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63" r:id="rId6"/>
    <p:sldId id="358" r:id="rId7"/>
    <p:sldId id="359" r:id="rId8"/>
    <p:sldId id="336" r:id="rId9"/>
    <p:sldId id="360" r:id="rId10"/>
    <p:sldId id="394" r:id="rId11"/>
    <p:sldId id="361" r:id="rId12"/>
    <p:sldId id="363" r:id="rId13"/>
    <p:sldId id="364" r:id="rId14"/>
    <p:sldId id="365" r:id="rId15"/>
    <p:sldId id="392" r:id="rId16"/>
    <p:sldId id="366" r:id="rId17"/>
    <p:sldId id="367" r:id="rId18"/>
    <p:sldId id="393" r:id="rId19"/>
    <p:sldId id="395" r:id="rId20"/>
    <p:sldId id="368" r:id="rId21"/>
    <p:sldId id="369" r:id="rId22"/>
    <p:sldId id="396" r:id="rId23"/>
    <p:sldId id="390" r:id="rId24"/>
    <p:sldId id="370" r:id="rId25"/>
    <p:sldId id="391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ubik Medium" panose="020B0604020202020204" charset="-79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A0059-02C6-40BB-A396-5F5651A6A11D}" v="11" dt="2023-06-30T16:35:46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39" autoAdjust="0"/>
  </p:normalViewPr>
  <p:slideViewPr>
    <p:cSldViewPr snapToGrid="0">
      <p:cViewPr varScale="1">
        <p:scale>
          <a:sx n="87" d="100"/>
          <a:sy n="87" d="100"/>
        </p:scale>
        <p:origin x="90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chal Khanal" userId="S::nkhanal@uwyo.edu::36e0e676-9b01-42bd-8e9d-9f123599a75c" providerId="AD" clId="Web-{ED7A0059-02C6-40BB-A396-5F5651A6A11D}"/>
    <pc:docChg chg="modSld">
      <pc:chgData name="Nischal Khanal" userId="S::nkhanal@uwyo.edu::36e0e676-9b01-42bd-8e9d-9f123599a75c" providerId="AD" clId="Web-{ED7A0059-02C6-40BB-A396-5F5651A6A11D}" dt="2023-06-30T16:35:46.453" v="10" actId="20577"/>
      <pc:docMkLst>
        <pc:docMk/>
      </pc:docMkLst>
      <pc:sldChg chg="modSp">
        <pc:chgData name="Nischal Khanal" userId="S::nkhanal@uwyo.edu::36e0e676-9b01-42bd-8e9d-9f123599a75c" providerId="AD" clId="Web-{ED7A0059-02C6-40BB-A396-5F5651A6A11D}" dt="2023-06-30T16:35:46.453" v="10" actId="20577"/>
        <pc:sldMkLst>
          <pc:docMk/>
          <pc:sldMk cId="3952212326" sldId="392"/>
        </pc:sldMkLst>
        <pc:spChg chg="mod">
          <ac:chgData name="Nischal Khanal" userId="S::nkhanal@uwyo.edu::36e0e676-9b01-42bd-8e9d-9f123599a75c" providerId="AD" clId="Web-{ED7A0059-02C6-40BB-A396-5F5651A6A11D}" dt="2023-06-30T16:35:46.453" v="10" actId="20577"/>
          <ac:spMkLst>
            <pc:docMk/>
            <pc:sldMk cId="3952212326" sldId="392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17db65c4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17db65c4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894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040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948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051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777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73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190c0a6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190c0a6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80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72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764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75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190c0a6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190c0a6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539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621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9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66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18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20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190c0a6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190c0a6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45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18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17db65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17db65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22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>
            <a:off x="6508275" y="25"/>
            <a:ext cx="2668800" cy="2321400"/>
          </a:xfrm>
          <a:prstGeom prst="rtTriangle">
            <a:avLst/>
          </a:prstGeom>
          <a:solidFill>
            <a:srgbClr val="26B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721500"/>
            <a:ext cx="1634700" cy="1422000"/>
          </a:xfrm>
          <a:prstGeom prst="rtTriangle">
            <a:avLst/>
          </a:prstGeom>
          <a:solidFill>
            <a:srgbClr val="2DB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067338" y="1143000"/>
            <a:ext cx="6848061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Rubik Medium"/>
                <a:ea typeface="Rubik Medium"/>
                <a:cs typeface="Rubik Medium"/>
                <a:sym typeface="Rubik Medium"/>
              </a:rPr>
              <a:t>Face Detection</a:t>
            </a:r>
            <a:endParaRPr sz="6000"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Cascade Trainer GUI</a:t>
            </a:r>
          </a:p>
        </p:txBody>
      </p:sp>
      <p:sp>
        <p:nvSpPr>
          <p:cNvPr id="31" name="Google Shape;74;p15"/>
          <p:cNvSpPr txBox="1"/>
          <p:nvPr/>
        </p:nvSpPr>
        <p:spPr>
          <a:xfrm>
            <a:off x="457200" y="1086678"/>
            <a:ext cx="8229600" cy="41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Select the directory that has p and n folders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07" y="1504120"/>
            <a:ext cx="4222327" cy="273719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247550" y="2093840"/>
            <a:ext cx="596663" cy="642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81025" y="3844209"/>
            <a:ext cx="241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After selecting the directory, click on Select Folder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911552" y="4075042"/>
            <a:ext cx="768626" cy="8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08579" y="4001157"/>
            <a:ext cx="589721" cy="186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537317" y="1769082"/>
            <a:ext cx="8564" cy="320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94891" y="1508673"/>
            <a:ext cx="2060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Select your directory</a:t>
            </a:r>
          </a:p>
        </p:txBody>
      </p:sp>
    </p:spTree>
    <p:extLst>
      <p:ext uri="{BB962C8B-B14F-4D97-AF65-F5344CB8AC3E}">
        <p14:creationId xmlns:p14="http://schemas.microsoft.com/office/powerpoint/2010/main" val="110479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Cascade Trainer GUI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033511"/>
            <a:ext cx="8229600" cy="406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Set the positive image usage (percentage) to 88%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Set the negative image count to 900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This will let us use 88% of positive data and 900 negative data for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289" y="914400"/>
            <a:ext cx="4256433" cy="2664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09936" y="2304333"/>
            <a:ext cx="1330221" cy="186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3310" y="2706208"/>
            <a:ext cx="1144691" cy="186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64975" y="2404224"/>
            <a:ext cx="531709" cy="6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45097" y="2812723"/>
            <a:ext cx="531709" cy="6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7870" y="2286278"/>
            <a:ext cx="109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Set to 88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0865" y="2676028"/>
            <a:ext cx="109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Set to 900</a:t>
            </a:r>
          </a:p>
        </p:txBody>
      </p:sp>
    </p:spTree>
    <p:extLst>
      <p:ext uri="{BB962C8B-B14F-4D97-AF65-F5344CB8AC3E}">
        <p14:creationId xmlns:p14="http://schemas.microsoft.com/office/powerpoint/2010/main" val="8683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Cascade Trainer GUI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967409"/>
            <a:ext cx="8229600" cy="406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Finally, click “Start” to train the images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101600" lvl="1">
              <a:spcAft>
                <a:spcPts val="6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9630" y="4204227"/>
            <a:ext cx="109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Click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99" y="1415632"/>
            <a:ext cx="4502866" cy="3171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94852" y="4227722"/>
            <a:ext cx="429261" cy="231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637365" y="4342727"/>
            <a:ext cx="577726" cy="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1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Training Process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1430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Typically, the training dataset with less than 2000 images requires an hour to train.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If you encounter issues or errors while training such as: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101600" lvl="1">
              <a:spcAft>
                <a:spcPts val="600"/>
              </a:spcAft>
              <a:buSzPts val="2000"/>
            </a:pPr>
            <a:r>
              <a:rPr lang="en-US" sz="2000" b="1" i="1" dirty="0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US" sz="16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Refer to Debug slider for fixing such errors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101600" lvl="1">
              <a:spcAft>
                <a:spcPts val="600"/>
              </a:spcAft>
              <a:buSzPts val="2000"/>
            </a:pPr>
            <a:endParaRPr lang="en-US" sz="200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9" y="2272780"/>
            <a:ext cx="5527606" cy="11858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39297" y="3117025"/>
            <a:ext cx="5507728" cy="2755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Trained Cascade Classifier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1430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If training completes with no errors, there will be a new folder in your dataset folder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There will be a new folder called “classifier” that will have the trained .XML file.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6823"/>
          <a:stretch/>
        </p:blipFill>
        <p:spPr>
          <a:xfrm>
            <a:off x="1165983" y="1802295"/>
            <a:ext cx="5978062" cy="186193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31234" y="2365792"/>
            <a:ext cx="480444" cy="2317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Trained Cascade Classifier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1430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Inside the folder, there will be various .XML files.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cascade.xml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is our trained xml file for face detection. The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params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and stage xml files can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be ignored.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036" y="1517567"/>
            <a:ext cx="3353860" cy="26326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99814" y="1821819"/>
            <a:ext cx="443240" cy="1186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8823"/>
            </a:gs>
            <a:gs pos="100000">
              <a:srgbClr val="EF5757"/>
            </a:gs>
          </a:gsLst>
          <a:lin ang="10800025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1941705" y="2057400"/>
            <a:ext cx="56850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Detecting Faces</a:t>
            </a:r>
            <a:endParaRPr sz="4800" dirty="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5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 err="1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Jupyter</a:t>
            </a:r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 Notebook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143000"/>
            <a:ext cx="8229600" cy="76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Open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Jupyter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Notebook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Load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FaceDetection_template.ipynb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8133"/>
          <a:stretch/>
        </p:blipFill>
        <p:spPr>
          <a:xfrm>
            <a:off x="774451" y="1905582"/>
            <a:ext cx="5779913" cy="29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6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2" y="1132588"/>
            <a:ext cx="7909301" cy="1316991"/>
          </a:xfrm>
          <a:prstGeom prst="rect">
            <a:avLst/>
          </a:prstGeom>
        </p:spPr>
      </p:pic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1380" y="1420810"/>
            <a:ext cx="5440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2676" y="1779939"/>
            <a:ext cx="3960357" cy="121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44474" y="1208514"/>
            <a:ext cx="28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Add your trained data 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692410" y="1457680"/>
            <a:ext cx="1556" cy="321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74;p15"/>
          <p:cNvSpPr txBox="1"/>
          <p:nvPr/>
        </p:nvSpPr>
        <p:spPr>
          <a:xfrm>
            <a:off x="593352" y="2665618"/>
            <a:ext cx="8229600" cy="76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Refer to the next slide for finding the trained data location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1380" y="2288507"/>
            <a:ext cx="5440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9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Trained Data Location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58" y="1198681"/>
            <a:ext cx="1568243" cy="220331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-98080" y="1657501"/>
            <a:ext cx="152588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Right click on cascade.xml and select properties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24749" y="2043969"/>
            <a:ext cx="27419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60330" y="2004996"/>
            <a:ext cx="1095884" cy="779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32657" y="1852958"/>
            <a:ext cx="1525889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Copy the location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64354" y="2043969"/>
            <a:ext cx="2951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2" idx="1"/>
          </p:cNvCxnSpPr>
          <p:nvPr/>
        </p:nvCxnSpPr>
        <p:spPr>
          <a:xfrm>
            <a:off x="4708153" y="2060287"/>
            <a:ext cx="522593" cy="4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97710" y="4187216"/>
            <a:ext cx="2946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C:\Users\nkhanal\Desktop\Face_HAAR\classifier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4474" y="1646479"/>
            <a:ext cx="232144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Change backslash to double forward-slash and add //cascade.xml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918443" y="4298080"/>
            <a:ext cx="1953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34319" y="4182571"/>
            <a:ext cx="3985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C://Users//nkhanal//Desktop//Face_HAAR//classifier//cascade.xml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38390" y="4074005"/>
            <a:ext cx="6959856" cy="4575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8881" y="1657501"/>
            <a:ext cx="1240913" cy="854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464501" y="1626814"/>
            <a:ext cx="1243652" cy="854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230746" y="1637317"/>
            <a:ext cx="2335177" cy="854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296192" y="3699364"/>
            <a:ext cx="3439881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Final location should be similar to below layout</a:t>
            </a:r>
          </a:p>
        </p:txBody>
      </p:sp>
    </p:spTree>
    <p:extLst>
      <p:ext uri="{BB962C8B-B14F-4D97-AF65-F5344CB8AC3E}">
        <p14:creationId xmlns:p14="http://schemas.microsoft.com/office/powerpoint/2010/main" val="425953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8823"/>
            </a:gs>
            <a:gs pos="100000">
              <a:srgbClr val="EF5757"/>
            </a:gs>
          </a:gsLst>
          <a:lin ang="10800025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1941705" y="2057400"/>
            <a:ext cx="56850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Background</a:t>
            </a:r>
            <a:endParaRPr sz="4800" dirty="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8" y="969598"/>
            <a:ext cx="7216876" cy="413245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693174" y="2332751"/>
            <a:ext cx="818241" cy="4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3173" y="2551518"/>
            <a:ext cx="818241" cy="4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04567" y="3008837"/>
            <a:ext cx="818241" cy="4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04566" y="3227604"/>
            <a:ext cx="818241" cy="4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4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Running the Program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0840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 program will detect the face in real-time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Rectangular bounding box will be drawn around the face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Face co-ordinates will be displayed on top-left side of the 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6131" y="2301280"/>
            <a:ext cx="3296572" cy="26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Debug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213851" y="1142999"/>
            <a:ext cx="8826909" cy="380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1">
              <a:spcAft>
                <a:spcPts val="60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Errors are common when training cascade classifiers. Most of the time errors occur for one of two reasons:</a:t>
            </a:r>
          </a:p>
          <a:p>
            <a:pPr marL="558800" lvl="1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Too many positive samples</a:t>
            </a:r>
          </a:p>
          <a:p>
            <a:pPr marL="558800" lvl="1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Too few negative samples</a:t>
            </a:r>
          </a:p>
          <a:p>
            <a:pPr marL="101600" lvl="1">
              <a:spcAft>
                <a:spcPts val="6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101600" lvl="1">
              <a:spcAft>
                <a:spcPts val="60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If you are experiencing training errors: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Decrease the percentage of positive samples from 88 to 84 (or less)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Increase the number of negative samples by 100 to 200</a:t>
            </a:r>
          </a:p>
          <a:p>
            <a:pPr marL="101600" lvl="1">
              <a:spcAft>
                <a:spcPts val="6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101600" lvl="1">
              <a:spcAft>
                <a:spcPts val="60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Try experimenting with similar numbers </a:t>
            </a:r>
          </a:p>
          <a:p>
            <a:pPr marL="101600" lvl="1">
              <a:spcAft>
                <a:spcPts val="6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1465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Face Detection</a:t>
            </a:r>
            <a:endParaRPr sz="4800" dirty="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142999"/>
            <a:ext cx="8348870" cy="36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1">
              <a:spcAft>
                <a:spcPts val="60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Objective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Create a machine learning application to detect faces in real-time using a web camera</a:t>
            </a:r>
          </a:p>
          <a:p>
            <a:pPr marL="101600" lvl="1">
              <a:spcAft>
                <a:spcPts val="6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101600" lvl="1">
              <a:spcAft>
                <a:spcPts val="60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Specifications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Use the Cascade Trainer GUI to train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Haar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Cascade Classifiers to detect faces.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Use Python to program the trained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Haar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Cascade Classifiers to detect faces using a web camera</a:t>
            </a:r>
          </a:p>
        </p:txBody>
      </p:sp>
    </p:spTree>
    <p:extLst>
      <p:ext uri="{BB962C8B-B14F-4D97-AF65-F5344CB8AC3E}">
        <p14:creationId xmlns:p14="http://schemas.microsoft.com/office/powerpoint/2010/main" val="421280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 err="1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Haar</a:t>
            </a:r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-like features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1430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1">
              <a:spcAft>
                <a:spcPts val="600"/>
              </a:spcAft>
              <a:buSzPts val="2000"/>
            </a:pP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Haar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-like features</a:t>
            </a:r>
          </a:p>
          <a:p>
            <a:pPr marL="4445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Machine learning based object detection algorithm</a:t>
            </a:r>
          </a:p>
          <a:p>
            <a:pPr marL="4445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Detects objects with certain features in images and videos</a:t>
            </a:r>
          </a:p>
          <a:p>
            <a:pPr marL="4445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Positive dataset contains images with such features and negative dataset without them</a:t>
            </a:r>
          </a:p>
          <a:p>
            <a:pPr marL="444500" lvl="2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Features are organized in a layout called </a:t>
            </a:r>
            <a:r>
              <a:rPr lang="en-US" sz="2000" b="1" dirty="0" err="1">
                <a:latin typeface="Roboto"/>
                <a:ea typeface="Roboto"/>
                <a:cs typeface="Roboto"/>
                <a:sym typeface="Roboto"/>
              </a:rPr>
              <a:t>Haar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Cascade Classifiers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and saved as .XML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8307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Face Detection</a:t>
            </a:r>
            <a:endParaRPr sz="4800" dirty="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71670" y="1069681"/>
            <a:ext cx="8415130" cy="172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Positive Dataset: Human Faces</a:t>
            </a:r>
          </a:p>
          <a:p>
            <a:pPr marL="444500" lvl="0" indent="-342900" algn="l" rtl="0"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Created by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Ashwin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Gupta</a:t>
            </a:r>
          </a:p>
          <a:p>
            <a:pPr marL="444500" lvl="0" indent="-342900" algn="l" rtl="0"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Utilizes data from a mix of all common religions, races, and age groups</a:t>
            </a:r>
          </a:p>
          <a:p>
            <a:pPr marL="444500" lvl="0" indent="-342900" algn="l" rtl="0"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Utilizes datasets generated through Generative Adversarial Networks (GAN)</a:t>
            </a:r>
          </a:p>
          <a:p>
            <a:pPr marL="444500" lvl="0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Link to dataset: 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https://www.kaggle.com/datasets/ashwingupta3012/human-faces</a:t>
            </a:r>
          </a:p>
          <a:p>
            <a:pPr marL="101600" lvl="1"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7" name="Google Shape;74;p15"/>
          <p:cNvSpPr txBox="1"/>
          <p:nvPr/>
        </p:nvSpPr>
        <p:spPr>
          <a:xfrm>
            <a:off x="271670" y="3101010"/>
            <a:ext cx="8415130" cy="15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Negative Dataset: Background images</a:t>
            </a:r>
          </a:p>
          <a:p>
            <a:pPr marL="444500" lvl="0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Extracted from GitHub (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https://github.com/handaga/tutorial-haartraining/)</a:t>
            </a:r>
          </a:p>
          <a:p>
            <a:pPr marL="444500" lvl="0" indent="-342900" algn="l" rtl="0"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Utilizes data from UMD Background Database and other resources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1008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Datasets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04191" y="967410"/>
            <a:ext cx="8229600" cy="123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1">
              <a:spcAft>
                <a:spcPts val="60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Positive Datasets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Requires cropping to show faces only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May reduce the size for faster data training</a:t>
            </a:r>
          </a:p>
          <a:p>
            <a:pPr marL="101600" lvl="1">
              <a:spcAft>
                <a:spcPts val="6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101600" lvl="1">
              <a:spcAft>
                <a:spcPts val="60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2" y="2153479"/>
            <a:ext cx="728651" cy="614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37" y="2158959"/>
            <a:ext cx="728651" cy="6094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65" y="2158958"/>
            <a:ext cx="727430" cy="6138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18" y="2158958"/>
            <a:ext cx="727430" cy="6138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19" y="2158957"/>
            <a:ext cx="722158" cy="609441"/>
          </a:xfrm>
          <a:prstGeom prst="rect">
            <a:avLst/>
          </a:prstGeom>
        </p:spPr>
      </p:pic>
      <p:sp>
        <p:nvSpPr>
          <p:cNvPr id="22" name="Google Shape;74;p15"/>
          <p:cNvSpPr txBox="1"/>
          <p:nvPr/>
        </p:nvSpPr>
        <p:spPr>
          <a:xfrm>
            <a:off x="402096" y="2908852"/>
            <a:ext cx="8229600" cy="145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1">
              <a:spcAft>
                <a:spcPts val="60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Negative Datasets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Does not require cropping 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May reduce size for faster training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Can be any image that does not have faces</a:t>
            </a:r>
          </a:p>
          <a:p>
            <a:pPr marL="101600" lvl="1">
              <a:spcAft>
                <a:spcPts val="6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101600" lvl="1">
              <a:spcAft>
                <a:spcPts val="60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0" y="4432047"/>
            <a:ext cx="731569" cy="5110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68" y="4426226"/>
            <a:ext cx="739903" cy="5168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4432047"/>
            <a:ext cx="719366" cy="5024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65" y="4426226"/>
            <a:ext cx="727699" cy="5083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88" y="4426225"/>
            <a:ext cx="744207" cy="5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9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8823"/>
            </a:gs>
            <a:gs pos="100000">
              <a:srgbClr val="EF5757"/>
            </a:gs>
          </a:gsLst>
          <a:lin ang="10800025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1941705" y="2057400"/>
            <a:ext cx="56850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Cascade Trainer GUI</a:t>
            </a:r>
            <a:endParaRPr sz="4800" dirty="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9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Cascade Trainer GUI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1430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Cascade Trainer GUI simplifies training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Haar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Cascade Classifiers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Positive images and negative images should be kept in </a:t>
            </a:r>
            <a:r>
              <a:rPr lang="en-US" sz="2000" b="1" i="1" dirty="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000" b="1" i="1" dirty="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folders respectively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2295526"/>
            <a:ext cx="5793719" cy="180602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87175" y="2542807"/>
            <a:ext cx="4503955" cy="655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7" y="1876620"/>
            <a:ext cx="4269910" cy="2928757"/>
          </a:xfrm>
          <a:prstGeom prst="rect">
            <a:avLst/>
          </a:prstGeom>
        </p:spPr>
      </p:pic>
      <p:sp>
        <p:nvSpPr>
          <p:cNvPr id="72" name="Google Shape;72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57200" y="1086678"/>
            <a:ext cx="8229600" cy="257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Open the Cascade Trainer GUI app</a:t>
            </a:r>
          </a:p>
          <a:p>
            <a:pPr marL="444500" lvl="1" indent="-342900">
              <a:spcAft>
                <a:spcPts val="60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Once the app is open, browse the directory</a:t>
            </a:r>
          </a:p>
        </p:txBody>
      </p:sp>
      <p:sp>
        <p:nvSpPr>
          <p:cNvPr id="11" name="Google Shape;73;p15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Cascade Trainer GUI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249" y="1876619"/>
            <a:ext cx="4169269" cy="29287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3388" y="2159463"/>
            <a:ext cx="1850834" cy="319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31805" y="2873723"/>
            <a:ext cx="454995" cy="233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093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Props1.xml><?xml version="1.0" encoding="utf-8"?>
<ds:datastoreItem xmlns:ds="http://schemas.openxmlformats.org/officeDocument/2006/customXml" ds:itemID="{BB312BE7-028B-4905-8114-EFA9916972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17D7C4-AFFA-49D7-BC2B-E3E120729688}"/>
</file>

<file path=customXml/itemProps3.xml><?xml version="1.0" encoding="utf-8"?>
<ds:datastoreItem xmlns:ds="http://schemas.openxmlformats.org/officeDocument/2006/customXml" ds:itemID="{77082B74-D9DF-45E8-A693-CC4265A99F55}">
  <ds:schemaRefs>
    <ds:schemaRef ds:uri="http://schemas.microsoft.com/office/2006/metadata/properties"/>
    <ds:schemaRef ds:uri="http://schemas.microsoft.com/office/infopath/2007/PartnerControls"/>
    <ds:schemaRef ds:uri="77e6e833-9241-4b04-b716-5a4daabdc787"/>
    <ds:schemaRef ds:uri="56da908f-da71-483c-b6d3-0ee057f43e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603</Words>
  <Application>Microsoft Office PowerPoint</Application>
  <PresentationFormat>On-screen Show (16:9)</PresentationFormat>
  <Paragraphs>126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Nischal Khanal</dc:creator>
  <cp:lastModifiedBy>Nischal Khanal</cp:lastModifiedBy>
  <cp:revision>162</cp:revision>
  <dcterms:modified xsi:type="dcterms:W3CDTF">2023-06-30T16:35:50Z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