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64" r:id="rId4"/>
    <p:sldId id="258" r:id="rId5"/>
    <p:sldId id="259" r:id="rId6"/>
    <p:sldId id="261" r:id="rId7"/>
    <p:sldId id="262" r:id="rId8"/>
    <p:sldId id="263" r:id="rId9"/>
    <p:sldId id="266" r:id="rId10"/>
    <p:sldId id="267" r:id="rId11"/>
    <p:sldId id="268" r:id="rId12"/>
    <p:sldId id="269" r:id="rId13"/>
    <p:sldId id="265" r:id="rId14"/>
    <p:sldId id="271" r:id="rId15"/>
    <p:sldId id="274" r:id="rId16"/>
    <p:sldId id="273" r:id="rId17"/>
    <p:sldId id="272" r:id="rId18"/>
    <p:sldId id="275" r:id="rId19"/>
    <p:sldId id="276"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CEDC0-0960-4E50-857C-B57643535963}" type="datetimeFigureOut">
              <a:rPr lang="en-US" smtClean="0"/>
              <a:t>7/12/2023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AECED-F454-4237-B01A-B614D2E40D70}" type="slidenum">
              <a:rPr lang="en-US" smtClean="0"/>
              <a:t>‹#›</a:t>
            </a:fld>
            <a:endParaRPr lang="en-US"/>
          </a:p>
        </p:txBody>
      </p:sp>
    </p:spTree>
    <p:extLst>
      <p:ext uri="{BB962C8B-B14F-4D97-AF65-F5344CB8AC3E}">
        <p14:creationId xmlns:p14="http://schemas.microsoft.com/office/powerpoint/2010/main" val="116961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This includes Wikipedia articles, books, and WebText2 and Common crawl, huge repositories of text on the Internet with policies controlling document quality.</a:t>
            </a:r>
          </a:p>
          <a:p>
            <a:pPr marL="171450" indent="-171450">
              <a:buFont typeface="Wingdings" panose="05000000000000000000" pitchFamily="2" charset="2"/>
              <a:buChar char="Ø"/>
            </a:pPr>
            <a:r>
              <a:rPr lang="en-US" dirty="0"/>
              <a:t>Syntactic: grammar, how to arrange words to create well-formed sentences. Semantic: using language to express meaningful information</a:t>
            </a:r>
          </a:p>
          <a:p>
            <a:pPr marL="171450" indent="-171450">
              <a:buFont typeface="Wingdings" panose="05000000000000000000" pitchFamily="2" charset="2"/>
              <a:buChar char="Ø"/>
            </a:pPr>
            <a:r>
              <a:rPr lang="en-US" dirty="0"/>
              <a:t>Autoregressive: it starts generating words, then uses the previously generated words as an input to help generate the next word.</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AB7AECED-F454-4237-B01A-B614D2E40D70}" type="slidenum">
              <a:rPr lang="en-US" smtClean="0"/>
              <a:t>3</a:t>
            </a:fld>
            <a:endParaRPr lang="en-US"/>
          </a:p>
        </p:txBody>
      </p:sp>
    </p:spTree>
    <p:extLst>
      <p:ext uri="{BB962C8B-B14F-4D97-AF65-F5344CB8AC3E}">
        <p14:creationId xmlns:p14="http://schemas.microsoft.com/office/powerpoint/2010/main" val="50635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3: This is a personal observation</a:t>
            </a:r>
          </a:p>
          <a:p>
            <a:pPr marL="171450" indent="-171450">
              <a:buFont typeface="Wingdings" panose="05000000000000000000" pitchFamily="2" charset="2"/>
              <a:buChar char="Ø"/>
            </a:pPr>
            <a:r>
              <a:rPr lang="en-US" dirty="0"/>
              <a:t>4: You could imagine that if data was not curated and filtered, there would be a lot of unhelpful garbage data. But since the data set is filtered to prevent this, bias is introduced.</a:t>
            </a:r>
          </a:p>
        </p:txBody>
      </p:sp>
      <p:sp>
        <p:nvSpPr>
          <p:cNvPr id="4" name="Slide Number Placeholder 3"/>
          <p:cNvSpPr>
            <a:spLocks noGrp="1"/>
          </p:cNvSpPr>
          <p:nvPr>
            <p:ph type="sldNum" sz="quarter" idx="5"/>
          </p:nvPr>
        </p:nvSpPr>
        <p:spPr/>
        <p:txBody>
          <a:bodyPr/>
          <a:lstStyle/>
          <a:p>
            <a:fld id="{AB7AECED-F454-4237-B01A-B614D2E40D70}" type="slidenum">
              <a:rPr lang="en-US" smtClean="0"/>
              <a:t>5</a:t>
            </a:fld>
            <a:endParaRPr lang="en-US"/>
          </a:p>
        </p:txBody>
      </p:sp>
    </p:spTree>
    <p:extLst>
      <p:ext uri="{BB962C8B-B14F-4D97-AF65-F5344CB8AC3E}">
        <p14:creationId xmlns:p14="http://schemas.microsoft.com/office/powerpoint/2010/main" val="408375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igitalinformationworld.com/2023/07/ai-language-model-gpt-3-can-generate.html" TargetMode="External"/><Relationship Id="rId2" Type="http://schemas.openxmlformats.org/officeDocument/2006/relationships/hyperlink" Target="https://www.zdnet.com/article/chatgpts-hallucination-just-got-openai-sued-heres-what-happene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zerogpt.com/" TargetMode="External"/><Relationship Id="rId2" Type="http://schemas.openxmlformats.org/officeDocument/2006/relationships/hyperlink" Target="https://platform.openai.com/ai-text-classifi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penai.com/chatg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D517-616C-4C11-91B8-80E095221ED3}"/>
              </a:ext>
            </a:extLst>
          </p:cNvPr>
          <p:cNvSpPr>
            <a:spLocks noGrp="1"/>
          </p:cNvSpPr>
          <p:nvPr>
            <p:ph type="ctrTitle"/>
          </p:nvPr>
        </p:nvSpPr>
        <p:spPr/>
        <p:txBody>
          <a:bodyPr/>
          <a:lstStyle/>
          <a:p>
            <a:r>
              <a:rPr lang="en-US" dirty="0"/>
              <a:t>Introduction to ChatGPT</a:t>
            </a:r>
          </a:p>
        </p:txBody>
      </p:sp>
      <p:sp>
        <p:nvSpPr>
          <p:cNvPr id="3" name="Subtitle 2">
            <a:extLst>
              <a:ext uri="{FF2B5EF4-FFF2-40B4-BE49-F238E27FC236}">
                <a16:creationId xmlns:a16="http://schemas.microsoft.com/office/drawing/2014/main" id="{D0A78391-7558-4A31-9109-21403673D6E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15159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Writing</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8"/>
            <a:ext cx="10000117" cy="4889787"/>
          </a:xfrm>
        </p:spPr>
        <p:txBody>
          <a:bodyPr/>
          <a:lstStyle/>
          <a:p>
            <a:r>
              <a:rPr lang="en-US" dirty="0"/>
              <a:t>However, ChatGPT can make things up which have no basis in reality!</a:t>
            </a:r>
          </a:p>
          <a:p>
            <a:r>
              <a:rPr lang="en-US" dirty="0"/>
              <a:t>In </a:t>
            </a:r>
            <a:r>
              <a:rPr lang="en-US" dirty="0">
                <a:hlinkClick r:id="rId2"/>
              </a:rPr>
              <a:t>this article</a:t>
            </a:r>
            <a:r>
              <a:rPr lang="en-US" dirty="0"/>
              <a:t>:</a:t>
            </a:r>
          </a:p>
          <a:p>
            <a:pPr lvl="1"/>
            <a:r>
              <a:rPr lang="en-US" dirty="0"/>
              <a:t>The editor of a consumer firearm magazine asked ChatGPT to summarize a court case, </a:t>
            </a:r>
            <a:r>
              <a:rPr lang="en-US" i="1" dirty="0"/>
              <a:t>Second Amendment Foundation v. Ferguson</a:t>
            </a:r>
            <a:r>
              <a:rPr lang="en-US" dirty="0"/>
              <a:t>. ChatGPT provided a summary which stated that the plaintiff accused Georgia radio host Mark Walters of defrauding and embezzling funds from the SAF. This was for background research for a case which the editor was reporting on.</a:t>
            </a:r>
          </a:p>
          <a:p>
            <a:pPr lvl="1"/>
            <a:r>
              <a:rPr lang="en-US" dirty="0"/>
              <a:t>Mark Walters, in the ongoing lawsuit </a:t>
            </a:r>
            <a:r>
              <a:rPr lang="en-US" i="1" dirty="0"/>
              <a:t>Walters v. </a:t>
            </a:r>
            <a:r>
              <a:rPr lang="en-US" i="1" dirty="0" err="1"/>
              <a:t>OpenAI</a:t>
            </a:r>
            <a:r>
              <a:rPr lang="en-US" i="1" dirty="0"/>
              <a:t> LLC</a:t>
            </a:r>
            <a:r>
              <a:rPr lang="en-US" dirty="0"/>
              <a:t>, claims that every fact in the summary is false, stating that he was never a party involved in the lawsuit and that he was never accused of fraud against the SAF.</a:t>
            </a:r>
          </a:p>
          <a:p>
            <a:r>
              <a:rPr lang="en-US" dirty="0"/>
              <a:t>See also this </a:t>
            </a:r>
            <a:r>
              <a:rPr lang="en-US" dirty="0">
                <a:hlinkClick r:id="rId3"/>
              </a:rPr>
              <a:t>study</a:t>
            </a:r>
            <a:r>
              <a:rPr lang="en-US" dirty="0"/>
              <a:t> uncovering GPT’s ability to generate more persuasive disinformation than humans.</a:t>
            </a:r>
          </a:p>
          <a:p>
            <a:r>
              <a:rPr lang="en-US" dirty="0"/>
              <a:t>In general, ChatGPT is more likely to be factually inaccurate when the subject matter is more obscure or recent.</a:t>
            </a:r>
          </a:p>
          <a:p>
            <a:pPr marL="0" indent="0">
              <a:buNone/>
            </a:pPr>
            <a:endParaRPr lang="en-US" dirty="0"/>
          </a:p>
        </p:txBody>
      </p:sp>
    </p:spTree>
    <p:extLst>
      <p:ext uri="{BB962C8B-B14F-4D97-AF65-F5344CB8AC3E}">
        <p14:creationId xmlns:p14="http://schemas.microsoft.com/office/powerpoint/2010/main" val="829411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Writing</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8"/>
            <a:ext cx="10401493" cy="4131696"/>
          </a:xfrm>
        </p:spPr>
        <p:txBody>
          <a:bodyPr/>
          <a:lstStyle/>
          <a:p>
            <a:r>
              <a:rPr lang="en-US" dirty="0"/>
              <a:t>There are a few (imperfect) tools, also based on AI models, which purport to detect whether text was written by a language model, including </a:t>
            </a:r>
            <a:r>
              <a:rPr lang="en-US" dirty="0" err="1"/>
              <a:t>OpenAI’s</a:t>
            </a:r>
            <a:r>
              <a:rPr lang="en-US" dirty="0"/>
              <a:t> own </a:t>
            </a:r>
            <a:r>
              <a:rPr lang="en-US" dirty="0">
                <a:hlinkClick r:id="rId2"/>
              </a:rPr>
              <a:t>AI text classifier</a:t>
            </a:r>
            <a:r>
              <a:rPr lang="en-US" dirty="0"/>
              <a:t> and the third party </a:t>
            </a:r>
            <a:r>
              <a:rPr lang="en-US" dirty="0" err="1">
                <a:hlinkClick r:id="rId3"/>
              </a:rPr>
              <a:t>ZeroGPT</a:t>
            </a:r>
            <a:r>
              <a:rPr lang="en-US" dirty="0"/>
              <a:t>.</a:t>
            </a:r>
          </a:p>
          <a:p>
            <a:r>
              <a:rPr lang="en-US" dirty="0"/>
              <a:t>The next slide shows </a:t>
            </a:r>
            <a:r>
              <a:rPr lang="en-US" dirty="0" err="1"/>
              <a:t>ZeroGPT’s</a:t>
            </a:r>
            <a:r>
              <a:rPr lang="en-US" dirty="0"/>
              <a:t> assessment on three writing samples.</a:t>
            </a:r>
          </a:p>
          <a:p>
            <a:r>
              <a:rPr lang="en-US" dirty="0"/>
              <a:t>Note that these detection tools are lagging behind the language models.</a:t>
            </a:r>
          </a:p>
          <a:p>
            <a:r>
              <a:rPr lang="en-US" dirty="0"/>
              <a:t>My own written summary was still flagged as likely to contain AI generated content, so these measures are not perfect yet.</a:t>
            </a:r>
          </a:p>
          <a:p>
            <a:endParaRPr lang="en-US" dirty="0"/>
          </a:p>
          <a:p>
            <a:pPr marL="0" indent="0">
              <a:buNone/>
            </a:pPr>
            <a:endParaRPr lang="en-US" dirty="0"/>
          </a:p>
        </p:txBody>
      </p:sp>
    </p:spTree>
    <p:extLst>
      <p:ext uri="{BB962C8B-B14F-4D97-AF65-F5344CB8AC3E}">
        <p14:creationId xmlns:p14="http://schemas.microsoft.com/office/powerpoint/2010/main" val="153667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194810"/>
            <a:ext cx="9404723" cy="788253"/>
          </a:xfrm>
        </p:spPr>
        <p:txBody>
          <a:bodyPr/>
          <a:lstStyle/>
          <a:p>
            <a:r>
              <a:rPr lang="en-US" dirty="0"/>
              <a:t>ChatGPT – Writing</a:t>
            </a:r>
          </a:p>
        </p:txBody>
      </p:sp>
      <p:pic>
        <p:nvPicPr>
          <p:cNvPr id="4" name="Picture 3">
            <a:extLst>
              <a:ext uri="{FF2B5EF4-FFF2-40B4-BE49-F238E27FC236}">
                <a16:creationId xmlns:a16="http://schemas.microsoft.com/office/drawing/2014/main" id="{1816E95D-9AFF-4104-B745-FF3376E8277F}"/>
              </a:ext>
            </a:extLst>
          </p:cNvPr>
          <p:cNvPicPr>
            <a:picLocks noChangeAspect="1"/>
          </p:cNvPicPr>
          <p:nvPr/>
        </p:nvPicPr>
        <p:blipFill>
          <a:blip r:embed="rId2"/>
          <a:stretch>
            <a:fillRect/>
          </a:stretch>
        </p:blipFill>
        <p:spPr>
          <a:xfrm>
            <a:off x="204630" y="3500629"/>
            <a:ext cx="3757852" cy="3248531"/>
          </a:xfrm>
          <a:prstGeom prst="rect">
            <a:avLst/>
          </a:prstGeom>
        </p:spPr>
      </p:pic>
      <p:pic>
        <p:nvPicPr>
          <p:cNvPr id="5" name="Picture 4">
            <a:extLst>
              <a:ext uri="{FF2B5EF4-FFF2-40B4-BE49-F238E27FC236}">
                <a16:creationId xmlns:a16="http://schemas.microsoft.com/office/drawing/2014/main" id="{A60B32B4-B779-46A8-905D-635E440FF01E}"/>
              </a:ext>
            </a:extLst>
          </p:cNvPr>
          <p:cNvPicPr>
            <a:picLocks noChangeAspect="1"/>
          </p:cNvPicPr>
          <p:nvPr/>
        </p:nvPicPr>
        <p:blipFill>
          <a:blip r:embed="rId3"/>
          <a:stretch>
            <a:fillRect/>
          </a:stretch>
        </p:blipFill>
        <p:spPr>
          <a:xfrm>
            <a:off x="4347316" y="3791188"/>
            <a:ext cx="4283298" cy="2957972"/>
          </a:xfrm>
          <a:prstGeom prst="rect">
            <a:avLst/>
          </a:prstGeom>
        </p:spPr>
      </p:pic>
      <p:pic>
        <p:nvPicPr>
          <p:cNvPr id="6" name="Picture 5">
            <a:extLst>
              <a:ext uri="{FF2B5EF4-FFF2-40B4-BE49-F238E27FC236}">
                <a16:creationId xmlns:a16="http://schemas.microsoft.com/office/drawing/2014/main" id="{C6AFCB14-FB40-4F49-8481-0B91158D6BC3}"/>
              </a:ext>
            </a:extLst>
          </p:cNvPr>
          <p:cNvPicPr>
            <a:picLocks noChangeAspect="1"/>
          </p:cNvPicPr>
          <p:nvPr/>
        </p:nvPicPr>
        <p:blipFill>
          <a:blip r:embed="rId4"/>
          <a:stretch>
            <a:fillRect/>
          </a:stretch>
        </p:blipFill>
        <p:spPr>
          <a:xfrm>
            <a:off x="4176482" y="898958"/>
            <a:ext cx="4624966" cy="2765105"/>
          </a:xfrm>
          <a:prstGeom prst="rect">
            <a:avLst/>
          </a:prstGeom>
        </p:spPr>
      </p:pic>
      <p:sp>
        <p:nvSpPr>
          <p:cNvPr id="9" name="Rectangle 8">
            <a:extLst>
              <a:ext uri="{FF2B5EF4-FFF2-40B4-BE49-F238E27FC236}">
                <a16:creationId xmlns:a16="http://schemas.microsoft.com/office/drawing/2014/main" id="{6C09BC52-BB53-4AB1-80EF-8BEAAEBD9107}"/>
              </a:ext>
            </a:extLst>
          </p:cNvPr>
          <p:cNvSpPr/>
          <p:nvPr/>
        </p:nvSpPr>
        <p:spPr>
          <a:xfrm>
            <a:off x="8630614" y="3791188"/>
            <a:ext cx="1745477" cy="29579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 written by me. I tried to replicate the professional and neutral tone of ChatGPT.</a:t>
            </a:r>
          </a:p>
        </p:txBody>
      </p:sp>
      <p:sp>
        <p:nvSpPr>
          <p:cNvPr id="10" name="Rectangle 9">
            <a:extLst>
              <a:ext uri="{FF2B5EF4-FFF2-40B4-BE49-F238E27FC236}">
                <a16:creationId xmlns:a16="http://schemas.microsoft.com/office/drawing/2014/main" id="{CFE22247-88CA-4A82-8F31-D5DD0A04014C}"/>
              </a:ext>
            </a:extLst>
          </p:cNvPr>
          <p:cNvSpPr/>
          <p:nvPr/>
        </p:nvSpPr>
        <p:spPr>
          <a:xfrm>
            <a:off x="8801449" y="898958"/>
            <a:ext cx="1745477" cy="2765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 written by me. I tried to replicate a the casual tone of an uninterested high school student.</a:t>
            </a:r>
          </a:p>
        </p:txBody>
      </p:sp>
      <p:sp>
        <p:nvSpPr>
          <p:cNvPr id="11" name="Rectangle 10">
            <a:extLst>
              <a:ext uri="{FF2B5EF4-FFF2-40B4-BE49-F238E27FC236}">
                <a16:creationId xmlns:a16="http://schemas.microsoft.com/office/drawing/2014/main" id="{F5DB5E58-5021-45C5-BBBA-8BE8633BCBAE}"/>
              </a:ext>
            </a:extLst>
          </p:cNvPr>
          <p:cNvSpPr/>
          <p:nvPr/>
        </p:nvSpPr>
        <p:spPr>
          <a:xfrm>
            <a:off x="204631" y="2936935"/>
            <a:ext cx="3757851" cy="563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 generated by ChatGPT</a:t>
            </a:r>
          </a:p>
        </p:txBody>
      </p:sp>
    </p:spTree>
    <p:extLst>
      <p:ext uri="{BB962C8B-B14F-4D97-AF65-F5344CB8AC3E}">
        <p14:creationId xmlns:p14="http://schemas.microsoft.com/office/powerpoint/2010/main" val="202999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Writing</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971570"/>
          </a:xfrm>
        </p:spPr>
        <p:txBody>
          <a:bodyPr/>
          <a:lstStyle/>
          <a:p>
            <a:r>
              <a:rPr lang="en-US" b="1" dirty="0"/>
              <a:t>Tips:</a:t>
            </a:r>
            <a:endParaRPr lang="en-US" dirty="0"/>
          </a:p>
          <a:p>
            <a:pPr lvl="1"/>
            <a:r>
              <a:rPr lang="en-US" dirty="0"/>
              <a:t>Explore ChatGPT  by messing around with it. Ask it questions on a variety of topics, factual and subjective, and get a sense of its tone, capabilities, and limitations.</a:t>
            </a:r>
          </a:p>
          <a:p>
            <a:pPr lvl="1"/>
            <a:r>
              <a:rPr lang="en-US" dirty="0"/>
              <a:t>You could think of ChatGPT as a system which gives a response which is the “statistical consensus” of its training data set. Thus, ChatGPT tends to speak in a formal tone, often restates part of the prompt given to it, and is rather ambivalent on most opinionated topics. You can learn to spot this sort of writing, especially if submitted by a high school student.</a:t>
            </a:r>
          </a:p>
          <a:p>
            <a:pPr lvl="1"/>
            <a:r>
              <a:rPr lang="en-US" dirty="0"/>
              <a:t>While you likely don’t want students writing entire assignments with AI tools, these tools are very valuable for gathering information. Learn the tools and approaches to detecting AI generated text and you can better regulate your student’s responsible usage of ChatGPT for writing.</a:t>
            </a:r>
          </a:p>
          <a:p>
            <a:pPr lvl="1"/>
            <a:endParaRPr lang="en-US" dirty="0"/>
          </a:p>
        </p:txBody>
      </p:sp>
    </p:spTree>
    <p:extLst>
      <p:ext uri="{BB962C8B-B14F-4D97-AF65-F5344CB8AC3E}">
        <p14:creationId xmlns:p14="http://schemas.microsoft.com/office/powerpoint/2010/main" val="21122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971570"/>
          </a:xfrm>
        </p:spPr>
        <p:txBody>
          <a:bodyPr/>
          <a:lstStyle/>
          <a:p>
            <a:r>
              <a:rPr lang="en-US" dirty="0"/>
              <a:t>As its primary use is as a natural language processor, it only “understands” quantitative reasoning in so far as it understands logic from semantics.</a:t>
            </a:r>
          </a:p>
          <a:p>
            <a:r>
              <a:rPr lang="en-US" dirty="0"/>
              <a:t>ChatGPT has mixed results when it comes to solving math problems.</a:t>
            </a:r>
          </a:p>
          <a:p>
            <a:r>
              <a:rPr lang="en-US" dirty="0"/>
              <a:t>While it can sometimes answer a question with impressive insight, it can also fail with equal confidence.</a:t>
            </a:r>
          </a:p>
          <a:p>
            <a:endParaRPr lang="en-US" dirty="0"/>
          </a:p>
        </p:txBody>
      </p:sp>
    </p:spTree>
    <p:extLst>
      <p:ext uri="{BB962C8B-B14F-4D97-AF65-F5344CB8AC3E}">
        <p14:creationId xmlns:p14="http://schemas.microsoft.com/office/powerpoint/2010/main" val="422127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567879"/>
          </a:xfrm>
        </p:spPr>
        <p:txBody>
          <a:bodyPr/>
          <a:lstStyle/>
          <a:p>
            <a:r>
              <a:rPr lang="en-US" dirty="0"/>
              <a:t>Here I ask ChatGPT to solve a system of algebraic equations:</a:t>
            </a:r>
          </a:p>
        </p:txBody>
      </p:sp>
      <p:pic>
        <p:nvPicPr>
          <p:cNvPr id="5" name="Picture 4">
            <a:extLst>
              <a:ext uri="{FF2B5EF4-FFF2-40B4-BE49-F238E27FC236}">
                <a16:creationId xmlns:a16="http://schemas.microsoft.com/office/drawing/2014/main" id="{65832EF0-C4DC-4089-90AE-BF604CC6C607}"/>
              </a:ext>
            </a:extLst>
          </p:cNvPr>
          <p:cNvPicPr>
            <a:picLocks noChangeAspect="1"/>
          </p:cNvPicPr>
          <p:nvPr/>
        </p:nvPicPr>
        <p:blipFill>
          <a:blip r:embed="rId2"/>
          <a:stretch>
            <a:fillRect/>
          </a:stretch>
        </p:blipFill>
        <p:spPr>
          <a:xfrm>
            <a:off x="18958" y="2106718"/>
            <a:ext cx="4264876" cy="3512544"/>
          </a:xfrm>
          <a:prstGeom prst="rect">
            <a:avLst/>
          </a:prstGeom>
        </p:spPr>
      </p:pic>
      <p:pic>
        <p:nvPicPr>
          <p:cNvPr id="7" name="Picture 6">
            <a:extLst>
              <a:ext uri="{FF2B5EF4-FFF2-40B4-BE49-F238E27FC236}">
                <a16:creationId xmlns:a16="http://schemas.microsoft.com/office/drawing/2014/main" id="{2C13A600-E311-4A9C-994C-57230731D18C}"/>
              </a:ext>
            </a:extLst>
          </p:cNvPr>
          <p:cNvPicPr>
            <a:picLocks noChangeAspect="1"/>
          </p:cNvPicPr>
          <p:nvPr/>
        </p:nvPicPr>
        <p:blipFill>
          <a:blip r:embed="rId3"/>
          <a:stretch>
            <a:fillRect/>
          </a:stretch>
        </p:blipFill>
        <p:spPr>
          <a:xfrm>
            <a:off x="4385605" y="2036697"/>
            <a:ext cx="3968380" cy="3582565"/>
          </a:xfrm>
          <a:prstGeom prst="rect">
            <a:avLst/>
          </a:prstGeom>
        </p:spPr>
      </p:pic>
      <p:pic>
        <p:nvPicPr>
          <p:cNvPr id="9" name="Picture 8">
            <a:extLst>
              <a:ext uri="{FF2B5EF4-FFF2-40B4-BE49-F238E27FC236}">
                <a16:creationId xmlns:a16="http://schemas.microsoft.com/office/drawing/2014/main" id="{F56FDA93-04F6-4C8F-BA68-583B45D3A932}"/>
              </a:ext>
            </a:extLst>
          </p:cNvPr>
          <p:cNvPicPr>
            <a:picLocks noChangeAspect="1"/>
          </p:cNvPicPr>
          <p:nvPr/>
        </p:nvPicPr>
        <p:blipFill>
          <a:blip r:embed="rId4"/>
          <a:stretch>
            <a:fillRect/>
          </a:stretch>
        </p:blipFill>
        <p:spPr>
          <a:xfrm>
            <a:off x="8455756" y="1846678"/>
            <a:ext cx="3527537" cy="3772584"/>
          </a:xfrm>
          <a:prstGeom prst="rect">
            <a:avLst/>
          </a:prstGeom>
        </p:spPr>
      </p:pic>
      <p:sp>
        <p:nvSpPr>
          <p:cNvPr id="10" name="Arrow: Left 9">
            <a:extLst>
              <a:ext uri="{FF2B5EF4-FFF2-40B4-BE49-F238E27FC236}">
                <a16:creationId xmlns:a16="http://schemas.microsoft.com/office/drawing/2014/main" id="{83144E5F-1D25-451E-B052-0D52E815C5F4}"/>
              </a:ext>
            </a:extLst>
          </p:cNvPr>
          <p:cNvSpPr/>
          <p:nvPr/>
        </p:nvSpPr>
        <p:spPr>
          <a:xfrm rot="18211312">
            <a:off x="9256947" y="4865455"/>
            <a:ext cx="493124" cy="12504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8DBC10A-6741-41B2-AA02-2331DA39C6A5}"/>
              </a:ext>
            </a:extLst>
          </p:cNvPr>
          <p:cNvSpPr txBox="1"/>
          <p:nvPr/>
        </p:nvSpPr>
        <p:spPr>
          <a:xfrm>
            <a:off x="9384747" y="4439179"/>
            <a:ext cx="2496196" cy="307777"/>
          </a:xfrm>
          <a:prstGeom prst="rect">
            <a:avLst/>
          </a:prstGeom>
          <a:noFill/>
        </p:spPr>
        <p:txBody>
          <a:bodyPr wrap="none" rtlCol="0">
            <a:spAutoFit/>
          </a:bodyPr>
          <a:lstStyle/>
          <a:p>
            <a:r>
              <a:rPr lang="en-US" sz="1400" dirty="0">
                <a:solidFill>
                  <a:srgbClr val="FF0000"/>
                </a:solidFill>
              </a:rPr>
              <a:t>These answers are correct!</a:t>
            </a:r>
          </a:p>
        </p:txBody>
      </p:sp>
    </p:spTree>
    <p:extLst>
      <p:ext uri="{BB962C8B-B14F-4D97-AF65-F5344CB8AC3E}">
        <p14:creationId xmlns:p14="http://schemas.microsoft.com/office/powerpoint/2010/main" val="114471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4742080" cy="3615879"/>
          </a:xfrm>
        </p:spPr>
        <p:txBody>
          <a:bodyPr>
            <a:normAutofit/>
          </a:bodyPr>
          <a:lstStyle/>
          <a:p>
            <a:r>
              <a:rPr lang="en-US" dirty="0"/>
              <a:t>However, when asked to calculate </a:t>
            </a:r>
            <a:r>
              <a:rPr lang="en-US" i="1" dirty="0">
                <a:latin typeface="Times New Roman" panose="02020603050405020304" pitchFamily="18" charset="0"/>
                <a:cs typeface="Times New Roman" panose="02020603050405020304" pitchFamily="18" charset="0"/>
              </a:rPr>
              <a:t>2 * cos(5</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/8</a:t>
            </a:r>
            <a:r>
              <a:rPr lang="en-US" i="1" dirty="0">
                <a:latin typeface="Times New Roman" panose="02020603050405020304" pitchFamily="18" charset="0"/>
                <a:cs typeface="Times New Roman" panose="02020603050405020304" pitchFamily="18" charset="0"/>
                <a:sym typeface="Wingdings" panose="05000000000000000000" pitchFamily="2" charset="2"/>
              </a:rPr>
              <a:t>) – 1)</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a:p>
            <a:pPr lvl="1"/>
            <a:r>
              <a:rPr lang="en-US" dirty="0"/>
              <a:t>ChatGPT meanders around evaluating the cosine function, doing unnecessary conversions.</a:t>
            </a:r>
          </a:p>
          <a:p>
            <a:pPr lvl="1"/>
            <a:r>
              <a:rPr lang="en-US" dirty="0"/>
              <a:t>Then it is unable to correctly evaluate the cosine value to a numerical approximation.</a:t>
            </a:r>
          </a:p>
          <a:p>
            <a:pPr lvl="1"/>
            <a:r>
              <a:rPr lang="en-US" dirty="0"/>
              <a:t>Thus despite its mathematical “sophistication”, it generates an incorrect answer.</a:t>
            </a:r>
          </a:p>
          <a:p>
            <a:endParaRPr lang="en-US" dirty="0"/>
          </a:p>
        </p:txBody>
      </p:sp>
      <p:pic>
        <p:nvPicPr>
          <p:cNvPr id="5" name="Picture 4">
            <a:extLst>
              <a:ext uri="{FF2B5EF4-FFF2-40B4-BE49-F238E27FC236}">
                <a16:creationId xmlns:a16="http://schemas.microsoft.com/office/drawing/2014/main" id="{3331EE49-081F-4374-9760-06B2D8B85851}"/>
              </a:ext>
            </a:extLst>
          </p:cNvPr>
          <p:cNvPicPr>
            <a:picLocks noChangeAspect="1"/>
          </p:cNvPicPr>
          <p:nvPr/>
        </p:nvPicPr>
        <p:blipFill>
          <a:blip r:embed="rId2"/>
          <a:stretch>
            <a:fillRect/>
          </a:stretch>
        </p:blipFill>
        <p:spPr>
          <a:xfrm>
            <a:off x="6203885" y="1145528"/>
            <a:ext cx="5190945" cy="5552296"/>
          </a:xfrm>
          <a:prstGeom prst="rect">
            <a:avLst/>
          </a:prstGeom>
        </p:spPr>
      </p:pic>
      <p:pic>
        <p:nvPicPr>
          <p:cNvPr id="6" name="Picture 5">
            <a:extLst>
              <a:ext uri="{FF2B5EF4-FFF2-40B4-BE49-F238E27FC236}">
                <a16:creationId xmlns:a16="http://schemas.microsoft.com/office/drawing/2014/main" id="{213FC057-DCFD-4030-B139-76765A455488}"/>
              </a:ext>
            </a:extLst>
          </p:cNvPr>
          <p:cNvPicPr>
            <a:picLocks noChangeAspect="1"/>
          </p:cNvPicPr>
          <p:nvPr/>
        </p:nvPicPr>
        <p:blipFill>
          <a:blip r:embed="rId3"/>
          <a:stretch>
            <a:fillRect/>
          </a:stretch>
        </p:blipFill>
        <p:spPr>
          <a:xfrm>
            <a:off x="1723826" y="5286748"/>
            <a:ext cx="3109165" cy="1348553"/>
          </a:xfrm>
          <a:prstGeom prst="rect">
            <a:avLst/>
          </a:prstGeom>
        </p:spPr>
      </p:pic>
      <p:sp>
        <p:nvSpPr>
          <p:cNvPr id="7" name="Heptagon 6">
            <a:extLst>
              <a:ext uri="{FF2B5EF4-FFF2-40B4-BE49-F238E27FC236}">
                <a16:creationId xmlns:a16="http://schemas.microsoft.com/office/drawing/2014/main" id="{CF089405-A7ED-4074-961E-5980D3CDA7C4}"/>
              </a:ext>
            </a:extLst>
          </p:cNvPr>
          <p:cNvSpPr/>
          <p:nvPr/>
        </p:nvSpPr>
        <p:spPr>
          <a:xfrm>
            <a:off x="4060239" y="5327167"/>
            <a:ext cx="363025" cy="328965"/>
          </a:xfrm>
          <a:prstGeom prst="hept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Heptagon 8">
            <a:extLst>
              <a:ext uri="{FF2B5EF4-FFF2-40B4-BE49-F238E27FC236}">
                <a16:creationId xmlns:a16="http://schemas.microsoft.com/office/drawing/2014/main" id="{B68079F5-148D-459D-9536-037C8353970C}"/>
              </a:ext>
            </a:extLst>
          </p:cNvPr>
          <p:cNvSpPr/>
          <p:nvPr/>
        </p:nvSpPr>
        <p:spPr>
          <a:xfrm>
            <a:off x="4060239" y="6025517"/>
            <a:ext cx="363025" cy="328965"/>
          </a:xfrm>
          <a:prstGeom prst="hept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Heptagon 9">
            <a:extLst>
              <a:ext uri="{FF2B5EF4-FFF2-40B4-BE49-F238E27FC236}">
                <a16:creationId xmlns:a16="http://schemas.microsoft.com/office/drawing/2014/main" id="{391C4CC1-D083-4584-BF3D-93B736D5853A}"/>
              </a:ext>
            </a:extLst>
          </p:cNvPr>
          <p:cNvSpPr/>
          <p:nvPr/>
        </p:nvSpPr>
        <p:spPr>
          <a:xfrm>
            <a:off x="7973549" y="5447007"/>
            <a:ext cx="363025" cy="328965"/>
          </a:xfrm>
          <a:prstGeom prst="hep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Heptagon 10">
            <a:extLst>
              <a:ext uri="{FF2B5EF4-FFF2-40B4-BE49-F238E27FC236}">
                <a16:creationId xmlns:a16="http://schemas.microsoft.com/office/drawing/2014/main" id="{EF646968-D278-4055-8EBB-98944020C524}"/>
              </a:ext>
            </a:extLst>
          </p:cNvPr>
          <p:cNvSpPr/>
          <p:nvPr/>
        </p:nvSpPr>
        <p:spPr>
          <a:xfrm>
            <a:off x="9245991" y="6329208"/>
            <a:ext cx="363025" cy="328965"/>
          </a:xfrm>
          <a:prstGeom prst="hep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241036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4551928" cy="5420061"/>
              </a:xfrm>
            </p:spPr>
            <p:txBody>
              <a:bodyPr>
                <a:normAutofit/>
              </a:bodyPr>
              <a:lstStyle/>
              <a:p>
                <a:r>
                  <a:rPr lang="en-US" dirty="0"/>
                  <a:t>Now asking ChatGPT to solve the indefinite integral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sec</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𝑑𝑥</m:t>
                        </m:r>
                      </m:e>
                    </m:nary>
                  </m:oMath>
                </a14:m>
                <a:endParaRPr lang="en-US" dirty="0"/>
              </a:p>
              <a:p>
                <a:r>
                  <a:rPr lang="en-US" dirty="0"/>
                  <a:t>It gives a long response with the final answer of </a:t>
                </a:r>
                <a14:m>
                  <m:oMath xmlns:m="http://schemas.openxmlformats.org/officeDocument/2006/math">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𝑐𝑜𝑠</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m:t>
                        </m:r>
                      </m:e>
                    </m:rad>
                    <m:r>
                      <a:rPr lang="en-US" b="0" i="1" smtClean="0">
                        <a:latin typeface="Cambria Math" panose="02040503050406030204" pitchFamily="18" charset="0"/>
                      </a:rPr>
                      <m:t>+</m:t>
                    </m:r>
                    <m:r>
                      <a:rPr lang="en-US" b="0" i="1" smtClean="0">
                        <a:latin typeface="Cambria Math" panose="02040503050406030204" pitchFamily="18" charset="0"/>
                      </a:rPr>
                      <m:t>𝐶</m:t>
                    </m:r>
                  </m:oMath>
                </a14:m>
                <a:endParaRPr lang="en-US" dirty="0"/>
              </a:p>
              <a:p>
                <a:r>
                  <a:rPr lang="en-US" dirty="0"/>
                  <a:t>However, this is not equal to the correct answer given by </a:t>
                </a:r>
                <a:r>
                  <a:rPr lang="en-US" dirty="0" err="1"/>
                  <a:t>WolframAlpha</a:t>
                </a:r>
                <a:r>
                  <a:rPr lang="en-US" dirty="0"/>
                  <a:t>.</a:t>
                </a:r>
              </a:p>
              <a:p>
                <a:r>
                  <a:rPr lang="en-US" dirty="0"/>
                  <a:t>While ChatGPT has some level of mathematical sophistication, it struggles with true logical reasoning, and cannot calculate expressions correctly.</a:t>
                </a:r>
              </a:p>
              <a:p>
                <a:endParaRPr lang="en-US" dirty="0"/>
              </a:p>
            </p:txBody>
          </p:sp>
        </mc:Choice>
        <mc:Fallback xmlns="">
          <p:sp>
            <p:nvSpPr>
              <p:cNvPr id="3" name="Content Placeholder 2">
                <a:extLst>
                  <a:ext uri="{FF2B5EF4-FFF2-40B4-BE49-F238E27FC236}">
                    <a16:creationId xmlns:a16="http://schemas.microsoft.com/office/drawing/2014/main" id="{50EA1E78-A615-42E9-AF41-A6690AF1AD0D}"/>
                  </a:ext>
                </a:extLst>
              </p:cNvPr>
              <p:cNvSpPr>
                <a:spLocks noGrp="1" noRot="1" noChangeAspect="1" noMove="1" noResize="1" noEditPoints="1" noAdjustHandles="1" noChangeArrowheads="1" noChangeShapeType="1" noTextEdit="1"/>
              </p:cNvSpPr>
              <p:nvPr>
                <p:ph idx="1"/>
              </p:nvPr>
            </p:nvSpPr>
            <p:spPr>
              <a:xfrm>
                <a:off x="907369" y="1331259"/>
                <a:ext cx="4551928" cy="5420061"/>
              </a:xfrm>
              <a:blipFill>
                <a:blip r:embed="rId2"/>
                <a:stretch>
                  <a:fillRect l="-669" t="-5955" r="-40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27C69C2-1248-4278-AAA3-763623E183E3}"/>
              </a:ext>
            </a:extLst>
          </p:cNvPr>
          <p:cNvPicPr>
            <a:picLocks noChangeAspect="1"/>
          </p:cNvPicPr>
          <p:nvPr/>
        </p:nvPicPr>
        <p:blipFill>
          <a:blip r:embed="rId3"/>
          <a:stretch>
            <a:fillRect/>
          </a:stretch>
        </p:blipFill>
        <p:spPr>
          <a:xfrm>
            <a:off x="5987747" y="452718"/>
            <a:ext cx="5870561" cy="3013933"/>
          </a:xfrm>
          <a:prstGeom prst="rect">
            <a:avLst/>
          </a:prstGeom>
        </p:spPr>
      </p:pic>
      <p:sp>
        <p:nvSpPr>
          <p:cNvPr id="5" name="Flowchart: Connector 4">
            <a:extLst>
              <a:ext uri="{FF2B5EF4-FFF2-40B4-BE49-F238E27FC236}">
                <a16:creationId xmlns:a16="http://schemas.microsoft.com/office/drawing/2014/main" id="{282BCBEA-5EBE-428A-B1A0-A4AF06446429}"/>
              </a:ext>
            </a:extLst>
          </p:cNvPr>
          <p:cNvSpPr/>
          <p:nvPr/>
        </p:nvSpPr>
        <p:spPr>
          <a:xfrm>
            <a:off x="8557260" y="3634740"/>
            <a:ext cx="213360" cy="20574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B6547C14-9205-41C5-9DAE-4578ADE45A42}"/>
              </a:ext>
            </a:extLst>
          </p:cNvPr>
          <p:cNvSpPr/>
          <p:nvPr/>
        </p:nvSpPr>
        <p:spPr>
          <a:xfrm>
            <a:off x="8961120" y="3634740"/>
            <a:ext cx="213360" cy="20574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6FE8A1AE-AA71-48B3-BA7D-EA057FDC87DF}"/>
              </a:ext>
            </a:extLst>
          </p:cNvPr>
          <p:cNvSpPr/>
          <p:nvPr/>
        </p:nvSpPr>
        <p:spPr>
          <a:xfrm>
            <a:off x="9364980" y="3634740"/>
            <a:ext cx="213360" cy="20574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D90D9BB-30AE-4B00-8770-C35327ABBBF7}"/>
              </a:ext>
            </a:extLst>
          </p:cNvPr>
          <p:cNvPicPr>
            <a:picLocks noChangeAspect="1"/>
          </p:cNvPicPr>
          <p:nvPr/>
        </p:nvPicPr>
        <p:blipFill>
          <a:blip r:embed="rId4"/>
          <a:stretch>
            <a:fillRect/>
          </a:stretch>
        </p:blipFill>
        <p:spPr>
          <a:xfrm>
            <a:off x="7010113" y="4008569"/>
            <a:ext cx="4115374" cy="762106"/>
          </a:xfrm>
          <a:prstGeom prst="rect">
            <a:avLst/>
          </a:prstGeom>
        </p:spPr>
      </p:pic>
      <p:pic>
        <p:nvPicPr>
          <p:cNvPr id="9" name="Picture 8">
            <a:extLst>
              <a:ext uri="{FF2B5EF4-FFF2-40B4-BE49-F238E27FC236}">
                <a16:creationId xmlns:a16="http://schemas.microsoft.com/office/drawing/2014/main" id="{E2FB6974-F91A-41F8-9870-428D4B8CEC86}"/>
              </a:ext>
            </a:extLst>
          </p:cNvPr>
          <p:cNvPicPr>
            <a:picLocks noChangeAspect="1"/>
          </p:cNvPicPr>
          <p:nvPr/>
        </p:nvPicPr>
        <p:blipFill>
          <a:blip r:embed="rId5"/>
          <a:stretch>
            <a:fillRect/>
          </a:stretch>
        </p:blipFill>
        <p:spPr>
          <a:xfrm>
            <a:off x="6732704" y="5378050"/>
            <a:ext cx="4670191" cy="965213"/>
          </a:xfrm>
          <a:prstGeom prst="rect">
            <a:avLst/>
          </a:prstGeom>
        </p:spPr>
      </p:pic>
    </p:spTree>
    <p:extLst>
      <p:ext uri="{BB962C8B-B14F-4D97-AF65-F5344CB8AC3E}">
        <p14:creationId xmlns:p14="http://schemas.microsoft.com/office/powerpoint/2010/main" val="23905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971570"/>
          </a:xfrm>
        </p:spPr>
        <p:txBody>
          <a:bodyPr/>
          <a:lstStyle/>
          <a:p>
            <a:r>
              <a:rPr lang="en-US" b="1" dirty="0"/>
              <a:t>Tips: </a:t>
            </a:r>
            <a:endParaRPr lang="en-US" dirty="0"/>
          </a:p>
          <a:p>
            <a:pPr lvl="1"/>
            <a:r>
              <a:rPr lang="en-US" dirty="0"/>
              <a:t>ChatGPT will not tell the user that it doesn’t know how to solve a problem, it will just make things up that </a:t>
            </a:r>
            <a:r>
              <a:rPr lang="en-US" b="1" dirty="0"/>
              <a:t>resemble mathematical logic.</a:t>
            </a:r>
            <a:endParaRPr lang="en-US" dirty="0"/>
          </a:p>
          <a:p>
            <a:pPr lvl="1"/>
            <a:r>
              <a:rPr lang="en-US" dirty="0"/>
              <a:t>If you see math assignments with seemingly well-articulated logic, which is actually nonsensical under scrutiny, it may have been AI generated.</a:t>
            </a:r>
          </a:p>
          <a:p>
            <a:pPr lvl="1"/>
            <a:r>
              <a:rPr lang="en-US" dirty="0"/>
              <a:t>Many existing tools, such as </a:t>
            </a:r>
            <a:r>
              <a:rPr lang="en-US" dirty="0" err="1"/>
              <a:t>WolframAlpha</a:t>
            </a:r>
            <a:r>
              <a:rPr lang="en-US" dirty="0"/>
              <a:t> and </a:t>
            </a:r>
            <a:r>
              <a:rPr lang="en-US" dirty="0" err="1"/>
              <a:t>Symbolab</a:t>
            </a:r>
            <a:r>
              <a:rPr lang="en-US" dirty="0"/>
              <a:t>, already offer a wide variety of free and paid assistance in solving a variety of math problems, and your students are already using these!</a:t>
            </a:r>
          </a:p>
          <a:p>
            <a:pPr lvl="1"/>
            <a:r>
              <a:rPr lang="en-US" dirty="0"/>
              <a:t>Your most discerning students will figure out that superior tools exist and use them instead of ChatGPT for math assignments!</a:t>
            </a:r>
          </a:p>
          <a:p>
            <a:pPr lvl="1"/>
            <a:r>
              <a:rPr lang="en-US" dirty="0"/>
              <a:t>However, </a:t>
            </a:r>
            <a:r>
              <a:rPr lang="en-US" b="1" dirty="0"/>
              <a:t>ChatGPT is quite good at summarizing mathematical concepts</a:t>
            </a:r>
            <a:r>
              <a:rPr lang="en-US" dirty="0"/>
              <a:t>, and can be prompted to rephrase or reduce the assumed expertise of the audience. This can be an invaluable tool for math educators and students alike!</a:t>
            </a:r>
          </a:p>
        </p:txBody>
      </p:sp>
    </p:spTree>
    <p:extLst>
      <p:ext uri="{BB962C8B-B14F-4D97-AF65-F5344CB8AC3E}">
        <p14:creationId xmlns:p14="http://schemas.microsoft.com/office/powerpoint/2010/main" val="1450911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694507"/>
          </a:xfrm>
        </p:spPr>
        <p:txBody>
          <a:bodyPr>
            <a:normAutofit lnSpcReduction="10000"/>
          </a:bodyPr>
          <a:lstStyle/>
          <a:p>
            <a:r>
              <a:rPr lang="en-US" dirty="0"/>
              <a:t>Prompting ChatGPT for an explanation on a mathematical concept tailored to different audiences</a:t>
            </a:r>
          </a:p>
        </p:txBody>
      </p:sp>
      <p:pic>
        <p:nvPicPr>
          <p:cNvPr id="4" name="Picture 3">
            <a:extLst>
              <a:ext uri="{FF2B5EF4-FFF2-40B4-BE49-F238E27FC236}">
                <a16:creationId xmlns:a16="http://schemas.microsoft.com/office/drawing/2014/main" id="{1D442ABA-999B-42E6-A1EB-9391868BA23F}"/>
              </a:ext>
            </a:extLst>
          </p:cNvPr>
          <p:cNvPicPr>
            <a:picLocks noChangeAspect="1"/>
          </p:cNvPicPr>
          <p:nvPr/>
        </p:nvPicPr>
        <p:blipFill>
          <a:blip r:embed="rId2"/>
          <a:stretch>
            <a:fillRect/>
          </a:stretch>
        </p:blipFill>
        <p:spPr>
          <a:xfrm>
            <a:off x="762000" y="2025766"/>
            <a:ext cx="4858390" cy="4771274"/>
          </a:xfrm>
          <a:prstGeom prst="rect">
            <a:avLst/>
          </a:prstGeom>
        </p:spPr>
      </p:pic>
      <p:pic>
        <p:nvPicPr>
          <p:cNvPr id="5" name="Picture 4">
            <a:extLst>
              <a:ext uri="{FF2B5EF4-FFF2-40B4-BE49-F238E27FC236}">
                <a16:creationId xmlns:a16="http://schemas.microsoft.com/office/drawing/2014/main" id="{B451BDDC-0249-4C10-824B-69AAC4772A80}"/>
              </a:ext>
            </a:extLst>
          </p:cNvPr>
          <p:cNvPicPr>
            <a:picLocks noChangeAspect="1"/>
          </p:cNvPicPr>
          <p:nvPr/>
        </p:nvPicPr>
        <p:blipFill>
          <a:blip r:embed="rId3"/>
          <a:stretch>
            <a:fillRect/>
          </a:stretch>
        </p:blipFill>
        <p:spPr>
          <a:xfrm>
            <a:off x="6019800" y="2025766"/>
            <a:ext cx="5410200" cy="4788172"/>
          </a:xfrm>
          <a:prstGeom prst="rect">
            <a:avLst/>
          </a:prstGeom>
        </p:spPr>
      </p:pic>
    </p:spTree>
    <p:extLst>
      <p:ext uri="{BB962C8B-B14F-4D97-AF65-F5344CB8AC3E}">
        <p14:creationId xmlns:p14="http://schemas.microsoft.com/office/powerpoint/2010/main" val="351828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D87-3DFB-4F22-A3A4-9C0B6034643D}"/>
              </a:ext>
            </a:extLst>
          </p:cNvPr>
          <p:cNvSpPr>
            <a:spLocks noGrp="1"/>
          </p:cNvSpPr>
          <p:nvPr>
            <p:ph type="title"/>
          </p:nvPr>
        </p:nvSpPr>
        <p:spPr>
          <a:xfrm>
            <a:off x="646111" y="452718"/>
            <a:ext cx="9404723" cy="777368"/>
          </a:xfrm>
        </p:spPr>
        <p:txBody>
          <a:bodyPr/>
          <a:lstStyle/>
          <a:p>
            <a:r>
              <a:rPr lang="en-US" dirty="0"/>
              <a:t>ChatGPT - Introduction</a:t>
            </a:r>
          </a:p>
        </p:txBody>
      </p:sp>
      <p:sp>
        <p:nvSpPr>
          <p:cNvPr id="3" name="Content Placeholder 2">
            <a:extLst>
              <a:ext uri="{FF2B5EF4-FFF2-40B4-BE49-F238E27FC236}">
                <a16:creationId xmlns:a16="http://schemas.microsoft.com/office/drawing/2014/main" id="{577F26A6-2119-4621-A32A-729431853168}"/>
              </a:ext>
            </a:extLst>
          </p:cNvPr>
          <p:cNvSpPr>
            <a:spLocks noGrp="1"/>
          </p:cNvSpPr>
          <p:nvPr>
            <p:ph idx="1"/>
          </p:nvPr>
        </p:nvSpPr>
        <p:spPr>
          <a:xfrm>
            <a:off x="1104293" y="1443319"/>
            <a:ext cx="8946541" cy="5055452"/>
          </a:xfrm>
        </p:spPr>
        <p:txBody>
          <a:bodyPr>
            <a:normAutofit/>
          </a:bodyPr>
          <a:lstStyle/>
          <a:p>
            <a:r>
              <a:rPr lang="en-US" dirty="0"/>
              <a:t>Chat Generative Pre-Trained Transformer (ChatGPT) is an AI chatbot released by OpenAI in 2022.</a:t>
            </a:r>
          </a:p>
          <a:p>
            <a:r>
              <a:rPr lang="en-US" dirty="0"/>
              <a:t>The core function of ChatGPT is to mimic a human conversationalist.</a:t>
            </a:r>
          </a:p>
          <a:p>
            <a:r>
              <a:rPr lang="en-US" dirty="0"/>
              <a:t>AI chatbots have existed for many years, but the domain of their conversations are very limited, and their application is usually limited to specific tasks (e.g. online customer service).</a:t>
            </a:r>
          </a:p>
          <a:p>
            <a:r>
              <a:rPr lang="en-US" dirty="0"/>
              <a:t>However, due to the cutting-edge model architecture, reinforcement learning with human feedback, and an enormous and meticulously curated textual data set, ChatGPT is the most versatile and robust AI chatbot to date.</a:t>
            </a:r>
          </a:p>
          <a:p>
            <a:r>
              <a:rPr lang="en-US" dirty="0"/>
              <a:t>Many other companies (Google, Microsoft, Amazon, etc.) are developing competitor chatbots using the same ML techniques.</a:t>
            </a:r>
          </a:p>
        </p:txBody>
      </p:sp>
    </p:spTree>
    <p:extLst>
      <p:ext uri="{BB962C8B-B14F-4D97-AF65-F5344CB8AC3E}">
        <p14:creationId xmlns:p14="http://schemas.microsoft.com/office/powerpoint/2010/main" val="353730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Conclusion</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971570"/>
          </a:xfrm>
        </p:spPr>
        <p:txBody>
          <a:bodyPr/>
          <a:lstStyle/>
          <a:p>
            <a:r>
              <a:rPr lang="en-US" dirty="0"/>
              <a:t>ChatGPT is a very powerful tool in language processing and generation tasks.</a:t>
            </a:r>
          </a:p>
          <a:p>
            <a:r>
              <a:rPr lang="en-US" dirty="0"/>
              <a:t>However, due to the nature of the model architecture, the availability and quality of training data, and insufficient </a:t>
            </a:r>
            <a:r>
              <a:rPr lang="en-US" i="1" dirty="0" err="1"/>
              <a:t>explainability</a:t>
            </a:r>
            <a:r>
              <a:rPr lang="en-US" dirty="0"/>
              <a:t> and alignment techniques, ChatGPT continues to be unreliable in certain use cases.</a:t>
            </a:r>
          </a:p>
          <a:p>
            <a:r>
              <a:rPr lang="en-US" dirty="0"/>
              <a:t>Familiarizing yourself with the potential of the new generation of AI chatbots, as well as the potential downsides, will allow you to integrate large language models into the classroom responsibly and effectively.</a:t>
            </a:r>
          </a:p>
        </p:txBody>
      </p:sp>
    </p:spTree>
    <p:extLst>
      <p:ext uri="{BB962C8B-B14F-4D97-AF65-F5344CB8AC3E}">
        <p14:creationId xmlns:p14="http://schemas.microsoft.com/office/powerpoint/2010/main" val="185739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D87-3DFB-4F22-A3A4-9C0B6034643D}"/>
              </a:ext>
            </a:extLst>
          </p:cNvPr>
          <p:cNvSpPr>
            <a:spLocks noGrp="1"/>
          </p:cNvSpPr>
          <p:nvPr>
            <p:ph type="title"/>
          </p:nvPr>
        </p:nvSpPr>
        <p:spPr>
          <a:xfrm>
            <a:off x="646111" y="452718"/>
            <a:ext cx="9404723" cy="777368"/>
          </a:xfrm>
        </p:spPr>
        <p:txBody>
          <a:bodyPr/>
          <a:lstStyle/>
          <a:p>
            <a:r>
              <a:rPr lang="en-US" dirty="0"/>
              <a:t>ChatGPT - Introduction</a:t>
            </a:r>
          </a:p>
        </p:txBody>
      </p:sp>
      <p:sp>
        <p:nvSpPr>
          <p:cNvPr id="3" name="Content Placeholder 2">
            <a:extLst>
              <a:ext uri="{FF2B5EF4-FFF2-40B4-BE49-F238E27FC236}">
                <a16:creationId xmlns:a16="http://schemas.microsoft.com/office/drawing/2014/main" id="{577F26A6-2119-4621-A32A-729431853168}"/>
              </a:ext>
            </a:extLst>
          </p:cNvPr>
          <p:cNvSpPr>
            <a:spLocks noGrp="1"/>
          </p:cNvSpPr>
          <p:nvPr>
            <p:ph idx="1"/>
          </p:nvPr>
        </p:nvSpPr>
        <p:spPr>
          <a:xfrm>
            <a:off x="1104293" y="1443318"/>
            <a:ext cx="9197947" cy="5216561"/>
          </a:xfrm>
        </p:spPr>
        <p:txBody>
          <a:bodyPr>
            <a:normAutofit lnSpcReduction="10000"/>
          </a:bodyPr>
          <a:lstStyle/>
          <a:p>
            <a:r>
              <a:rPr lang="en-US" dirty="0"/>
              <a:t>ChatGPT is a </a:t>
            </a:r>
            <a:r>
              <a:rPr lang="en-US" i="1" dirty="0"/>
              <a:t>l</a:t>
            </a:r>
            <a:r>
              <a:rPr lang="en-US" b="1" i="1" dirty="0"/>
              <a:t>arge language model</a:t>
            </a:r>
            <a:r>
              <a:rPr lang="en-US" dirty="0"/>
              <a:t>, a type of AI trained on vast amounts of curated text from the internet.</a:t>
            </a:r>
          </a:p>
          <a:p>
            <a:r>
              <a:rPr lang="en-US" dirty="0"/>
              <a:t>The underlying architecture of GPT is the </a:t>
            </a:r>
            <a:r>
              <a:rPr lang="en-US" b="1" i="1" dirty="0"/>
              <a:t>Transformer</a:t>
            </a:r>
            <a:r>
              <a:rPr lang="en-US" dirty="0"/>
              <a:t>, a family of neural networks which have been the premier natural language processing model since its inception in 2017.	</a:t>
            </a:r>
          </a:p>
          <a:p>
            <a:pPr lvl="1"/>
            <a:r>
              <a:rPr lang="en-US" dirty="0"/>
              <a:t>We will look at the Transformer tomorrow in more depth!</a:t>
            </a:r>
          </a:p>
          <a:p>
            <a:r>
              <a:rPr lang="en-US" dirty="0"/>
              <a:t>ChatGPT learns syntactic and semantic language patterns by analyzing billions of words and sentences in various contexts.</a:t>
            </a:r>
          </a:p>
          <a:p>
            <a:r>
              <a:rPr lang="en-US" dirty="0"/>
              <a:t>It is an </a:t>
            </a:r>
            <a:r>
              <a:rPr lang="en-US" b="1" i="1" dirty="0"/>
              <a:t>autoregressive</a:t>
            </a:r>
            <a:r>
              <a:rPr lang="en-US" dirty="0"/>
              <a:t> model, meaning that it generates the next most likely word in its output by looking at its previously generated words.</a:t>
            </a:r>
          </a:p>
          <a:p>
            <a:r>
              <a:rPr lang="en-US" dirty="0"/>
              <a:t>The model’s responses are generated based on probability of word occurrence, and the computer doesn’t “actually understand” what it’s saying.</a:t>
            </a:r>
          </a:p>
          <a:p>
            <a:r>
              <a:rPr lang="en-US" dirty="0"/>
              <a:t>This means that there is no guarantee that what ChatGPT outputs is accurate or sensical.</a:t>
            </a:r>
          </a:p>
        </p:txBody>
      </p:sp>
    </p:spTree>
    <p:extLst>
      <p:ext uri="{BB962C8B-B14F-4D97-AF65-F5344CB8AC3E}">
        <p14:creationId xmlns:p14="http://schemas.microsoft.com/office/powerpoint/2010/main" val="11874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D87-3DFB-4F22-A3A4-9C0B6034643D}"/>
              </a:ext>
            </a:extLst>
          </p:cNvPr>
          <p:cNvSpPr>
            <a:spLocks noGrp="1"/>
          </p:cNvSpPr>
          <p:nvPr>
            <p:ph type="title"/>
          </p:nvPr>
        </p:nvSpPr>
        <p:spPr>
          <a:xfrm>
            <a:off x="646111" y="452718"/>
            <a:ext cx="9404723" cy="777368"/>
          </a:xfrm>
        </p:spPr>
        <p:txBody>
          <a:bodyPr/>
          <a:lstStyle/>
          <a:p>
            <a:r>
              <a:rPr lang="en-US" dirty="0"/>
              <a:t>ChatGPT - Capabilities</a:t>
            </a:r>
          </a:p>
        </p:txBody>
      </p:sp>
      <p:sp>
        <p:nvSpPr>
          <p:cNvPr id="3" name="Content Placeholder 2">
            <a:extLst>
              <a:ext uri="{FF2B5EF4-FFF2-40B4-BE49-F238E27FC236}">
                <a16:creationId xmlns:a16="http://schemas.microsoft.com/office/drawing/2014/main" id="{577F26A6-2119-4621-A32A-729431853168}"/>
              </a:ext>
            </a:extLst>
          </p:cNvPr>
          <p:cNvSpPr>
            <a:spLocks noGrp="1"/>
          </p:cNvSpPr>
          <p:nvPr>
            <p:ph idx="1"/>
          </p:nvPr>
        </p:nvSpPr>
        <p:spPr>
          <a:xfrm>
            <a:off x="951892" y="1443319"/>
            <a:ext cx="10793793" cy="5284052"/>
          </a:xfrm>
        </p:spPr>
        <p:txBody>
          <a:bodyPr>
            <a:normAutofit/>
          </a:bodyPr>
          <a:lstStyle/>
          <a:p>
            <a:r>
              <a:rPr lang="en-US" dirty="0"/>
              <a:t>Due to its emergent versatility, ChatGPT is capable of performing many complex tasks, including but not limited to:</a:t>
            </a:r>
          </a:p>
          <a:p>
            <a:pPr lvl="1"/>
            <a:r>
              <a:rPr lang="en-US" dirty="0"/>
              <a:t>Writing and debugging computer programs</a:t>
            </a:r>
          </a:p>
          <a:p>
            <a:pPr lvl="1"/>
            <a:r>
              <a:rPr lang="en-US" dirty="0"/>
              <a:t>Composing essays and stories</a:t>
            </a:r>
          </a:p>
          <a:p>
            <a:pPr lvl="1"/>
            <a:r>
              <a:rPr lang="en-US" dirty="0"/>
              <a:t>Translating or summarizing text</a:t>
            </a:r>
          </a:p>
          <a:p>
            <a:pPr lvl="1"/>
            <a:r>
              <a:rPr lang="en-US" dirty="0"/>
              <a:t>Answering examination questions</a:t>
            </a:r>
          </a:p>
          <a:p>
            <a:pPr lvl="1"/>
            <a:r>
              <a:rPr lang="en-US" dirty="0"/>
              <a:t>Simulate scenarios</a:t>
            </a:r>
          </a:p>
          <a:p>
            <a:pPr lvl="1"/>
            <a:r>
              <a:rPr lang="en-US" dirty="0"/>
              <a:t>Perhaps most interestingly, receive feedback and remembers conversations, allowing extended and dynamic conversations.</a:t>
            </a:r>
          </a:p>
          <a:p>
            <a:r>
              <a:rPr lang="en-US" dirty="0"/>
              <a:t>Much development has been done to increase the accuracy of ChatGPT’s responses, reduce bias in answering subjective/controversial topics, and overall reduce harmful or deceitful responses.</a:t>
            </a:r>
          </a:p>
          <a:p>
            <a:r>
              <a:rPr lang="en-US" dirty="0"/>
              <a:t>While large improvements have been made, ChatGPT still receives criticism for its shortcomings.</a:t>
            </a:r>
          </a:p>
        </p:txBody>
      </p:sp>
    </p:spTree>
    <p:extLst>
      <p:ext uri="{BB962C8B-B14F-4D97-AF65-F5344CB8AC3E}">
        <p14:creationId xmlns:p14="http://schemas.microsoft.com/office/powerpoint/2010/main" val="321833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D87-3DFB-4F22-A3A4-9C0B6034643D}"/>
              </a:ext>
            </a:extLst>
          </p:cNvPr>
          <p:cNvSpPr>
            <a:spLocks noGrp="1"/>
          </p:cNvSpPr>
          <p:nvPr>
            <p:ph type="title"/>
          </p:nvPr>
        </p:nvSpPr>
        <p:spPr>
          <a:xfrm>
            <a:off x="646111" y="452718"/>
            <a:ext cx="9404723" cy="777368"/>
          </a:xfrm>
        </p:spPr>
        <p:txBody>
          <a:bodyPr/>
          <a:lstStyle/>
          <a:p>
            <a:r>
              <a:rPr lang="en-US" dirty="0"/>
              <a:t>ChatGPT - Limitations</a:t>
            </a:r>
          </a:p>
        </p:txBody>
      </p:sp>
      <p:sp>
        <p:nvSpPr>
          <p:cNvPr id="3" name="Content Placeholder 2">
            <a:extLst>
              <a:ext uri="{FF2B5EF4-FFF2-40B4-BE49-F238E27FC236}">
                <a16:creationId xmlns:a16="http://schemas.microsoft.com/office/drawing/2014/main" id="{577F26A6-2119-4621-A32A-729431853168}"/>
              </a:ext>
            </a:extLst>
          </p:cNvPr>
          <p:cNvSpPr>
            <a:spLocks noGrp="1"/>
          </p:cNvSpPr>
          <p:nvPr>
            <p:ph idx="1"/>
          </p:nvPr>
        </p:nvSpPr>
        <p:spPr>
          <a:xfrm>
            <a:off x="1104293" y="1443318"/>
            <a:ext cx="8946541" cy="4961963"/>
          </a:xfrm>
        </p:spPr>
        <p:txBody>
          <a:bodyPr>
            <a:normAutofit/>
          </a:bodyPr>
          <a:lstStyle/>
          <a:p>
            <a:r>
              <a:rPr lang="en-US" dirty="0"/>
              <a:t>ChatGPT is fundamentally a probabilistic word prediction engine, and its goal is more or less to provide a plausible sounding answer. Often, it will provide a plausible sounding but incorrect or nonsensical answer.</a:t>
            </a:r>
          </a:p>
          <a:p>
            <a:r>
              <a:rPr lang="en-US" dirty="0"/>
              <a:t>A limitation in all AI systems are the quality of the training data. Despite the large training data set, it is not “knowledgeable” about many events, especially recent ones.</a:t>
            </a:r>
          </a:p>
          <a:p>
            <a:r>
              <a:rPr lang="en-US" dirty="0"/>
              <a:t>ChatGPT tends not to be able to provide in depth information, sticking to summaries and short answers.</a:t>
            </a:r>
          </a:p>
          <a:p>
            <a:r>
              <a:rPr lang="en-US" dirty="0"/>
              <a:t>Since no curated data set can be unbiased, each iteration of ChatGPT has been criticized for its perceived political bias when discussing politicians, world events, and public figures.</a:t>
            </a:r>
          </a:p>
          <a:p>
            <a:r>
              <a:rPr lang="en-US" dirty="0"/>
              <a:t>As more training and human feedback are always being given to the model, these issues are changing with each update.</a:t>
            </a:r>
          </a:p>
        </p:txBody>
      </p:sp>
    </p:spTree>
    <p:extLst>
      <p:ext uri="{BB962C8B-B14F-4D97-AF65-F5344CB8AC3E}">
        <p14:creationId xmlns:p14="http://schemas.microsoft.com/office/powerpoint/2010/main" val="381896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How to Use</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646111" y="1331259"/>
            <a:ext cx="10000117" cy="943018"/>
          </a:xfrm>
        </p:spPr>
        <p:txBody>
          <a:bodyPr>
            <a:normAutofit fontScale="92500"/>
          </a:bodyPr>
          <a:lstStyle/>
          <a:p>
            <a:r>
              <a:rPr lang="en-US" dirty="0"/>
              <a:t>Go to </a:t>
            </a:r>
            <a:r>
              <a:rPr lang="en-US" dirty="0">
                <a:hlinkClick r:id="rId2"/>
              </a:rPr>
              <a:t>https://openai.com/chatgpt</a:t>
            </a:r>
            <a:r>
              <a:rPr lang="en-US" dirty="0"/>
              <a:t> and sign up for an account.</a:t>
            </a:r>
          </a:p>
          <a:p>
            <a:r>
              <a:rPr lang="en-US" dirty="0"/>
              <a:t>After confirming, you can access the service from the same page by logging in.</a:t>
            </a:r>
          </a:p>
        </p:txBody>
      </p:sp>
      <p:pic>
        <p:nvPicPr>
          <p:cNvPr id="4" name="Picture 3">
            <a:extLst>
              <a:ext uri="{FF2B5EF4-FFF2-40B4-BE49-F238E27FC236}">
                <a16:creationId xmlns:a16="http://schemas.microsoft.com/office/drawing/2014/main" id="{4A2A7D2B-E97A-4740-9B61-D14CB27D497F}"/>
              </a:ext>
            </a:extLst>
          </p:cNvPr>
          <p:cNvPicPr>
            <a:picLocks noChangeAspect="1"/>
          </p:cNvPicPr>
          <p:nvPr/>
        </p:nvPicPr>
        <p:blipFill>
          <a:blip r:embed="rId3"/>
          <a:stretch>
            <a:fillRect/>
          </a:stretch>
        </p:blipFill>
        <p:spPr>
          <a:xfrm>
            <a:off x="1323563" y="2449349"/>
            <a:ext cx="8414657" cy="4268750"/>
          </a:xfrm>
          <a:prstGeom prst="rect">
            <a:avLst/>
          </a:prstGeom>
        </p:spPr>
      </p:pic>
      <p:sp>
        <p:nvSpPr>
          <p:cNvPr id="5" name="Arrow: Up 4">
            <a:extLst>
              <a:ext uri="{FF2B5EF4-FFF2-40B4-BE49-F238E27FC236}">
                <a16:creationId xmlns:a16="http://schemas.microsoft.com/office/drawing/2014/main" id="{D7BA0F35-7945-449D-8C03-E6E948C09D0A}"/>
              </a:ext>
            </a:extLst>
          </p:cNvPr>
          <p:cNvSpPr/>
          <p:nvPr/>
        </p:nvSpPr>
        <p:spPr>
          <a:xfrm>
            <a:off x="9089292" y="2925738"/>
            <a:ext cx="187569" cy="61546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Up 5">
            <a:extLst>
              <a:ext uri="{FF2B5EF4-FFF2-40B4-BE49-F238E27FC236}">
                <a16:creationId xmlns:a16="http://schemas.microsoft.com/office/drawing/2014/main" id="{FA0E2E46-616D-457C-AE45-AD6AB7AC4081}"/>
              </a:ext>
            </a:extLst>
          </p:cNvPr>
          <p:cNvSpPr/>
          <p:nvPr/>
        </p:nvSpPr>
        <p:spPr>
          <a:xfrm>
            <a:off x="8534148" y="2925738"/>
            <a:ext cx="187569" cy="61546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264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BDDA61-4CC0-4B3A-930F-6203E15BB402}"/>
              </a:ext>
            </a:extLst>
          </p:cNvPr>
          <p:cNvPicPr>
            <a:picLocks noChangeAspect="1"/>
          </p:cNvPicPr>
          <p:nvPr/>
        </p:nvPicPr>
        <p:blipFill>
          <a:blip r:embed="rId2"/>
          <a:stretch>
            <a:fillRect/>
          </a:stretch>
        </p:blipFill>
        <p:spPr>
          <a:xfrm>
            <a:off x="246184" y="1084554"/>
            <a:ext cx="11699631" cy="5773446"/>
          </a:xfrm>
          <a:prstGeom prst="rect">
            <a:avLst/>
          </a:prstGeom>
        </p:spPr>
      </p:pic>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53927" y="280288"/>
            <a:ext cx="9404723" cy="788253"/>
          </a:xfrm>
        </p:spPr>
        <p:txBody>
          <a:bodyPr/>
          <a:lstStyle/>
          <a:p>
            <a:r>
              <a:rPr lang="en-US" dirty="0"/>
              <a:t>ChatGPT – How to Use </a:t>
            </a:r>
          </a:p>
        </p:txBody>
      </p:sp>
      <p:sp>
        <p:nvSpPr>
          <p:cNvPr id="5" name="Arrow: Up 4">
            <a:extLst>
              <a:ext uri="{FF2B5EF4-FFF2-40B4-BE49-F238E27FC236}">
                <a16:creationId xmlns:a16="http://schemas.microsoft.com/office/drawing/2014/main" id="{D8FA7BFF-338E-4EA2-AE64-F6765DA56C6C}"/>
              </a:ext>
            </a:extLst>
          </p:cNvPr>
          <p:cNvSpPr/>
          <p:nvPr/>
        </p:nvSpPr>
        <p:spPr>
          <a:xfrm rot="16200000">
            <a:off x="1684164" y="1530294"/>
            <a:ext cx="98773" cy="56563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Up 6">
            <a:extLst>
              <a:ext uri="{FF2B5EF4-FFF2-40B4-BE49-F238E27FC236}">
                <a16:creationId xmlns:a16="http://schemas.microsoft.com/office/drawing/2014/main" id="{A521F360-6F85-4C28-B05B-498C6B638E56}"/>
              </a:ext>
            </a:extLst>
          </p:cNvPr>
          <p:cNvSpPr/>
          <p:nvPr/>
        </p:nvSpPr>
        <p:spPr>
          <a:xfrm rot="8421065">
            <a:off x="4353118" y="5658290"/>
            <a:ext cx="98773" cy="56563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AA211B5-798B-4912-8AE4-C6C177ED6272}"/>
              </a:ext>
            </a:extLst>
          </p:cNvPr>
          <p:cNvSpPr txBox="1"/>
          <p:nvPr/>
        </p:nvSpPr>
        <p:spPr>
          <a:xfrm>
            <a:off x="2641601" y="5384057"/>
            <a:ext cx="3635932" cy="307777"/>
          </a:xfrm>
          <a:prstGeom prst="rect">
            <a:avLst/>
          </a:prstGeom>
          <a:noFill/>
        </p:spPr>
        <p:txBody>
          <a:bodyPr wrap="none" rtlCol="0">
            <a:spAutoFit/>
          </a:bodyPr>
          <a:lstStyle/>
          <a:p>
            <a:r>
              <a:rPr lang="en-US" sz="1400" dirty="0">
                <a:solidFill>
                  <a:srgbClr val="FF0000"/>
                </a:solidFill>
              </a:rPr>
              <a:t>Write questions or responses in the chat</a:t>
            </a:r>
          </a:p>
        </p:txBody>
      </p:sp>
      <p:sp>
        <p:nvSpPr>
          <p:cNvPr id="9" name="TextBox 8">
            <a:extLst>
              <a:ext uri="{FF2B5EF4-FFF2-40B4-BE49-F238E27FC236}">
                <a16:creationId xmlns:a16="http://schemas.microsoft.com/office/drawing/2014/main" id="{E6DAB51E-44A5-4E76-9FBC-0CD0ECB7373D}"/>
              </a:ext>
            </a:extLst>
          </p:cNvPr>
          <p:cNvSpPr txBox="1"/>
          <p:nvPr/>
        </p:nvSpPr>
        <p:spPr>
          <a:xfrm>
            <a:off x="2016368" y="1670165"/>
            <a:ext cx="5455139" cy="307777"/>
          </a:xfrm>
          <a:prstGeom prst="rect">
            <a:avLst/>
          </a:prstGeom>
          <a:noFill/>
        </p:spPr>
        <p:txBody>
          <a:bodyPr wrap="square" rtlCol="0">
            <a:spAutoFit/>
          </a:bodyPr>
          <a:lstStyle/>
          <a:p>
            <a:r>
              <a:rPr lang="en-US" sz="1400" dirty="0">
                <a:solidFill>
                  <a:srgbClr val="FF0000"/>
                </a:solidFill>
              </a:rPr>
              <a:t>Access old chats to resume conversations in previous context</a:t>
            </a:r>
          </a:p>
        </p:txBody>
      </p:sp>
      <p:sp>
        <p:nvSpPr>
          <p:cNvPr id="10" name="TextBox 9">
            <a:extLst>
              <a:ext uri="{FF2B5EF4-FFF2-40B4-BE49-F238E27FC236}">
                <a16:creationId xmlns:a16="http://schemas.microsoft.com/office/drawing/2014/main" id="{798CC6B8-00B3-42E8-9C60-DDC36EFB3AB4}"/>
              </a:ext>
            </a:extLst>
          </p:cNvPr>
          <p:cNvSpPr txBox="1"/>
          <p:nvPr/>
        </p:nvSpPr>
        <p:spPr>
          <a:xfrm>
            <a:off x="2016367" y="1125580"/>
            <a:ext cx="1492741" cy="307777"/>
          </a:xfrm>
          <a:prstGeom prst="rect">
            <a:avLst/>
          </a:prstGeom>
          <a:noFill/>
        </p:spPr>
        <p:txBody>
          <a:bodyPr wrap="square" rtlCol="0">
            <a:spAutoFit/>
          </a:bodyPr>
          <a:lstStyle/>
          <a:p>
            <a:r>
              <a:rPr lang="en-US" sz="1400" dirty="0">
                <a:solidFill>
                  <a:srgbClr val="FF0000"/>
                </a:solidFill>
              </a:rPr>
              <a:t>Start new chat</a:t>
            </a:r>
          </a:p>
        </p:txBody>
      </p:sp>
      <p:sp>
        <p:nvSpPr>
          <p:cNvPr id="11" name="Arrow: Up 10">
            <a:extLst>
              <a:ext uri="{FF2B5EF4-FFF2-40B4-BE49-F238E27FC236}">
                <a16:creationId xmlns:a16="http://schemas.microsoft.com/office/drawing/2014/main" id="{51F89B1F-A7B4-4AD8-B5F3-0F863E8115BD}"/>
              </a:ext>
            </a:extLst>
          </p:cNvPr>
          <p:cNvSpPr/>
          <p:nvPr/>
        </p:nvSpPr>
        <p:spPr>
          <a:xfrm rot="16200000">
            <a:off x="1684164" y="1016524"/>
            <a:ext cx="98773" cy="56563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295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Education</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8"/>
            <a:ext cx="10000117" cy="5526742"/>
          </a:xfrm>
        </p:spPr>
        <p:txBody>
          <a:bodyPr>
            <a:normAutofit/>
          </a:bodyPr>
          <a:lstStyle/>
          <a:p>
            <a:r>
              <a:rPr lang="en-US" dirty="0"/>
              <a:t>Students are likely going to leverage ChatGPT to assist them with assignments in the following ways:</a:t>
            </a:r>
          </a:p>
          <a:p>
            <a:pPr lvl="1"/>
            <a:r>
              <a:rPr lang="en-US" dirty="0"/>
              <a:t>Quickly generating text for writing assignments based on prompt</a:t>
            </a:r>
          </a:p>
          <a:p>
            <a:pPr lvl="2"/>
            <a:r>
              <a:rPr lang="en-US" dirty="0"/>
              <a:t>Text summarization</a:t>
            </a:r>
          </a:p>
          <a:p>
            <a:pPr lvl="2"/>
            <a:r>
              <a:rPr lang="en-US" dirty="0"/>
              <a:t>Essay writing</a:t>
            </a:r>
          </a:p>
          <a:p>
            <a:pPr lvl="1"/>
            <a:r>
              <a:rPr lang="en-US" dirty="0"/>
              <a:t>Getting step-by-step solutions to math problems</a:t>
            </a:r>
          </a:p>
          <a:p>
            <a:pPr lvl="1"/>
            <a:r>
              <a:rPr lang="en-US" dirty="0"/>
              <a:t>Use instead of or along with a search engine as a information gathering tool</a:t>
            </a:r>
          </a:p>
          <a:p>
            <a:r>
              <a:rPr lang="en-US" dirty="0"/>
              <a:t>ChatGPT and similar AI tools are a paradigm shifting technology, and their impact on many sectors, including education, will be equally unpredictable and profound.</a:t>
            </a:r>
          </a:p>
          <a:p>
            <a:r>
              <a:rPr lang="en-US" dirty="0"/>
              <a:t>One thing we can be sure of; AI tools like ChatGPT are only going to become more widespread. </a:t>
            </a:r>
          </a:p>
          <a:p>
            <a:r>
              <a:rPr lang="en-US" dirty="0"/>
              <a:t>Your student’s are going to try to use it, so its important for you to know the capabilities and limitations so they can use it as </a:t>
            </a:r>
            <a:r>
              <a:rPr lang="en-US" b="1" dirty="0"/>
              <a:t>a tool and not a crutch.</a:t>
            </a:r>
          </a:p>
        </p:txBody>
      </p:sp>
    </p:spTree>
    <p:extLst>
      <p:ext uri="{BB962C8B-B14F-4D97-AF65-F5344CB8AC3E}">
        <p14:creationId xmlns:p14="http://schemas.microsoft.com/office/powerpoint/2010/main" val="311233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Writing</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81910"/>
          </a:xfrm>
        </p:spPr>
        <p:txBody>
          <a:bodyPr/>
          <a:lstStyle/>
          <a:p>
            <a:r>
              <a:rPr lang="en-US" dirty="0"/>
              <a:t>ChatGPT can be used for generating writing based on a simple prompt </a:t>
            </a:r>
          </a:p>
        </p:txBody>
      </p:sp>
      <p:pic>
        <p:nvPicPr>
          <p:cNvPr id="4" name="Picture 3">
            <a:extLst>
              <a:ext uri="{FF2B5EF4-FFF2-40B4-BE49-F238E27FC236}">
                <a16:creationId xmlns:a16="http://schemas.microsoft.com/office/drawing/2014/main" id="{2F01D8F3-DC26-42C8-9CA7-6240418AD0EB}"/>
              </a:ext>
            </a:extLst>
          </p:cNvPr>
          <p:cNvPicPr>
            <a:picLocks noChangeAspect="1"/>
          </p:cNvPicPr>
          <p:nvPr/>
        </p:nvPicPr>
        <p:blipFill>
          <a:blip r:embed="rId2"/>
          <a:stretch>
            <a:fillRect/>
          </a:stretch>
        </p:blipFill>
        <p:spPr>
          <a:xfrm>
            <a:off x="215501" y="1903457"/>
            <a:ext cx="11760997" cy="3184231"/>
          </a:xfrm>
          <a:prstGeom prst="rect">
            <a:avLst/>
          </a:prstGeom>
        </p:spPr>
      </p:pic>
      <p:sp>
        <p:nvSpPr>
          <p:cNvPr id="5" name="Content Placeholder 2">
            <a:extLst>
              <a:ext uri="{FF2B5EF4-FFF2-40B4-BE49-F238E27FC236}">
                <a16:creationId xmlns:a16="http://schemas.microsoft.com/office/drawing/2014/main" id="{1FAAB110-803A-47D5-B2EF-9141C7038220}"/>
              </a:ext>
            </a:extLst>
          </p:cNvPr>
          <p:cNvSpPr txBox="1">
            <a:spLocks/>
          </p:cNvSpPr>
          <p:nvPr/>
        </p:nvSpPr>
        <p:spPr>
          <a:xfrm>
            <a:off x="907369" y="5285786"/>
            <a:ext cx="10000117" cy="1193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For most well-documented subject matter, ChatGPT can be quite coherent and factually correct.</a:t>
            </a:r>
          </a:p>
          <a:p>
            <a:endParaRPr lang="en-US" dirty="0"/>
          </a:p>
        </p:txBody>
      </p:sp>
    </p:spTree>
    <p:extLst>
      <p:ext uri="{BB962C8B-B14F-4D97-AF65-F5344CB8AC3E}">
        <p14:creationId xmlns:p14="http://schemas.microsoft.com/office/powerpoint/2010/main" val="1189938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66D24444FB145A2F13042720BF9FF" ma:contentTypeVersion="11" ma:contentTypeDescription="Create a new document." ma:contentTypeScope="" ma:versionID="5cf2246bace88d967260c5ea0f1c8e27">
  <xsd:schema xmlns:xsd="http://www.w3.org/2001/XMLSchema" xmlns:xs="http://www.w3.org/2001/XMLSchema" xmlns:p="http://schemas.microsoft.com/office/2006/metadata/properties" xmlns:ns2="77e6e833-9241-4b04-b716-5a4daabdc787" xmlns:ns3="56da908f-da71-483c-b6d3-0ee057f43e65" targetNamespace="http://schemas.microsoft.com/office/2006/metadata/properties" ma:root="true" ma:fieldsID="bbf8d95d0cf023a0f756b97ed109b63e" ns2:_="" ns3:_="">
    <xsd:import namespace="77e6e833-9241-4b04-b716-5a4daabdc787"/>
    <xsd:import namespace="56da908f-da71-483c-b6d3-0ee057f43e6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e6e833-9241-4b04-b716-5a4daabdc78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75ab196-d3f7-444f-9641-cdc6774f7c5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da908f-da71-483c-b6d3-0ee057f43e6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1382538-e9b7-431f-b1ac-b022d04d117d}" ma:internalName="TaxCatchAll" ma:showField="CatchAllData" ma:web="56da908f-da71-483c-b6d3-0ee057f43e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7e6e833-9241-4b04-b716-5a4daabdc787">
      <Terms xmlns="http://schemas.microsoft.com/office/infopath/2007/PartnerControls"/>
    </lcf76f155ced4ddcb4097134ff3c332f>
    <TaxCatchAll xmlns="56da908f-da71-483c-b6d3-0ee057f43e65" xsi:nil="true"/>
  </documentManagement>
</p:properties>
</file>

<file path=customXml/itemProps1.xml><?xml version="1.0" encoding="utf-8"?>
<ds:datastoreItem xmlns:ds="http://schemas.openxmlformats.org/officeDocument/2006/customXml" ds:itemID="{426E3D07-3928-489A-ABD6-561B67C69665}"/>
</file>

<file path=customXml/itemProps2.xml><?xml version="1.0" encoding="utf-8"?>
<ds:datastoreItem xmlns:ds="http://schemas.openxmlformats.org/officeDocument/2006/customXml" ds:itemID="{DAD32F8D-46F0-4C5B-824F-3D1EAF5FF161}"/>
</file>

<file path=customXml/itemProps3.xml><?xml version="1.0" encoding="utf-8"?>
<ds:datastoreItem xmlns:ds="http://schemas.openxmlformats.org/officeDocument/2006/customXml" ds:itemID="{42CD720B-EFC4-4BC1-84CC-8BADB8A27C3A}"/>
</file>

<file path=docProps/app.xml><?xml version="1.0" encoding="utf-8"?>
<Properties xmlns="http://schemas.openxmlformats.org/officeDocument/2006/extended-properties" xmlns:vt="http://schemas.openxmlformats.org/officeDocument/2006/docPropsVTypes">
  <Template>Ion</Template>
  <TotalTime>394</TotalTime>
  <Words>1794</Words>
  <Application>Microsoft Office PowerPoint</Application>
  <PresentationFormat>Widescreen</PresentationFormat>
  <Paragraphs>113</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 Math</vt:lpstr>
      <vt:lpstr>Century Gothic</vt:lpstr>
      <vt:lpstr>Times New Roman</vt:lpstr>
      <vt:lpstr>Wingdings</vt:lpstr>
      <vt:lpstr>Wingdings 3</vt:lpstr>
      <vt:lpstr>Ion</vt:lpstr>
      <vt:lpstr>Introduction to ChatGPT</vt:lpstr>
      <vt:lpstr>ChatGPT - Introduction</vt:lpstr>
      <vt:lpstr>ChatGPT - Introduction</vt:lpstr>
      <vt:lpstr>ChatGPT - Capabilities</vt:lpstr>
      <vt:lpstr>ChatGPT - Limitations</vt:lpstr>
      <vt:lpstr>ChatGPT – How to Use</vt:lpstr>
      <vt:lpstr>ChatGPT – How to Use </vt:lpstr>
      <vt:lpstr>ChatGPT – Education</vt:lpstr>
      <vt:lpstr>ChatGPT – Writing</vt:lpstr>
      <vt:lpstr>ChatGPT – Writing</vt:lpstr>
      <vt:lpstr>ChatGPT – Writing</vt:lpstr>
      <vt:lpstr>ChatGPT – Writing</vt:lpstr>
      <vt:lpstr>ChatGPT – Writing</vt:lpstr>
      <vt:lpstr>ChatGPT – Math</vt:lpstr>
      <vt:lpstr>ChatGPT – Math</vt:lpstr>
      <vt:lpstr>ChatGPT – Math</vt:lpstr>
      <vt:lpstr>ChatGPT – Math</vt:lpstr>
      <vt:lpstr>ChatGPT – Math</vt:lpstr>
      <vt:lpstr>ChatGPT – Math</vt:lpstr>
      <vt:lpstr>ChatGPT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Fletcher Wadsworth</dc:creator>
  <cp:lastModifiedBy>Fletcher Wadsworth</cp:lastModifiedBy>
  <cp:revision>31</cp:revision>
  <dcterms:created xsi:type="dcterms:W3CDTF">2023-07-06T16:05:03Z</dcterms:created>
  <dcterms:modified xsi:type="dcterms:W3CDTF">2023-07-12T16:52:40Z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0x010100CCF66D24444FB145A2F13042720BF9FF</vt:lpwstr>
  </property>
</Properties>
</file>