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8" r:id="rId11"/>
    <p:sldId id="266" r:id="rId12"/>
    <p:sldId id="267" r:id="rId13"/>
    <p:sldId id="269" r:id="rId14"/>
    <p:sldId id="270" r:id="rId15"/>
    <p:sldId id="277" r:id="rId16"/>
    <p:sldId id="275" r:id="rId17"/>
    <p:sldId id="271" r:id="rId18"/>
    <p:sldId id="276" r:id="rId19"/>
    <p:sldId id="272" r:id="rId20"/>
    <p:sldId id="273" r:id="rId21"/>
    <p:sldId id="274" r:id="rId22"/>
  </p:sldIdLst>
  <p:sldSz cx="9144000" cy="5143500" type="screen16x9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 autoAdjust="0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-112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008061"/>
            <a:ext cx="7772400" cy="675821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2733866"/>
            <a:ext cx="77724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185682" y="4767263"/>
            <a:ext cx="501118" cy="273844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185682" y="4767263"/>
            <a:ext cx="501118" cy="273844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14320" y="922492"/>
            <a:ext cx="8229600" cy="3672131"/>
          </a:xfrm>
        </p:spPr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8474801" y="4815936"/>
            <a:ext cx="342081" cy="273844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0" i="0" smtClean="0">
                <a:solidFill>
                  <a:schemeClr val="tx1"/>
                </a:solidFill>
                <a:latin typeface="Arial"/>
                <a:cs typeface="Arial"/>
              </a:rPr>
              <a:pPr algn="ctr"/>
              <a:t>‹#›</a:t>
            </a:fld>
            <a:endParaRPr lang="nb-NO" b="0" i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Plassholder for tittel 1">
            <a:extLst>
              <a:ext uri="{FF2B5EF4-FFF2-40B4-BE49-F238E27FC236}">
                <a16:creationId xmlns="" xmlns:a16="http://schemas.microsoft.com/office/drawing/2014/main" id="{1C81586A-D2DD-7947-8C07-6EE6282A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0" y="205979"/>
            <a:ext cx="8229600" cy="6463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241294" y="4815936"/>
            <a:ext cx="426966" cy="27384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algn="r"/>
            <a:fld id="{91853A39-49B3-554A-AE82-85611CEBD8E3}" type="slidenum">
              <a:rPr lang="nb-NO" smtClean="0">
                <a:latin typeface="Arial"/>
                <a:cs typeface="Arial"/>
              </a:rPr>
              <a:pPr algn="r"/>
              <a:t>‹#›</a:t>
            </a:fld>
            <a:endParaRPr lang="nb-NO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8185682" y="4767263"/>
            <a:ext cx="501118" cy="273844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>
            <a:extLst>
              <a:ext uri="{FF2B5EF4-FFF2-40B4-BE49-F238E27FC236}">
                <a16:creationId xmlns="" xmlns:a16="http://schemas.microsoft.com/office/drawing/2014/main" id="{AEE93D7A-5A17-EC4F-B9C3-76C226D3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19" y="205979"/>
            <a:ext cx="8229600" cy="646331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10" name="Plassholder for innhold 3">
            <a:extLst>
              <a:ext uri="{FF2B5EF4-FFF2-40B4-BE49-F238E27FC236}">
                <a16:creationId xmlns="" xmlns:a16="http://schemas.microsoft.com/office/drawing/2014/main" id="{535197FD-69E0-9640-999B-997526342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0219" y="1444342"/>
            <a:ext cx="4040188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1" name="Plassholder for tekst 4">
            <a:extLst>
              <a:ext uri="{FF2B5EF4-FFF2-40B4-BE49-F238E27FC236}">
                <a16:creationId xmlns="" xmlns:a16="http://schemas.microsoft.com/office/drawing/2014/main" id="{5FCFC815-88F1-F54D-931D-DFB06C53C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68045" y="964522"/>
            <a:ext cx="4041775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  <p:sp>
        <p:nvSpPr>
          <p:cNvPr id="12" name="Plassholder for innhold 5">
            <a:extLst>
              <a:ext uri="{FF2B5EF4-FFF2-40B4-BE49-F238E27FC236}">
                <a16:creationId xmlns="" xmlns:a16="http://schemas.microsoft.com/office/drawing/2014/main" id="{09690C63-91BD-DF46-89B9-CE22FFC54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68045" y="1444342"/>
            <a:ext cx="4041775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3" name="Plassholder for tekst 4">
            <a:extLst>
              <a:ext uri="{FF2B5EF4-FFF2-40B4-BE49-F238E27FC236}">
                <a16:creationId xmlns="" xmlns:a16="http://schemas.microsoft.com/office/drawing/2014/main" id="{FC862961-AFCA-7E4D-BB5E-885FA1C594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0218" y="964521"/>
            <a:ext cx="4041775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8185682" y="4767263"/>
            <a:ext cx="501118" cy="273844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185682" y="4767263"/>
            <a:ext cx="501118" cy="273844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8185682" y="4767263"/>
            <a:ext cx="501118" cy="273844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8185682" y="4767263"/>
            <a:ext cx="501118" cy="273844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314320" y="205979"/>
            <a:ext cx="8229600" cy="6463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14320" y="946768"/>
            <a:ext cx="8229600" cy="3647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241294" y="4815936"/>
            <a:ext cx="426966" cy="27384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algn="r"/>
            <a:fld id="{91853A39-49B3-554A-AE82-85611CEBD8E3}" type="slidenum">
              <a:rPr lang="nb-NO" smtClean="0">
                <a:latin typeface="Arial"/>
                <a:cs typeface="Arial"/>
              </a:rPr>
              <a:pPr algn="r"/>
              <a:t>‹#›</a:t>
            </a:fld>
            <a:endParaRPr lang="nb-NO" dirty="0">
              <a:latin typeface="Arial"/>
              <a:cs typeface="Arial"/>
            </a:endParaRPr>
          </a:p>
        </p:txBody>
      </p:sp>
      <p:pic>
        <p:nvPicPr>
          <p:cNvPr id="9" name="Bilde 8">
            <a:extLst>
              <a:ext uri="{FF2B5EF4-FFF2-40B4-BE49-F238E27FC236}">
                <a16:creationId xmlns="" xmlns:a16="http://schemas.microsoft.com/office/drawing/2014/main" id="{EC151788-4963-A348-A694-628F9AEA45F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25115" y="4785586"/>
            <a:ext cx="2693470" cy="24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="" xmlns:a16="http://schemas.microsoft.com/office/drawing/2014/main" id="{714EA05B-DC29-9A49-9E07-BD359950FFC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3" name="Tittel 1">
            <a:extLst>
              <a:ext uri="{FF2B5EF4-FFF2-40B4-BE49-F238E27FC236}">
                <a16:creationId xmlns="" xmlns:a16="http://schemas.microsoft.com/office/drawing/2014/main" id="{348DDC63-D03F-4E4B-B5C0-63C3F1A3B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956" y="2429423"/>
            <a:ext cx="8114088" cy="646331"/>
          </a:xfrm>
        </p:spPr>
        <p:txBody>
          <a:bodyPr/>
          <a:lstStyle/>
          <a:p>
            <a:pPr algn="ctr"/>
            <a:r>
              <a:rPr lang="nb-NO" dirty="0" smtClean="0">
                <a:solidFill>
                  <a:schemeClr val="bg1"/>
                </a:solidFill>
              </a:rPr>
              <a:t>TDT99 - workshop 1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14" name="Undertittel 2">
            <a:extLst>
              <a:ext uri="{FF2B5EF4-FFF2-40B4-BE49-F238E27FC236}">
                <a16:creationId xmlns="" xmlns:a16="http://schemas.microsoft.com/office/drawing/2014/main" id="{88B19D96-02F0-DB47-BCCF-7D70761C2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956" y="3069682"/>
            <a:ext cx="8114089" cy="598097"/>
          </a:xfrm>
        </p:spPr>
        <p:txBody>
          <a:bodyPr>
            <a:normAutofit/>
          </a:bodyPr>
          <a:lstStyle/>
          <a:p>
            <a:pPr algn="ctr"/>
            <a:r>
              <a:rPr lang="nb-NO" dirty="0" smtClean="0">
                <a:solidFill>
                  <a:schemeClr val="bg1">
                    <a:lumMod val="85000"/>
                  </a:schemeClr>
                </a:solidFill>
              </a:rPr>
              <a:t>Christian Lehre</a:t>
            </a:r>
            <a:endParaRPr lang="nb-NO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6" name="Bilde 15">
            <a:extLst>
              <a:ext uri="{FF2B5EF4-FFF2-40B4-BE49-F238E27FC236}">
                <a16:creationId xmlns="" xmlns:a16="http://schemas.microsoft.com/office/drawing/2014/main" id="{A71F1799-6D83-B042-96E3-C1F8A01F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821" y="1140272"/>
            <a:ext cx="5406359" cy="50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err="1" smtClean="0"/>
              <a:t>Estimate</a:t>
            </a:r>
            <a:r>
              <a:rPr lang="nb-NO" dirty="0" smtClean="0"/>
              <a:t> </a:t>
            </a:r>
            <a:r>
              <a:rPr lang="nb-NO" dirty="0" err="1" smtClean="0"/>
              <a:t>model</a:t>
            </a:r>
            <a:r>
              <a:rPr lang="nb-NO" dirty="0" smtClean="0"/>
              <a:t> </a:t>
            </a:r>
            <a:r>
              <a:rPr lang="nb-NO" dirty="0" err="1" smtClean="0"/>
              <a:t>uncertainty</a:t>
            </a:r>
            <a:r>
              <a:rPr lang="nb-NO" dirty="0" smtClean="0"/>
              <a:t> </a:t>
            </a:r>
            <a:r>
              <a:rPr lang="nb-NO" dirty="0" err="1" smtClean="0"/>
              <a:t>using</a:t>
            </a:r>
            <a:r>
              <a:rPr lang="nb-NO" dirty="0" smtClean="0"/>
              <a:t> </a:t>
            </a:r>
            <a:r>
              <a:rPr lang="nb-NO" b="1" dirty="0" smtClean="0"/>
              <a:t>Monte Carlo </a:t>
            </a:r>
            <a:r>
              <a:rPr lang="nb-NO" b="1" dirty="0" err="1" smtClean="0"/>
              <a:t>Dropout</a:t>
            </a:r>
            <a:endParaRPr lang="nb-NO" b="1" dirty="0" smtClean="0"/>
          </a:p>
          <a:p>
            <a:endParaRPr lang="nb-NO" dirty="0"/>
          </a:p>
          <a:p>
            <a:r>
              <a:rPr lang="nb-NO" dirty="0" err="1" smtClean="0"/>
              <a:t>Incorporate</a:t>
            </a:r>
            <a:r>
              <a:rPr lang="nb-NO" dirty="0" smtClean="0"/>
              <a:t> </a:t>
            </a:r>
            <a:r>
              <a:rPr lang="nb-NO" dirty="0" err="1" smtClean="0"/>
              <a:t>uncertainty</a:t>
            </a:r>
            <a:r>
              <a:rPr lang="nb-NO" dirty="0" smtClean="0"/>
              <a:t> due to </a:t>
            </a:r>
            <a:r>
              <a:rPr lang="nb-NO" dirty="0" err="1" smtClean="0"/>
              <a:t>model</a:t>
            </a:r>
            <a:r>
              <a:rPr lang="nb-NO" dirty="0" smtClean="0"/>
              <a:t> </a:t>
            </a:r>
            <a:r>
              <a:rPr lang="nb-NO" dirty="0" err="1" smtClean="0"/>
              <a:t>misspecification</a:t>
            </a:r>
            <a:r>
              <a:rPr lang="nb-NO" dirty="0" smtClean="0"/>
              <a:t> by an </a:t>
            </a:r>
            <a:r>
              <a:rPr lang="nb-NO" b="1" dirty="0" err="1" smtClean="0"/>
              <a:t>encoder</a:t>
            </a:r>
            <a:r>
              <a:rPr lang="nb-NO" dirty="0" err="1" smtClean="0"/>
              <a:t>-decoder</a:t>
            </a:r>
            <a:r>
              <a:rPr lang="nb-NO" dirty="0" smtClean="0"/>
              <a:t> </a:t>
            </a:r>
            <a:r>
              <a:rPr lang="nb-NO" dirty="0" err="1" smtClean="0"/>
              <a:t>block</a:t>
            </a:r>
            <a:r>
              <a:rPr lang="nb-NO" dirty="0" smtClean="0"/>
              <a:t> </a:t>
            </a:r>
            <a:r>
              <a:rPr lang="nb-NO" dirty="0" err="1" smtClean="0"/>
              <a:t>applied</a:t>
            </a:r>
            <a:r>
              <a:rPr lang="nb-NO" dirty="0" smtClean="0"/>
              <a:t> in a pre-training </a:t>
            </a:r>
            <a:r>
              <a:rPr lang="nb-NO" dirty="0" err="1" smtClean="0"/>
              <a:t>phase</a:t>
            </a:r>
            <a:endParaRPr lang="nb-NO" dirty="0" smtClean="0"/>
          </a:p>
          <a:p>
            <a:pPr lvl="1"/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output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encoder</a:t>
            </a:r>
            <a:r>
              <a:rPr lang="nb-NO" dirty="0"/>
              <a:t> as input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prediction</a:t>
            </a:r>
            <a:r>
              <a:rPr lang="nb-NO" dirty="0"/>
              <a:t> </a:t>
            </a:r>
            <a:r>
              <a:rPr lang="nb-NO" dirty="0" err="1"/>
              <a:t>network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r>
              <a:rPr lang="nb-NO" dirty="0" err="1" smtClean="0"/>
              <a:t>Estimate</a:t>
            </a:r>
            <a:r>
              <a:rPr lang="nb-NO" dirty="0" smtClean="0"/>
              <a:t> </a:t>
            </a:r>
            <a:r>
              <a:rPr lang="nb-NO" dirty="0" err="1" smtClean="0"/>
              <a:t>aleatoric</a:t>
            </a:r>
            <a:r>
              <a:rPr lang="nb-NO" dirty="0" smtClean="0"/>
              <a:t> </a:t>
            </a:r>
            <a:r>
              <a:rPr lang="nb-NO" dirty="0" err="1" smtClean="0"/>
              <a:t>uncertainty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a held-</a:t>
            </a:r>
            <a:r>
              <a:rPr lang="nb-NO" dirty="0" err="1" smtClean="0"/>
              <a:t>out</a:t>
            </a:r>
            <a:r>
              <a:rPr lang="nb-NO" dirty="0" smtClean="0"/>
              <a:t> </a:t>
            </a:r>
            <a:r>
              <a:rPr lang="nb-NO" dirty="0" err="1" smtClean="0"/>
              <a:t>validation</a:t>
            </a:r>
            <a:r>
              <a:rPr lang="nb-NO" dirty="0" smtClean="0"/>
              <a:t> </a:t>
            </a:r>
            <a:r>
              <a:rPr lang="nb-NO" dirty="0" err="1" smtClean="0"/>
              <a:t>set</a:t>
            </a:r>
            <a:endParaRPr lang="nb-NO" dirty="0" smtClean="0"/>
          </a:p>
          <a:p>
            <a:pPr marL="0" indent="0">
              <a:buNone/>
            </a:pPr>
            <a:endParaRPr lang="nb-NO" dirty="0" smtClean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Methods - </a:t>
            </a:r>
            <a:r>
              <a:rPr lang="nb-NO" dirty="0" err="1" smtClean="0"/>
              <a:t>Overview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8134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Methods </a:t>
            </a:r>
            <a:r>
              <a:rPr lang="mr-IN" dirty="0" smtClean="0"/>
              <a:t>–</a:t>
            </a:r>
            <a:r>
              <a:rPr lang="nb-NO" dirty="0" smtClean="0"/>
              <a:t> Monte Carlo </a:t>
            </a:r>
            <a:r>
              <a:rPr lang="nb-NO" dirty="0" err="1"/>
              <a:t>D</a:t>
            </a:r>
            <a:r>
              <a:rPr lang="nb-NO" dirty="0" err="1" smtClean="0"/>
              <a:t>ropout</a:t>
            </a:r>
            <a:endParaRPr lang="nb-NO" dirty="0"/>
          </a:p>
        </p:txBody>
      </p:sp>
      <p:sp>
        <p:nvSpPr>
          <p:cNvPr id="4" name="TekstSylinder 3"/>
          <p:cNvSpPr txBox="1"/>
          <p:nvPr/>
        </p:nvSpPr>
        <p:spPr>
          <a:xfrm>
            <a:off x="314320" y="4433600"/>
            <a:ext cx="3223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/>
              <a:t>https</a:t>
            </a:r>
            <a:r>
              <a:rPr lang="nb-NO" sz="1400" dirty="0"/>
              <a:t>://</a:t>
            </a:r>
            <a:r>
              <a:rPr lang="nb-NO" sz="1400" dirty="0" err="1"/>
              <a:t>mc.ai</a:t>
            </a:r>
            <a:r>
              <a:rPr lang="nb-NO" sz="1400" dirty="0"/>
              <a:t>/understanding-dropout-2/</a:t>
            </a:r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13" y="852310"/>
            <a:ext cx="6858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60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 err="1" smtClean="0"/>
              <a:t>Keep</a:t>
            </a:r>
            <a:r>
              <a:rPr lang="nb-NO" dirty="0" smtClean="0"/>
              <a:t> </a:t>
            </a:r>
            <a:r>
              <a:rPr lang="nb-NO" dirty="0" err="1" smtClean="0"/>
              <a:t>dropout</a:t>
            </a:r>
            <a:r>
              <a:rPr lang="nb-NO" dirty="0" smtClean="0"/>
              <a:t> </a:t>
            </a:r>
            <a:r>
              <a:rPr lang="nb-NO" dirty="0" err="1" smtClean="0"/>
              <a:t>activated</a:t>
            </a:r>
            <a:r>
              <a:rPr lang="nb-NO" dirty="0" smtClean="0"/>
              <a:t> at </a:t>
            </a:r>
            <a:r>
              <a:rPr lang="nb-NO" dirty="0" err="1" smtClean="0"/>
              <a:t>evaluation</a:t>
            </a:r>
            <a:r>
              <a:rPr lang="nb-NO" dirty="0" smtClean="0"/>
              <a:t>, and do B </a:t>
            </a:r>
            <a:r>
              <a:rPr lang="nb-NO" dirty="0" err="1" smtClean="0"/>
              <a:t>stochasti</a:t>
            </a:r>
            <a:r>
              <a:rPr lang="nb-NO" dirty="0" err="1" smtClean="0"/>
              <a:t>c</a:t>
            </a:r>
            <a:r>
              <a:rPr lang="nb-NO" dirty="0" smtClean="0"/>
              <a:t> forward passes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network</a:t>
            </a:r>
            <a:endParaRPr lang="nb-NO" dirty="0" smtClean="0"/>
          </a:p>
          <a:p>
            <a:pPr lvl="1"/>
            <a:r>
              <a:rPr lang="nb-NO" dirty="0" err="1" smtClean="0"/>
              <a:t>Typically</a:t>
            </a:r>
            <a:r>
              <a:rPr lang="nb-NO" dirty="0" smtClean="0"/>
              <a:t> B </a:t>
            </a:r>
            <a:r>
              <a:rPr lang="nb-NO" dirty="0" smtClean="0"/>
              <a:t>~ 100</a:t>
            </a:r>
            <a:endParaRPr lang="nb-NO" dirty="0" smtClean="0"/>
          </a:p>
          <a:p>
            <a:pPr lvl="1"/>
            <a:r>
              <a:rPr lang="nb-NO" dirty="0" smtClean="0"/>
              <a:t>Distribution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predictions</a:t>
            </a:r>
            <a:r>
              <a:rPr lang="nb-NO" dirty="0" smtClean="0"/>
              <a:t> for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instance</a:t>
            </a:r>
            <a:endParaRPr lang="nb-NO" dirty="0" smtClean="0"/>
          </a:p>
          <a:p>
            <a:pPr lvl="1"/>
            <a:r>
              <a:rPr lang="nb-NO" dirty="0" smtClean="0"/>
              <a:t>Model </a:t>
            </a:r>
            <a:r>
              <a:rPr lang="nb-NO" dirty="0" err="1" smtClean="0"/>
              <a:t>uncertainty</a:t>
            </a:r>
            <a:r>
              <a:rPr lang="nb-NO" dirty="0" smtClean="0"/>
              <a:t> as sample </a:t>
            </a:r>
            <a:r>
              <a:rPr lang="nb-NO" dirty="0" err="1" smtClean="0"/>
              <a:t>variance</a:t>
            </a:r>
            <a:endParaRPr lang="nb-NO" dirty="0" smtClean="0"/>
          </a:p>
          <a:p>
            <a:pPr marL="0" indent="0">
              <a:buNone/>
            </a:pPr>
            <a:endParaRPr lang="nb-NO" dirty="0" smtClean="0"/>
          </a:p>
          <a:p>
            <a:r>
              <a:rPr lang="nb-NO" dirty="0" err="1" smtClean="0"/>
              <a:t>Mathematically</a:t>
            </a:r>
            <a:r>
              <a:rPr lang="nb-NO" dirty="0" smtClean="0"/>
              <a:t> </a:t>
            </a:r>
            <a:r>
              <a:rPr lang="nb-NO" dirty="0" err="1" smtClean="0"/>
              <a:t>equivalent</a:t>
            </a:r>
            <a:r>
              <a:rPr lang="nb-NO" dirty="0" smtClean="0"/>
              <a:t> to an </a:t>
            </a:r>
            <a:r>
              <a:rPr lang="nb-NO" dirty="0" err="1" smtClean="0"/>
              <a:t>approximation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Gaussian</a:t>
            </a:r>
            <a:r>
              <a:rPr lang="nb-NO" dirty="0" smtClean="0"/>
              <a:t> </a:t>
            </a:r>
            <a:r>
              <a:rPr lang="nb-NO" dirty="0" err="1" smtClean="0"/>
              <a:t>Process</a:t>
            </a:r>
            <a:r>
              <a:rPr lang="nb-NO" dirty="0" smtClean="0"/>
              <a:t>,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provides</a:t>
            </a:r>
            <a:r>
              <a:rPr lang="nb-NO" dirty="0" smtClean="0"/>
              <a:t> </a:t>
            </a:r>
            <a:r>
              <a:rPr lang="nb-NO" dirty="0" err="1" smtClean="0"/>
              <a:t>uncertainty</a:t>
            </a:r>
            <a:r>
              <a:rPr lang="nb-NO" dirty="0" smtClean="0"/>
              <a:t> </a:t>
            </a:r>
            <a:r>
              <a:rPr lang="nb-NO" dirty="0" err="1" smtClean="0"/>
              <a:t>estimates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err="1" smtClean="0"/>
              <a:t>Advantages</a:t>
            </a:r>
            <a:r>
              <a:rPr lang="nb-NO" dirty="0" smtClean="0"/>
              <a:t> over </a:t>
            </a:r>
            <a:r>
              <a:rPr lang="nb-NO" dirty="0" err="1" smtClean="0"/>
              <a:t>other</a:t>
            </a:r>
            <a:r>
              <a:rPr lang="nb-NO" dirty="0" smtClean="0"/>
              <a:t> </a:t>
            </a:r>
            <a:r>
              <a:rPr lang="nb-NO" dirty="0" err="1" smtClean="0"/>
              <a:t>approximation</a:t>
            </a:r>
            <a:r>
              <a:rPr lang="nb-NO" dirty="0" smtClean="0"/>
              <a:t> </a:t>
            </a:r>
            <a:r>
              <a:rPr lang="nb-NO" dirty="0" err="1" smtClean="0"/>
              <a:t>techniques</a:t>
            </a:r>
            <a:endParaRPr lang="nb-NO" dirty="0"/>
          </a:p>
          <a:p>
            <a:pPr lvl="1"/>
            <a:r>
              <a:rPr lang="nb-NO" dirty="0" err="1" smtClean="0"/>
              <a:t>Applicable</a:t>
            </a:r>
            <a:r>
              <a:rPr lang="nb-NO" dirty="0" smtClean="0"/>
              <a:t> to </a:t>
            </a:r>
            <a:r>
              <a:rPr lang="nb-NO" dirty="0" err="1" smtClean="0"/>
              <a:t>any</a:t>
            </a:r>
            <a:r>
              <a:rPr lang="nb-NO" dirty="0" smtClean="0"/>
              <a:t> </a:t>
            </a:r>
            <a:r>
              <a:rPr lang="nb-NO" dirty="0" err="1" smtClean="0"/>
              <a:t>network</a:t>
            </a:r>
            <a:r>
              <a:rPr lang="nb-NO" dirty="0" smtClean="0"/>
              <a:t> </a:t>
            </a:r>
            <a:r>
              <a:rPr lang="nb-NO" dirty="0" err="1" smtClean="0"/>
              <a:t>architecture</a:t>
            </a:r>
            <a:endParaRPr lang="nb-NO" dirty="0"/>
          </a:p>
          <a:p>
            <a:pPr lvl="1"/>
            <a:r>
              <a:rPr lang="nb-NO" dirty="0" err="1" smtClean="0"/>
              <a:t>Easy</a:t>
            </a:r>
            <a:r>
              <a:rPr lang="nb-NO" dirty="0" smtClean="0"/>
              <a:t> to </a:t>
            </a:r>
            <a:r>
              <a:rPr lang="nb-NO" dirty="0" err="1" smtClean="0"/>
              <a:t>implement</a:t>
            </a:r>
            <a:r>
              <a:rPr lang="nb-NO" dirty="0" smtClean="0"/>
              <a:t>: No </a:t>
            </a:r>
            <a:r>
              <a:rPr lang="nb-NO" dirty="0" err="1" smtClean="0"/>
              <a:t>need</a:t>
            </a:r>
            <a:r>
              <a:rPr lang="nb-NO" dirty="0" smtClean="0"/>
              <a:t> to </a:t>
            </a:r>
            <a:r>
              <a:rPr lang="nb-NO" dirty="0" err="1" smtClean="0"/>
              <a:t>adjust</a:t>
            </a:r>
            <a:r>
              <a:rPr lang="nb-NO" dirty="0" smtClean="0"/>
              <a:t> training </a:t>
            </a:r>
            <a:r>
              <a:rPr lang="nb-NO" dirty="0" err="1" smtClean="0"/>
              <a:t>algorithm</a:t>
            </a:r>
            <a:endParaRPr lang="nb-NO" dirty="0"/>
          </a:p>
          <a:p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Methods </a:t>
            </a:r>
            <a:r>
              <a:rPr lang="mr-IN" dirty="0"/>
              <a:t>–</a:t>
            </a:r>
            <a:r>
              <a:rPr lang="nb-NO" dirty="0"/>
              <a:t> MC </a:t>
            </a:r>
            <a:r>
              <a:rPr lang="nb-NO" dirty="0" err="1"/>
              <a:t>Dropout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16855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Train an Encoder-</a:t>
            </a:r>
            <a:r>
              <a:rPr lang="nb-NO" dirty="0" err="1" smtClean="0"/>
              <a:t>Decoder</a:t>
            </a:r>
            <a:r>
              <a:rPr lang="nb-NO" dirty="0" smtClean="0"/>
              <a:t> </a:t>
            </a:r>
            <a:r>
              <a:rPr lang="nb-NO" dirty="0" err="1" smtClean="0"/>
              <a:t>network</a:t>
            </a:r>
            <a:r>
              <a:rPr lang="nb-NO" dirty="0" smtClean="0"/>
              <a:t> to </a:t>
            </a:r>
            <a:r>
              <a:rPr lang="nb-NO" dirty="0" err="1" smtClean="0"/>
              <a:t>learn</a:t>
            </a:r>
            <a:r>
              <a:rPr lang="nb-NO" dirty="0" smtClean="0"/>
              <a:t> a latent </a:t>
            </a:r>
            <a:r>
              <a:rPr lang="nb-NO" dirty="0" err="1" smtClean="0"/>
              <a:t>embedding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time </a:t>
            </a:r>
            <a:r>
              <a:rPr lang="nb-NO" dirty="0" smtClean="0"/>
              <a:t>series</a:t>
            </a:r>
          </a:p>
          <a:p>
            <a:pPr marL="457200" lvl="1" indent="0">
              <a:buNone/>
            </a:pPr>
            <a:endParaRPr lang="nb-NO" dirty="0" smtClean="0"/>
          </a:p>
          <a:p>
            <a:r>
              <a:rPr lang="nb-NO" dirty="0" smtClean="0"/>
              <a:t>Output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encoder</a:t>
            </a:r>
            <a:r>
              <a:rPr lang="nb-NO" dirty="0" smtClean="0"/>
              <a:t> as input to </a:t>
            </a:r>
            <a:r>
              <a:rPr lang="nb-NO" dirty="0" err="1" smtClean="0"/>
              <a:t>prediction</a:t>
            </a:r>
            <a:r>
              <a:rPr lang="nb-NO" dirty="0" smtClean="0"/>
              <a:t> </a:t>
            </a:r>
            <a:r>
              <a:rPr lang="nb-NO" dirty="0" err="1" smtClean="0"/>
              <a:t>net</a:t>
            </a:r>
            <a:endParaRPr lang="nb-NO" dirty="0"/>
          </a:p>
          <a:p>
            <a:endParaRPr lang="nb-NO" dirty="0" smtClean="0"/>
          </a:p>
          <a:p>
            <a:r>
              <a:rPr lang="nb-NO" dirty="0" err="1" smtClean="0"/>
              <a:t>Idea</a:t>
            </a:r>
            <a:r>
              <a:rPr lang="nb-NO" dirty="0" smtClean="0"/>
              <a:t>:</a:t>
            </a:r>
          </a:p>
          <a:p>
            <a:pPr lvl="1"/>
            <a:r>
              <a:rPr lang="nb-NO" dirty="0" err="1" smtClean="0"/>
              <a:t>Capture</a:t>
            </a:r>
            <a:r>
              <a:rPr lang="nb-NO" dirty="0" smtClean="0"/>
              <a:t> </a:t>
            </a:r>
            <a:r>
              <a:rPr lang="nb-NO" dirty="0" err="1" smtClean="0"/>
              <a:t>unusual</a:t>
            </a:r>
            <a:r>
              <a:rPr lang="nb-NO" dirty="0" smtClean="0"/>
              <a:t> input and </a:t>
            </a:r>
            <a:r>
              <a:rPr lang="nb-NO" dirty="0" err="1" smtClean="0"/>
              <a:t>model</a:t>
            </a:r>
            <a:r>
              <a:rPr lang="nb-NO" dirty="0" smtClean="0"/>
              <a:t> </a:t>
            </a:r>
            <a:r>
              <a:rPr lang="nb-NO" dirty="0" err="1" smtClean="0"/>
              <a:t>misspecification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latent </a:t>
            </a:r>
            <a:r>
              <a:rPr lang="nb-NO" dirty="0" err="1" smtClean="0"/>
              <a:t>space</a:t>
            </a:r>
            <a:endParaRPr lang="nb-NO" dirty="0" smtClean="0"/>
          </a:p>
          <a:p>
            <a:pPr lvl="1"/>
            <a:endParaRPr lang="nb-NO" dirty="0"/>
          </a:p>
          <a:p>
            <a:endParaRPr lang="nb-NO" dirty="0" smtClean="0"/>
          </a:p>
          <a:p>
            <a:endParaRPr lang="nb-NO" dirty="0" smtClean="0"/>
          </a:p>
          <a:p>
            <a:endParaRPr lang="nb-NO" dirty="0"/>
          </a:p>
          <a:p>
            <a:pPr marL="457200" lvl="1" indent="0">
              <a:buNone/>
            </a:pP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Methods </a:t>
            </a:r>
            <a:r>
              <a:rPr lang="mr-IN" dirty="0" smtClean="0"/>
              <a:t>–</a:t>
            </a:r>
            <a:r>
              <a:rPr lang="nb-NO" dirty="0" smtClean="0"/>
              <a:t> Encoder </a:t>
            </a:r>
            <a:r>
              <a:rPr lang="nb-NO" dirty="0" err="1" smtClean="0"/>
              <a:t>block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66111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65" y="852311"/>
            <a:ext cx="4783143" cy="3491552"/>
          </a:xfrm>
          <a:prstGeom prst="rect">
            <a:avLst/>
          </a:prstGeom>
          <a:effectLst/>
        </p:spPr>
      </p:pic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Methods </a:t>
            </a:r>
            <a:r>
              <a:rPr lang="mr-IN" dirty="0" smtClean="0"/>
              <a:t>–</a:t>
            </a:r>
            <a:r>
              <a:rPr lang="nb-NO" dirty="0" smtClean="0"/>
              <a:t> Full </a:t>
            </a:r>
            <a:r>
              <a:rPr lang="nb-NO" dirty="0" err="1" smtClean="0"/>
              <a:t>model</a:t>
            </a:r>
            <a:endParaRPr lang="nb-NO" dirty="0"/>
          </a:p>
        </p:txBody>
      </p:sp>
      <p:sp>
        <p:nvSpPr>
          <p:cNvPr id="6" name="TekstSylinder 5"/>
          <p:cNvSpPr txBox="1"/>
          <p:nvPr/>
        </p:nvSpPr>
        <p:spPr>
          <a:xfrm>
            <a:off x="501144" y="4343863"/>
            <a:ext cx="5006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/>
              <a:t>https</a:t>
            </a:r>
            <a:r>
              <a:rPr lang="nb-NO" sz="1400" dirty="0"/>
              <a:t>://</a:t>
            </a:r>
            <a:r>
              <a:rPr lang="nb-NO" sz="1400" dirty="0" err="1"/>
              <a:t>eng.uber.com</a:t>
            </a:r>
            <a:r>
              <a:rPr lang="nb-NO" sz="1400" dirty="0"/>
              <a:t>/neural-networks-</a:t>
            </a:r>
            <a:r>
              <a:rPr lang="nb-NO" sz="1400" dirty="0" err="1"/>
              <a:t>uncertainty</a:t>
            </a:r>
            <a:r>
              <a:rPr lang="nb-NO" sz="1400" dirty="0"/>
              <a:t>-</a:t>
            </a:r>
            <a:r>
              <a:rPr lang="nb-NO" sz="1400" dirty="0" err="1"/>
              <a:t>estimation</a:t>
            </a:r>
            <a:r>
              <a:rPr lang="nb-NO" sz="1400" dirty="0"/>
              <a:t>/</a:t>
            </a:r>
          </a:p>
        </p:txBody>
      </p:sp>
      <p:sp>
        <p:nvSpPr>
          <p:cNvPr id="9" name="Rektangel 8"/>
          <p:cNvSpPr/>
          <p:nvPr/>
        </p:nvSpPr>
        <p:spPr>
          <a:xfrm>
            <a:off x="4913708" y="886102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dirty="0"/>
              <a:t>K</a:t>
            </a:r>
            <a:r>
              <a:rPr lang="nb-NO" dirty="0" smtClean="0"/>
              <a:t>ey </a:t>
            </a:r>
            <a:r>
              <a:rPr lang="nb-NO" dirty="0" err="1" smtClean="0"/>
              <a:t>components</a:t>
            </a:r>
            <a:r>
              <a:rPr lang="nb-NO" dirty="0" smtClean="0"/>
              <a:t>:</a:t>
            </a:r>
          </a:p>
          <a:p>
            <a:endParaRPr lang="nb-NO" dirty="0" smtClean="0"/>
          </a:p>
          <a:p>
            <a:pPr marL="800100" lvl="1" indent="-342900">
              <a:buFont typeface="+mj-lt"/>
              <a:buAutoNum type="arabicParenR"/>
            </a:pPr>
            <a:r>
              <a:rPr lang="nb-NO" dirty="0"/>
              <a:t>Encoder </a:t>
            </a:r>
            <a:r>
              <a:rPr lang="nb-NO" dirty="0" err="1" smtClean="0"/>
              <a:t>net</a:t>
            </a:r>
            <a:r>
              <a:rPr lang="nb-NO" dirty="0" smtClean="0"/>
              <a:t> (Pre-training)</a:t>
            </a:r>
            <a:endParaRPr lang="nb-NO" dirty="0"/>
          </a:p>
          <a:p>
            <a:pPr marL="1257300" lvl="2" indent="-342900">
              <a:buFont typeface="Arial"/>
              <a:buChar char="•"/>
            </a:pPr>
            <a:r>
              <a:rPr lang="nb-NO" dirty="0"/>
              <a:t>LSTM </a:t>
            </a:r>
            <a:r>
              <a:rPr lang="nb-NO" dirty="0" err="1" smtClean="0"/>
              <a:t>cells</a:t>
            </a:r>
            <a:endParaRPr lang="nb-NO" dirty="0" smtClean="0"/>
          </a:p>
          <a:p>
            <a:pPr marL="1257300" lvl="2" indent="-342900">
              <a:buFont typeface="Arial"/>
              <a:buChar char="•"/>
            </a:pPr>
            <a:endParaRPr lang="nb-NO" dirty="0" smtClean="0"/>
          </a:p>
          <a:p>
            <a:pPr marL="800100" lvl="1" indent="-342900">
              <a:buFont typeface="+mj-lt"/>
              <a:buAutoNum type="arabicParenR"/>
            </a:pPr>
            <a:r>
              <a:rPr lang="nb-NO" dirty="0" err="1" smtClean="0"/>
              <a:t>Prediction</a:t>
            </a:r>
            <a:r>
              <a:rPr lang="nb-NO" dirty="0" smtClean="0"/>
              <a:t> </a:t>
            </a:r>
            <a:r>
              <a:rPr lang="nb-NO" dirty="0" err="1" smtClean="0"/>
              <a:t>net</a:t>
            </a:r>
            <a:endParaRPr lang="nb-NO" dirty="0" smtClean="0"/>
          </a:p>
          <a:p>
            <a:pPr marL="1257300" lvl="2" indent="-342900">
              <a:buFont typeface="Arial"/>
              <a:buChar char="•"/>
            </a:pPr>
            <a:r>
              <a:rPr lang="nb-NO" dirty="0" err="1" smtClean="0"/>
              <a:t>Fully</a:t>
            </a:r>
            <a:r>
              <a:rPr lang="nb-NO" dirty="0" smtClean="0"/>
              <a:t> </a:t>
            </a:r>
            <a:r>
              <a:rPr lang="nb-NO" dirty="0" err="1" smtClean="0"/>
              <a:t>connected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1528559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b-NO" dirty="0" smtClean="0"/>
              <a:t>MC </a:t>
            </a:r>
            <a:r>
              <a:rPr lang="nb-NO" dirty="0" err="1" smtClean="0"/>
              <a:t>dropout</a:t>
            </a:r>
            <a:r>
              <a:rPr lang="nb-NO" dirty="0" smtClean="0"/>
              <a:t> is </a:t>
            </a:r>
            <a:r>
              <a:rPr lang="nb-NO" dirty="0" err="1" smtClean="0"/>
              <a:t>applied</a:t>
            </a:r>
            <a:r>
              <a:rPr lang="nb-NO" dirty="0" smtClean="0"/>
              <a:t> to </a:t>
            </a:r>
            <a:r>
              <a:rPr lang="nb-NO" dirty="0" err="1" smtClean="0"/>
              <a:t>both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encoder</a:t>
            </a:r>
            <a:r>
              <a:rPr lang="nb-NO" dirty="0" smtClean="0"/>
              <a:t> and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prediction</a:t>
            </a:r>
            <a:r>
              <a:rPr lang="nb-NO" dirty="0" smtClean="0"/>
              <a:t> </a:t>
            </a:r>
            <a:r>
              <a:rPr lang="nb-NO" dirty="0" err="1" smtClean="0"/>
              <a:t>net</a:t>
            </a:r>
            <a:endParaRPr lang="nb-NO" dirty="0" smtClean="0"/>
          </a:p>
          <a:p>
            <a:pPr lvl="1"/>
            <a:r>
              <a:rPr lang="nb-NO" dirty="0" smtClean="0"/>
              <a:t>Model </a:t>
            </a:r>
            <a:r>
              <a:rPr lang="nb-NO" dirty="0" err="1" smtClean="0"/>
              <a:t>uncertainty</a:t>
            </a:r>
            <a:r>
              <a:rPr lang="nb-NO" dirty="0" smtClean="0"/>
              <a:t> (</a:t>
            </a:r>
            <a:r>
              <a:rPr lang="nb-NO" dirty="0" err="1"/>
              <a:t>P</a:t>
            </a:r>
            <a:r>
              <a:rPr lang="nb-NO" dirty="0" err="1" smtClean="0"/>
              <a:t>rediction</a:t>
            </a:r>
            <a:r>
              <a:rPr lang="nb-NO" dirty="0" smtClean="0"/>
              <a:t> </a:t>
            </a:r>
            <a:r>
              <a:rPr lang="nb-NO" dirty="0" err="1" smtClean="0"/>
              <a:t>net</a:t>
            </a:r>
            <a:r>
              <a:rPr lang="nb-NO" dirty="0" smtClean="0"/>
              <a:t>)</a:t>
            </a:r>
          </a:p>
          <a:p>
            <a:pPr lvl="1"/>
            <a:r>
              <a:rPr lang="nb-NO" dirty="0" smtClean="0"/>
              <a:t>Model </a:t>
            </a:r>
            <a:r>
              <a:rPr lang="nb-NO" dirty="0" err="1" smtClean="0"/>
              <a:t>misspecification</a:t>
            </a:r>
            <a:r>
              <a:rPr lang="nb-NO" dirty="0" smtClean="0"/>
              <a:t> (Encoder)</a:t>
            </a:r>
          </a:p>
          <a:p>
            <a:pPr lvl="1"/>
            <a:endParaRPr lang="nb-NO" dirty="0"/>
          </a:p>
          <a:p>
            <a:r>
              <a:rPr lang="nb-NO" dirty="0" err="1" smtClean="0"/>
              <a:t>Estimate</a:t>
            </a:r>
            <a:r>
              <a:rPr lang="nb-NO" dirty="0" smtClean="0"/>
              <a:t> </a:t>
            </a:r>
            <a:r>
              <a:rPr lang="nb-NO" dirty="0" err="1" smtClean="0"/>
              <a:t>Aleaoric</a:t>
            </a:r>
            <a:r>
              <a:rPr lang="nb-NO" dirty="0" smtClean="0"/>
              <a:t> </a:t>
            </a:r>
            <a:r>
              <a:rPr lang="nb-NO" dirty="0" err="1" smtClean="0"/>
              <a:t>uncertainty</a:t>
            </a:r>
            <a:r>
              <a:rPr lang="nb-NO" dirty="0" smtClean="0"/>
              <a:t> </a:t>
            </a:r>
            <a:r>
              <a:rPr lang="nb-NO" dirty="0" err="1" smtClean="0"/>
              <a:t>using</a:t>
            </a:r>
            <a:r>
              <a:rPr lang="nb-NO" dirty="0" smtClean="0"/>
              <a:t> RSS </a:t>
            </a:r>
            <a:r>
              <a:rPr lang="nb-NO" dirty="0" err="1" smtClean="0"/>
              <a:t>on</a:t>
            </a:r>
            <a:r>
              <a:rPr lang="nb-NO" dirty="0" smtClean="0"/>
              <a:t> a held-</a:t>
            </a:r>
            <a:r>
              <a:rPr lang="nb-NO" dirty="0" err="1" smtClean="0"/>
              <a:t>out</a:t>
            </a:r>
            <a:r>
              <a:rPr lang="nb-NO" dirty="0" smtClean="0"/>
              <a:t> </a:t>
            </a:r>
            <a:r>
              <a:rPr lang="nb-NO" dirty="0" err="1" smtClean="0"/>
              <a:t>validation</a:t>
            </a:r>
            <a:r>
              <a:rPr lang="nb-NO" dirty="0" smtClean="0"/>
              <a:t> </a:t>
            </a:r>
            <a:r>
              <a:rPr lang="nb-NO" dirty="0" err="1" smtClean="0"/>
              <a:t>set</a:t>
            </a:r>
            <a:endParaRPr lang="nb-NO" dirty="0" smtClean="0"/>
          </a:p>
          <a:p>
            <a:endParaRPr lang="nb-NO" dirty="0"/>
          </a:p>
          <a:p>
            <a:r>
              <a:rPr lang="nb-NO" dirty="0" err="1" smtClean="0"/>
              <a:t>Combine</a:t>
            </a:r>
            <a:r>
              <a:rPr lang="nb-NO" dirty="0" smtClean="0"/>
              <a:t> </a:t>
            </a:r>
            <a:r>
              <a:rPr lang="nb-NO" dirty="0" err="1" smtClean="0"/>
              <a:t>epistemic</a:t>
            </a:r>
            <a:r>
              <a:rPr lang="nb-NO" dirty="0" smtClean="0"/>
              <a:t> and </a:t>
            </a:r>
            <a:r>
              <a:rPr lang="nb-NO" dirty="0" err="1" smtClean="0"/>
              <a:t>aleatoric</a:t>
            </a:r>
            <a:r>
              <a:rPr lang="nb-NO" dirty="0" smtClean="0"/>
              <a:t> </a:t>
            </a:r>
            <a:r>
              <a:rPr lang="nb-NO" dirty="0" err="1" smtClean="0"/>
              <a:t>uncertainty</a:t>
            </a:r>
            <a:r>
              <a:rPr lang="nb-NO" dirty="0" smtClean="0"/>
              <a:t>, and </a:t>
            </a:r>
            <a:r>
              <a:rPr lang="nb-NO" dirty="0" err="1" smtClean="0"/>
              <a:t>calculate</a:t>
            </a:r>
            <a:r>
              <a:rPr lang="nb-NO" dirty="0" smtClean="0"/>
              <a:t> 95% </a:t>
            </a:r>
            <a:r>
              <a:rPr lang="nb-NO" dirty="0" err="1" smtClean="0"/>
              <a:t>prediction</a:t>
            </a:r>
            <a:r>
              <a:rPr lang="nb-NO" dirty="0" smtClean="0"/>
              <a:t> </a:t>
            </a:r>
            <a:r>
              <a:rPr lang="nb-NO" dirty="0" err="1" smtClean="0"/>
              <a:t>intervals</a:t>
            </a:r>
            <a:endParaRPr lang="nb-NO" dirty="0" smtClean="0"/>
          </a:p>
          <a:p>
            <a:endParaRPr lang="nb-NO" dirty="0"/>
          </a:p>
          <a:p>
            <a:r>
              <a:rPr lang="nb-NO" dirty="0" err="1" smtClean="0"/>
              <a:t>Evaluate</a:t>
            </a:r>
            <a:r>
              <a:rPr lang="nb-NO" dirty="0" smtClean="0"/>
              <a:t> </a:t>
            </a:r>
            <a:r>
              <a:rPr lang="nb-NO" dirty="0" err="1" smtClean="0"/>
              <a:t>uncertainty</a:t>
            </a:r>
            <a:r>
              <a:rPr lang="nb-NO" dirty="0" smtClean="0"/>
              <a:t> </a:t>
            </a:r>
            <a:r>
              <a:rPr lang="nb-NO" dirty="0" err="1" smtClean="0"/>
              <a:t>measure</a:t>
            </a:r>
            <a:r>
              <a:rPr lang="nb-NO" dirty="0" smtClean="0"/>
              <a:t> by an </a:t>
            </a:r>
            <a:r>
              <a:rPr lang="nb-NO" dirty="0" err="1" smtClean="0"/>
              <a:t>empirical</a:t>
            </a:r>
            <a:r>
              <a:rPr lang="nb-NO" dirty="0" smtClean="0"/>
              <a:t> </a:t>
            </a:r>
            <a:r>
              <a:rPr lang="nb-NO" dirty="0" err="1" smtClean="0"/>
              <a:t>coverage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prediction</a:t>
            </a:r>
            <a:r>
              <a:rPr lang="nb-NO" dirty="0" smtClean="0"/>
              <a:t> </a:t>
            </a:r>
            <a:r>
              <a:rPr lang="nb-NO" dirty="0" err="1" smtClean="0"/>
              <a:t>interval</a:t>
            </a:r>
            <a:endParaRPr lang="nb-NO" dirty="0" smtClean="0"/>
          </a:p>
          <a:p>
            <a:endParaRPr lang="nb-NO" dirty="0"/>
          </a:p>
          <a:p>
            <a:pPr marL="0" indent="0">
              <a:buNone/>
            </a:pPr>
            <a:endParaRPr lang="nb-NO" dirty="0" smtClean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Methods </a:t>
            </a:r>
            <a:r>
              <a:rPr lang="mr-IN" dirty="0" smtClean="0"/>
              <a:t>–</a:t>
            </a:r>
            <a:r>
              <a:rPr lang="nb-NO" dirty="0" smtClean="0"/>
              <a:t> </a:t>
            </a:r>
            <a:r>
              <a:rPr lang="nb-NO" dirty="0" err="1" smtClean="0"/>
              <a:t>Quantifying</a:t>
            </a:r>
            <a:r>
              <a:rPr lang="nb-NO" dirty="0" smtClean="0"/>
              <a:t> </a:t>
            </a:r>
            <a:r>
              <a:rPr lang="nb-NO" dirty="0" err="1" smtClean="0"/>
              <a:t>Uncertainty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16631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4 </a:t>
            </a:r>
            <a:r>
              <a:rPr lang="nb-NO" dirty="0" err="1" smtClean="0"/>
              <a:t>years</a:t>
            </a:r>
            <a:r>
              <a:rPr lang="nb-NO" dirty="0" smtClean="0"/>
              <a:t> </a:t>
            </a:r>
            <a:r>
              <a:rPr lang="nb-NO" dirty="0" err="1" smtClean="0"/>
              <a:t>worth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daily</a:t>
            </a:r>
            <a:r>
              <a:rPr lang="nb-NO" dirty="0" smtClean="0"/>
              <a:t> </a:t>
            </a:r>
            <a:r>
              <a:rPr lang="nb-NO" dirty="0" err="1" smtClean="0"/>
              <a:t>uber</a:t>
            </a:r>
            <a:r>
              <a:rPr lang="nb-NO" dirty="0" smtClean="0"/>
              <a:t> trips in 8 major </a:t>
            </a:r>
            <a:r>
              <a:rPr lang="nb-NO" dirty="0" err="1" smtClean="0"/>
              <a:t>cities</a:t>
            </a:r>
            <a:r>
              <a:rPr lang="nb-NO" dirty="0" smtClean="0"/>
              <a:t> in US and Canada</a:t>
            </a:r>
          </a:p>
          <a:p>
            <a:pPr lvl="1"/>
            <a:r>
              <a:rPr lang="nb-NO" dirty="0" smtClean="0"/>
              <a:t>3 </a:t>
            </a:r>
            <a:r>
              <a:rPr lang="nb-NO" dirty="0" err="1" smtClean="0"/>
              <a:t>years</a:t>
            </a:r>
            <a:r>
              <a:rPr lang="nb-NO" dirty="0" smtClean="0"/>
              <a:t> for training</a:t>
            </a:r>
          </a:p>
          <a:p>
            <a:pPr lvl="1"/>
            <a:r>
              <a:rPr lang="nb-NO" dirty="0" smtClean="0"/>
              <a:t>8 </a:t>
            </a:r>
            <a:r>
              <a:rPr lang="nb-NO" dirty="0" err="1" smtClean="0"/>
              <a:t>months</a:t>
            </a:r>
            <a:r>
              <a:rPr lang="nb-NO" dirty="0" smtClean="0"/>
              <a:t> for testing</a:t>
            </a:r>
          </a:p>
          <a:p>
            <a:pPr lvl="1"/>
            <a:r>
              <a:rPr lang="nb-NO" dirty="0" smtClean="0"/>
              <a:t>4 </a:t>
            </a:r>
            <a:r>
              <a:rPr lang="nb-NO" dirty="0" err="1" smtClean="0"/>
              <a:t>months</a:t>
            </a:r>
            <a:r>
              <a:rPr lang="nb-NO" dirty="0" smtClean="0"/>
              <a:t> for </a:t>
            </a:r>
            <a:r>
              <a:rPr lang="nb-NO" dirty="0" err="1" smtClean="0"/>
              <a:t>validation</a:t>
            </a:r>
            <a:r>
              <a:rPr lang="nb-NO" dirty="0" smtClean="0"/>
              <a:t> </a:t>
            </a:r>
            <a:r>
              <a:rPr lang="nb-NO" dirty="0" err="1" smtClean="0"/>
              <a:t>set</a:t>
            </a:r>
            <a:r>
              <a:rPr lang="nb-NO" dirty="0" smtClean="0"/>
              <a:t> (</a:t>
            </a:r>
            <a:r>
              <a:rPr lang="nb-NO" dirty="0" err="1" smtClean="0"/>
              <a:t>aleatoric</a:t>
            </a:r>
            <a:r>
              <a:rPr lang="nb-NO" dirty="0" smtClean="0"/>
              <a:t> </a:t>
            </a:r>
            <a:r>
              <a:rPr lang="nb-NO" dirty="0" err="1" smtClean="0"/>
              <a:t>uncertainty</a:t>
            </a:r>
            <a:r>
              <a:rPr lang="nb-NO" dirty="0" smtClean="0"/>
              <a:t>)</a:t>
            </a:r>
          </a:p>
          <a:p>
            <a:r>
              <a:rPr lang="nb-NO" dirty="0" smtClean="0"/>
              <a:t>Sampling</a:t>
            </a:r>
          </a:p>
          <a:p>
            <a:pPr lvl="1"/>
            <a:r>
              <a:rPr lang="nb-NO" dirty="0" err="1" smtClean="0"/>
              <a:t>Each</a:t>
            </a:r>
            <a:r>
              <a:rPr lang="nb-NO" dirty="0" smtClean="0"/>
              <a:t> time series </a:t>
            </a:r>
            <a:r>
              <a:rPr lang="nb-NO" dirty="0" err="1" smtClean="0"/>
              <a:t>consists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28 </a:t>
            </a:r>
            <a:r>
              <a:rPr lang="nb-NO" dirty="0" err="1" smtClean="0"/>
              <a:t>consequtive</a:t>
            </a:r>
            <a:r>
              <a:rPr lang="nb-NO" dirty="0" smtClean="0"/>
              <a:t> </a:t>
            </a:r>
            <a:r>
              <a:rPr lang="nb-NO" dirty="0" err="1" smtClean="0"/>
              <a:t>days</a:t>
            </a:r>
            <a:r>
              <a:rPr lang="nb-NO" dirty="0" smtClean="0"/>
              <a:t>, </a:t>
            </a:r>
            <a:r>
              <a:rPr lang="nb-NO" dirty="0" err="1" smtClean="0"/>
              <a:t>where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last </a:t>
            </a:r>
            <a:r>
              <a:rPr lang="nb-NO" dirty="0" err="1" smtClean="0"/>
              <a:t>day</a:t>
            </a:r>
            <a:r>
              <a:rPr lang="nb-NO" dirty="0" smtClean="0"/>
              <a:t> is </a:t>
            </a:r>
            <a:r>
              <a:rPr lang="nb-NO" dirty="0" err="1" smtClean="0"/>
              <a:t>forecasted</a:t>
            </a:r>
            <a:endParaRPr lang="nb-NO" dirty="0" smtClean="0"/>
          </a:p>
          <a:p>
            <a:pPr marL="457200" lvl="1" indent="0">
              <a:buNone/>
            </a:pP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Experimental</a:t>
            </a:r>
            <a:r>
              <a:rPr lang="nb-NO" dirty="0" smtClean="0"/>
              <a:t> setting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50538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>
          <a:xfrm>
            <a:off x="314320" y="205979"/>
            <a:ext cx="8229600" cy="523220"/>
          </a:xfrm>
        </p:spPr>
        <p:txBody>
          <a:bodyPr/>
          <a:lstStyle/>
          <a:p>
            <a:r>
              <a:rPr lang="nb-NO" sz="2800" dirty="0" err="1"/>
              <a:t>Experimental</a:t>
            </a:r>
            <a:r>
              <a:rPr lang="nb-NO" sz="2800" dirty="0"/>
              <a:t> </a:t>
            </a:r>
            <a:r>
              <a:rPr lang="nb-NO" sz="2800" dirty="0" err="1"/>
              <a:t>Results</a:t>
            </a:r>
            <a:r>
              <a:rPr lang="nb-NO" sz="2800" dirty="0"/>
              <a:t> </a:t>
            </a:r>
            <a:r>
              <a:rPr lang="mr-IN" sz="2800" dirty="0"/>
              <a:t>–</a:t>
            </a:r>
            <a:r>
              <a:rPr lang="nb-NO" sz="2800" dirty="0"/>
              <a:t> </a:t>
            </a:r>
            <a:r>
              <a:rPr lang="nb-NO" sz="2000" dirty="0" err="1" smtClean="0"/>
              <a:t>Daily</a:t>
            </a:r>
            <a:r>
              <a:rPr lang="nb-NO" sz="2000" dirty="0" smtClean="0"/>
              <a:t> </a:t>
            </a:r>
            <a:r>
              <a:rPr lang="nb-NO" sz="2000" dirty="0" err="1" smtClean="0"/>
              <a:t>Uber</a:t>
            </a:r>
            <a:r>
              <a:rPr lang="nb-NO" sz="2000" dirty="0" smtClean="0"/>
              <a:t> Trips in SF </a:t>
            </a:r>
            <a:r>
              <a:rPr lang="nb-NO" sz="2000" dirty="0" err="1" smtClean="0"/>
              <a:t>on</a:t>
            </a:r>
            <a:r>
              <a:rPr lang="nb-NO" sz="2000" dirty="0" smtClean="0"/>
              <a:t> test </a:t>
            </a:r>
            <a:r>
              <a:rPr lang="nb-NO" sz="2000" dirty="0" err="1" smtClean="0"/>
              <a:t>set</a:t>
            </a:r>
            <a:endParaRPr lang="nb-NO" sz="2800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34" y="852310"/>
            <a:ext cx="9144000" cy="3491072"/>
          </a:xfrm>
          <a:prstGeom prst="rect">
            <a:avLst/>
          </a:prstGeom>
        </p:spPr>
      </p:pic>
      <p:sp>
        <p:nvSpPr>
          <p:cNvPr id="5" name="Rektangel 4"/>
          <p:cNvSpPr/>
          <p:nvPr/>
        </p:nvSpPr>
        <p:spPr>
          <a:xfrm>
            <a:off x="415433" y="4343382"/>
            <a:ext cx="50375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400" dirty="0" err="1"/>
              <a:t>https</a:t>
            </a:r>
            <a:r>
              <a:rPr lang="nb-NO" sz="1400" dirty="0"/>
              <a:t>://</a:t>
            </a:r>
            <a:r>
              <a:rPr lang="nb-NO" sz="1400" dirty="0" err="1"/>
              <a:t>eng.uber.com</a:t>
            </a:r>
            <a:r>
              <a:rPr lang="nb-NO" sz="1400" dirty="0"/>
              <a:t>/neural-networks-</a:t>
            </a:r>
            <a:r>
              <a:rPr lang="nb-NO" sz="1400" dirty="0" err="1"/>
              <a:t>uncertainty</a:t>
            </a:r>
            <a:r>
              <a:rPr lang="nb-NO" sz="1400" dirty="0"/>
              <a:t>-</a:t>
            </a:r>
            <a:r>
              <a:rPr lang="nb-NO" sz="1400" dirty="0" err="1"/>
              <a:t>estimation</a:t>
            </a:r>
            <a:r>
              <a:rPr lang="nb-NO" sz="1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20155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>
          <a:xfrm>
            <a:off x="314320" y="205979"/>
            <a:ext cx="8229600" cy="523220"/>
          </a:xfrm>
        </p:spPr>
        <p:txBody>
          <a:bodyPr/>
          <a:lstStyle/>
          <a:p>
            <a:r>
              <a:rPr lang="nb-NO" sz="2800" dirty="0" err="1"/>
              <a:t>Experimental</a:t>
            </a:r>
            <a:r>
              <a:rPr lang="nb-NO" sz="2800" dirty="0"/>
              <a:t> </a:t>
            </a:r>
            <a:r>
              <a:rPr lang="nb-NO" sz="2800" dirty="0" err="1"/>
              <a:t>Results</a:t>
            </a:r>
            <a:r>
              <a:rPr lang="nb-NO" sz="2800" dirty="0"/>
              <a:t> </a:t>
            </a:r>
            <a:r>
              <a:rPr lang="mr-IN" sz="2800" dirty="0"/>
              <a:t>–</a:t>
            </a:r>
            <a:r>
              <a:rPr lang="nb-NO" sz="2800" dirty="0"/>
              <a:t> </a:t>
            </a:r>
            <a:r>
              <a:rPr lang="nb-NO" sz="2000" dirty="0" err="1"/>
              <a:t>Daily</a:t>
            </a:r>
            <a:r>
              <a:rPr lang="nb-NO" sz="2000" dirty="0"/>
              <a:t> </a:t>
            </a:r>
            <a:r>
              <a:rPr lang="nb-NO" sz="2000" dirty="0" err="1"/>
              <a:t>Uber</a:t>
            </a:r>
            <a:r>
              <a:rPr lang="nb-NO" sz="2000" dirty="0"/>
              <a:t> Trips in SF </a:t>
            </a:r>
            <a:r>
              <a:rPr lang="nb-NO" sz="2000" dirty="0" err="1"/>
              <a:t>on</a:t>
            </a:r>
            <a:r>
              <a:rPr lang="nb-NO" sz="2000" dirty="0"/>
              <a:t> test </a:t>
            </a:r>
            <a:r>
              <a:rPr lang="nb-NO" sz="2000" dirty="0" err="1"/>
              <a:t>set</a:t>
            </a:r>
            <a:endParaRPr lang="nb-NO" sz="2000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28" y="729199"/>
            <a:ext cx="5420372" cy="3691742"/>
          </a:xfrm>
          <a:prstGeom prst="rect">
            <a:avLst/>
          </a:prstGeom>
        </p:spPr>
      </p:pic>
      <p:sp>
        <p:nvSpPr>
          <p:cNvPr id="5" name="Rektangel 4"/>
          <p:cNvSpPr/>
          <p:nvPr/>
        </p:nvSpPr>
        <p:spPr>
          <a:xfrm>
            <a:off x="422482" y="4420941"/>
            <a:ext cx="5274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400" dirty="0" err="1"/>
              <a:t>https</a:t>
            </a:r>
            <a:r>
              <a:rPr lang="nb-NO" sz="1400" dirty="0"/>
              <a:t>://</a:t>
            </a:r>
            <a:r>
              <a:rPr lang="nb-NO" sz="1400" dirty="0" err="1"/>
              <a:t>eng.uber.com</a:t>
            </a:r>
            <a:r>
              <a:rPr lang="nb-NO" sz="1400" dirty="0"/>
              <a:t>/neural-networks-</a:t>
            </a:r>
            <a:r>
              <a:rPr lang="nb-NO" sz="1400" dirty="0" err="1"/>
              <a:t>uncertainty</a:t>
            </a:r>
            <a:r>
              <a:rPr lang="nb-NO" sz="1400" dirty="0"/>
              <a:t>-</a:t>
            </a:r>
            <a:r>
              <a:rPr lang="nb-NO" sz="1400" dirty="0" err="1"/>
              <a:t>estimation</a:t>
            </a:r>
            <a:r>
              <a:rPr lang="nb-NO" sz="1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59321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>
          <a:xfrm>
            <a:off x="314320" y="205979"/>
            <a:ext cx="8229600" cy="523220"/>
          </a:xfrm>
        </p:spPr>
        <p:txBody>
          <a:bodyPr/>
          <a:lstStyle/>
          <a:p>
            <a:r>
              <a:rPr lang="nb-NO" sz="2800" dirty="0" err="1" smtClean="0"/>
              <a:t>Experimental</a:t>
            </a:r>
            <a:r>
              <a:rPr lang="nb-NO" sz="2800" dirty="0" smtClean="0"/>
              <a:t> </a:t>
            </a:r>
            <a:r>
              <a:rPr lang="nb-NO" sz="2800" dirty="0" err="1" smtClean="0"/>
              <a:t>Results</a:t>
            </a:r>
            <a:r>
              <a:rPr lang="nb-NO" sz="2800" dirty="0" smtClean="0"/>
              <a:t> </a:t>
            </a:r>
            <a:r>
              <a:rPr lang="mr-IN" sz="2800" dirty="0" smtClean="0"/>
              <a:t>–</a:t>
            </a:r>
            <a:r>
              <a:rPr lang="nb-NO" sz="2800" dirty="0" smtClean="0"/>
              <a:t> </a:t>
            </a:r>
            <a:r>
              <a:rPr lang="nb-NO" sz="1600" dirty="0" err="1" smtClean="0"/>
              <a:t>Anomaly</a:t>
            </a:r>
            <a:r>
              <a:rPr lang="nb-NO" sz="1600" dirty="0" smtClean="0"/>
              <a:t> </a:t>
            </a:r>
            <a:r>
              <a:rPr lang="nb-NO" sz="1600" dirty="0" err="1" smtClean="0"/>
              <a:t>Detection</a:t>
            </a:r>
            <a:r>
              <a:rPr lang="nb-NO" sz="1600" dirty="0" smtClean="0"/>
              <a:t> </a:t>
            </a:r>
            <a:r>
              <a:rPr lang="nb-NO" sz="1600" dirty="0" err="1" smtClean="0"/>
              <a:t>on</a:t>
            </a:r>
            <a:r>
              <a:rPr lang="nb-NO" sz="1600" dirty="0" smtClean="0"/>
              <a:t> different </a:t>
            </a:r>
            <a:r>
              <a:rPr lang="nb-NO" sz="1600" dirty="0" err="1" smtClean="0"/>
              <a:t>metrics</a:t>
            </a:r>
            <a:endParaRPr lang="nb-NO" sz="1600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168" y="729199"/>
            <a:ext cx="4297647" cy="3337534"/>
          </a:xfrm>
          <a:prstGeom prst="rect">
            <a:avLst/>
          </a:prstGeom>
        </p:spPr>
      </p:pic>
      <p:sp>
        <p:nvSpPr>
          <p:cNvPr id="5" name="Rektangel 4"/>
          <p:cNvSpPr/>
          <p:nvPr/>
        </p:nvSpPr>
        <p:spPr>
          <a:xfrm>
            <a:off x="314320" y="4325568"/>
            <a:ext cx="52630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400" dirty="0" err="1"/>
              <a:t>https</a:t>
            </a:r>
            <a:r>
              <a:rPr lang="nb-NO" sz="1400" dirty="0"/>
              <a:t>://</a:t>
            </a:r>
            <a:r>
              <a:rPr lang="nb-NO" sz="1400" dirty="0" err="1"/>
              <a:t>eng.uber.com</a:t>
            </a:r>
            <a:r>
              <a:rPr lang="nb-NO" sz="1400" dirty="0"/>
              <a:t>/neural-networks-</a:t>
            </a:r>
            <a:r>
              <a:rPr lang="nb-NO" sz="1400" dirty="0" err="1"/>
              <a:t>uncertainty</a:t>
            </a:r>
            <a:r>
              <a:rPr lang="nb-NO" sz="1400" dirty="0"/>
              <a:t>-</a:t>
            </a:r>
            <a:r>
              <a:rPr lang="nb-NO" sz="1400" dirty="0" err="1"/>
              <a:t>estimation</a:t>
            </a:r>
            <a:r>
              <a:rPr lang="nb-NO" sz="1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640850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>
            <a:extLst>
              <a:ext uri="{FF2B5EF4-FFF2-40B4-BE49-F238E27FC236}">
                <a16:creationId xmlns="" xmlns:a16="http://schemas.microsoft.com/office/drawing/2014/main" id="{CB79C0D1-C264-BE41-97A2-A21B4FC4C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</p:txBody>
      </p:sp>
      <p:sp>
        <p:nvSpPr>
          <p:cNvPr id="3" name="Tittel 2">
            <a:extLst>
              <a:ext uri="{FF2B5EF4-FFF2-40B4-BE49-F238E27FC236}">
                <a16:creationId xmlns="" xmlns:a16="http://schemas.microsoft.com/office/drawing/2014/main" id="{0130F847-9A87-AB4D-8D0D-FF9DA6C9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</a:t>
            </a:r>
            <a:endParaRPr lang="nb-NO" dirty="0"/>
          </a:p>
        </p:txBody>
      </p:sp>
      <p:sp>
        <p:nvSpPr>
          <p:cNvPr id="4" name="Avrundet rektangel 3"/>
          <p:cNvSpPr/>
          <p:nvPr/>
        </p:nvSpPr>
        <p:spPr>
          <a:xfrm>
            <a:off x="314320" y="988564"/>
            <a:ext cx="2635039" cy="700240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dirty="0" err="1" smtClean="0"/>
              <a:t>Introduction</a:t>
            </a:r>
            <a:endParaRPr lang="nb-NO" dirty="0"/>
          </a:p>
        </p:txBody>
      </p:sp>
      <p:sp>
        <p:nvSpPr>
          <p:cNvPr id="6" name="Avrundet rektangel 5"/>
          <p:cNvSpPr/>
          <p:nvPr/>
        </p:nvSpPr>
        <p:spPr>
          <a:xfrm>
            <a:off x="314320" y="1782226"/>
            <a:ext cx="2635039" cy="700240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dirty="0"/>
              <a:t>Methods</a:t>
            </a:r>
          </a:p>
        </p:txBody>
      </p:sp>
      <p:sp>
        <p:nvSpPr>
          <p:cNvPr id="8" name="Avrundet rektangel 7"/>
          <p:cNvSpPr/>
          <p:nvPr/>
        </p:nvSpPr>
        <p:spPr>
          <a:xfrm>
            <a:off x="314320" y="2575888"/>
            <a:ext cx="2635039" cy="700240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dirty="0" err="1"/>
              <a:t>Experimental</a:t>
            </a:r>
            <a:r>
              <a:rPr lang="nb-NO" dirty="0"/>
              <a:t> </a:t>
            </a:r>
            <a:r>
              <a:rPr lang="nb-NO" dirty="0" err="1" smtClean="0"/>
              <a:t>Results</a:t>
            </a:r>
            <a:endParaRPr lang="nb-NO" dirty="0"/>
          </a:p>
        </p:txBody>
      </p:sp>
      <p:sp>
        <p:nvSpPr>
          <p:cNvPr id="9" name="Avrundet rektangel 8"/>
          <p:cNvSpPr/>
          <p:nvPr/>
        </p:nvSpPr>
        <p:spPr>
          <a:xfrm>
            <a:off x="314320" y="3369551"/>
            <a:ext cx="2635039" cy="700240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dirty="0" err="1" smtClean="0"/>
              <a:t>Conclusions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18736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b-NO" dirty="0" smtClean="0"/>
              <a:t>Authors </a:t>
            </a:r>
            <a:r>
              <a:rPr lang="nb-NO" dirty="0" err="1" smtClean="0"/>
              <a:t>presents</a:t>
            </a:r>
            <a:r>
              <a:rPr lang="nb-NO" dirty="0" smtClean="0"/>
              <a:t> a simple </a:t>
            </a:r>
            <a:r>
              <a:rPr lang="nb-NO" dirty="0" err="1" smtClean="0"/>
              <a:t>way</a:t>
            </a:r>
            <a:r>
              <a:rPr lang="nb-NO" dirty="0" smtClean="0"/>
              <a:t> to </a:t>
            </a:r>
            <a:r>
              <a:rPr lang="nb-NO" dirty="0" err="1" smtClean="0"/>
              <a:t>provide</a:t>
            </a:r>
            <a:r>
              <a:rPr lang="nb-NO" dirty="0" smtClean="0"/>
              <a:t> </a:t>
            </a:r>
            <a:r>
              <a:rPr lang="nb-NO" dirty="0" err="1" smtClean="0"/>
              <a:t>uncertainty</a:t>
            </a:r>
            <a:r>
              <a:rPr lang="nb-NO" dirty="0" smtClean="0"/>
              <a:t> </a:t>
            </a:r>
            <a:r>
              <a:rPr lang="nb-NO" dirty="0" err="1" smtClean="0"/>
              <a:t>estimates</a:t>
            </a:r>
            <a:r>
              <a:rPr lang="nb-NO" dirty="0" smtClean="0"/>
              <a:t> for a neural </a:t>
            </a:r>
            <a:r>
              <a:rPr lang="nb-NO" dirty="0" err="1" smtClean="0"/>
              <a:t>network</a:t>
            </a:r>
            <a:r>
              <a:rPr lang="nb-NO" dirty="0" smtClean="0"/>
              <a:t> </a:t>
            </a:r>
            <a:r>
              <a:rPr lang="nb-NO" dirty="0" err="1" smtClean="0"/>
              <a:t>using</a:t>
            </a:r>
            <a:r>
              <a:rPr lang="nb-NO" dirty="0" smtClean="0"/>
              <a:t> MC </a:t>
            </a:r>
            <a:r>
              <a:rPr lang="nb-NO" dirty="0" err="1" smtClean="0"/>
              <a:t>dropout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r>
              <a:rPr lang="nb-NO" dirty="0" err="1" smtClean="0"/>
              <a:t>Succsessfully</a:t>
            </a:r>
            <a:r>
              <a:rPr lang="nb-NO" dirty="0" smtClean="0"/>
              <a:t> </a:t>
            </a:r>
            <a:r>
              <a:rPr lang="nb-NO" dirty="0" err="1"/>
              <a:t>i</a:t>
            </a:r>
            <a:r>
              <a:rPr lang="nb-NO" dirty="0" err="1" smtClean="0"/>
              <a:t>ncorporate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previously</a:t>
            </a:r>
            <a:r>
              <a:rPr lang="nb-NO" dirty="0" smtClean="0"/>
              <a:t> </a:t>
            </a:r>
            <a:r>
              <a:rPr lang="nb-NO" dirty="0" err="1" smtClean="0"/>
              <a:t>unexplored</a:t>
            </a:r>
            <a:r>
              <a:rPr lang="nb-NO" dirty="0" smtClean="0"/>
              <a:t> </a:t>
            </a:r>
            <a:r>
              <a:rPr lang="nb-NO" dirty="0" err="1" smtClean="0"/>
              <a:t>uncertainty</a:t>
            </a:r>
            <a:r>
              <a:rPr lang="nb-NO" dirty="0" smtClean="0"/>
              <a:t> due to </a:t>
            </a:r>
            <a:r>
              <a:rPr lang="nb-NO" dirty="0" err="1" smtClean="0"/>
              <a:t>model</a:t>
            </a:r>
            <a:r>
              <a:rPr lang="nb-NO" dirty="0" smtClean="0"/>
              <a:t> </a:t>
            </a:r>
            <a:r>
              <a:rPr lang="nb-NO" dirty="0" err="1" smtClean="0"/>
              <a:t>misspecification</a:t>
            </a:r>
            <a:r>
              <a:rPr lang="nb-NO" dirty="0" smtClean="0"/>
              <a:t> </a:t>
            </a:r>
            <a:r>
              <a:rPr lang="nb-NO" dirty="0" err="1" smtClean="0"/>
              <a:t>using</a:t>
            </a:r>
            <a:r>
              <a:rPr lang="nb-NO" dirty="0" smtClean="0"/>
              <a:t> an </a:t>
            </a:r>
            <a:r>
              <a:rPr lang="nb-NO" dirty="0" err="1" smtClean="0"/>
              <a:t>encoder</a:t>
            </a:r>
            <a:r>
              <a:rPr lang="nb-NO" dirty="0" smtClean="0"/>
              <a:t> </a:t>
            </a:r>
            <a:r>
              <a:rPr lang="nb-NO" dirty="0" err="1" smtClean="0"/>
              <a:t>network</a:t>
            </a:r>
            <a:r>
              <a:rPr lang="nb-NO" dirty="0"/>
              <a:t> </a:t>
            </a:r>
            <a:endParaRPr lang="nb-NO" dirty="0" smtClean="0"/>
          </a:p>
          <a:p>
            <a:pPr marL="0" indent="0">
              <a:buNone/>
            </a:pPr>
            <a:endParaRPr lang="nb-NO" dirty="0" smtClean="0"/>
          </a:p>
          <a:p>
            <a:r>
              <a:rPr lang="nb-NO" dirty="0" err="1" smtClean="0"/>
              <a:t>Proposed</a:t>
            </a:r>
            <a:r>
              <a:rPr lang="nb-NO" dirty="0" smtClean="0"/>
              <a:t> </a:t>
            </a:r>
            <a:r>
              <a:rPr lang="nb-NO" dirty="0" err="1" smtClean="0"/>
              <a:t>unceratinty</a:t>
            </a:r>
            <a:r>
              <a:rPr lang="nb-NO" dirty="0" smtClean="0"/>
              <a:t> </a:t>
            </a:r>
            <a:r>
              <a:rPr lang="nb-NO" dirty="0" err="1" smtClean="0"/>
              <a:t>estimates</a:t>
            </a:r>
            <a:r>
              <a:rPr lang="nb-NO" dirty="0" smtClean="0"/>
              <a:t> </a:t>
            </a:r>
            <a:r>
              <a:rPr lang="nb-NO" dirty="0" err="1" smtClean="0"/>
              <a:t>was</a:t>
            </a:r>
            <a:r>
              <a:rPr lang="nb-NO" dirty="0" smtClean="0"/>
              <a:t> </a:t>
            </a:r>
            <a:r>
              <a:rPr lang="nb-NO" dirty="0" err="1" smtClean="0"/>
              <a:t>shown</a:t>
            </a:r>
            <a:r>
              <a:rPr lang="nb-NO" dirty="0" smtClean="0"/>
              <a:t> to </a:t>
            </a:r>
            <a:r>
              <a:rPr lang="nb-NO" dirty="0" err="1" smtClean="0"/>
              <a:t>improve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anomaly</a:t>
            </a:r>
            <a:r>
              <a:rPr lang="nb-NO" dirty="0" smtClean="0"/>
              <a:t> </a:t>
            </a:r>
            <a:r>
              <a:rPr lang="nb-NO" dirty="0" err="1" smtClean="0"/>
              <a:t>detection</a:t>
            </a:r>
            <a:r>
              <a:rPr lang="nb-NO" dirty="0" smtClean="0"/>
              <a:t> </a:t>
            </a:r>
            <a:r>
              <a:rPr lang="nb-NO" dirty="0" err="1" smtClean="0"/>
              <a:t>accuracy</a:t>
            </a:r>
            <a:r>
              <a:rPr lang="nb-NO" dirty="0" smtClean="0"/>
              <a:t> at </a:t>
            </a:r>
            <a:r>
              <a:rPr lang="nb-NO" dirty="0" err="1" smtClean="0"/>
              <a:t>Uber</a:t>
            </a:r>
            <a:endParaRPr lang="nb-NO" dirty="0" smtClean="0"/>
          </a:p>
          <a:p>
            <a:pPr lvl="1"/>
            <a:r>
              <a:rPr lang="nb-NO" dirty="0" smtClean="0"/>
              <a:t>4% </a:t>
            </a:r>
            <a:r>
              <a:rPr lang="nb-NO" dirty="0" err="1" smtClean="0"/>
              <a:t>improvent</a:t>
            </a:r>
            <a:r>
              <a:rPr lang="nb-NO" dirty="0" smtClean="0"/>
              <a:t> in </a:t>
            </a:r>
            <a:r>
              <a:rPr lang="nb-NO" dirty="0" err="1" smtClean="0"/>
              <a:t>precision</a:t>
            </a:r>
            <a:r>
              <a:rPr lang="nb-NO" dirty="0" smtClean="0"/>
              <a:t>, over millions </a:t>
            </a:r>
            <a:r>
              <a:rPr lang="nb-NO" dirty="0" err="1" smtClean="0"/>
              <a:t>of</a:t>
            </a:r>
            <a:r>
              <a:rPr lang="nb-NO" dirty="0" smtClean="0"/>
              <a:t> status-</a:t>
            </a:r>
            <a:r>
              <a:rPr lang="nb-NO" dirty="0" err="1" smtClean="0"/>
              <a:t>montoring</a:t>
            </a:r>
            <a:r>
              <a:rPr lang="nb-NO" dirty="0" smtClean="0"/>
              <a:t> </a:t>
            </a:r>
            <a:r>
              <a:rPr lang="nb-NO" dirty="0" err="1" smtClean="0"/>
              <a:t>metrics</a:t>
            </a:r>
            <a:endParaRPr lang="nb-NO" dirty="0" smtClean="0"/>
          </a:p>
          <a:p>
            <a:endParaRPr lang="nb-NO" dirty="0"/>
          </a:p>
          <a:p>
            <a:r>
              <a:rPr lang="nb-NO" dirty="0" err="1" smtClean="0"/>
              <a:t>Error</a:t>
            </a:r>
            <a:r>
              <a:rPr lang="nb-NO" dirty="0" smtClean="0"/>
              <a:t> </a:t>
            </a:r>
            <a:r>
              <a:rPr lang="nb-NO" dirty="0" err="1" smtClean="0"/>
              <a:t>estimates</a:t>
            </a:r>
            <a:r>
              <a:rPr lang="nb-NO" dirty="0" smtClean="0"/>
              <a:t> </a:t>
            </a:r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proposed</a:t>
            </a:r>
            <a:r>
              <a:rPr lang="nb-NO" dirty="0" smtClean="0"/>
              <a:t> </a:t>
            </a:r>
            <a:r>
              <a:rPr lang="nb-NO" dirty="0" err="1" smtClean="0"/>
              <a:t>model</a:t>
            </a:r>
            <a:r>
              <a:rPr lang="nb-NO" dirty="0" smtClean="0"/>
              <a:t> runs in </a:t>
            </a:r>
            <a:r>
              <a:rPr lang="nb-NO" dirty="0" err="1" smtClean="0"/>
              <a:t>production</a:t>
            </a:r>
            <a:r>
              <a:rPr lang="nb-NO" dirty="0" smtClean="0"/>
              <a:t> at </a:t>
            </a:r>
            <a:r>
              <a:rPr lang="nb-NO" dirty="0" err="1" smtClean="0"/>
              <a:t>uber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r>
              <a:rPr lang="nb-NO" dirty="0" err="1" smtClean="0"/>
              <a:t>Future</a:t>
            </a:r>
            <a:r>
              <a:rPr lang="nb-NO" dirty="0" smtClean="0"/>
              <a:t> </a:t>
            </a:r>
            <a:r>
              <a:rPr lang="nb-NO" dirty="0" err="1" smtClean="0"/>
              <a:t>work</a:t>
            </a:r>
            <a:r>
              <a:rPr lang="nb-NO" dirty="0" smtClean="0"/>
              <a:t>: </a:t>
            </a:r>
          </a:p>
          <a:p>
            <a:pPr lvl="1"/>
            <a:r>
              <a:rPr lang="nb-NO" dirty="0" err="1" smtClean="0"/>
              <a:t>Utilize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uncertainty</a:t>
            </a:r>
            <a:r>
              <a:rPr lang="nb-NO" dirty="0" smtClean="0"/>
              <a:t> </a:t>
            </a:r>
            <a:r>
              <a:rPr lang="nb-NO" dirty="0" err="1" smtClean="0"/>
              <a:t>estimates</a:t>
            </a:r>
            <a:r>
              <a:rPr lang="nb-NO" dirty="0" smtClean="0"/>
              <a:t> for </a:t>
            </a:r>
            <a:r>
              <a:rPr lang="nb-NO" dirty="0" err="1" smtClean="0"/>
              <a:t>debugging</a:t>
            </a:r>
            <a:r>
              <a:rPr lang="nb-NO" dirty="0" smtClean="0"/>
              <a:t> neural </a:t>
            </a:r>
            <a:r>
              <a:rPr lang="nb-NO" dirty="0" err="1" smtClean="0"/>
              <a:t>networks</a:t>
            </a:r>
            <a:r>
              <a:rPr lang="nb-NO" dirty="0" smtClean="0"/>
              <a:t> during </a:t>
            </a:r>
            <a:r>
              <a:rPr lang="nb-NO" dirty="0" err="1" smtClean="0"/>
              <a:t>periods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high</a:t>
            </a:r>
            <a:r>
              <a:rPr lang="nb-NO" dirty="0" smtClean="0"/>
              <a:t> </a:t>
            </a:r>
            <a:r>
              <a:rPr lang="nb-NO" dirty="0" err="1" smtClean="0"/>
              <a:t>error</a:t>
            </a:r>
            <a:endParaRPr lang="nb-NO" dirty="0" smtClean="0"/>
          </a:p>
          <a:p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Conclusions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21344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="" xmlns:a16="http://schemas.microsoft.com/office/drawing/2014/main" id="{714EA05B-DC29-9A49-9E07-BD359950FFC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3" name="Tittel 1">
            <a:extLst>
              <a:ext uri="{FF2B5EF4-FFF2-40B4-BE49-F238E27FC236}">
                <a16:creationId xmlns="" xmlns:a16="http://schemas.microsoft.com/office/drawing/2014/main" id="{348DDC63-D03F-4E4B-B5C0-63C3F1A3B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956" y="2429423"/>
            <a:ext cx="8114088" cy="646331"/>
          </a:xfrm>
        </p:spPr>
        <p:txBody>
          <a:bodyPr/>
          <a:lstStyle/>
          <a:p>
            <a:pPr algn="ctr"/>
            <a:r>
              <a:rPr lang="nb-NO" dirty="0" err="1" smtClean="0">
                <a:solidFill>
                  <a:schemeClr val="bg1"/>
                </a:solidFill>
              </a:rPr>
              <a:t>Thank</a:t>
            </a:r>
            <a:r>
              <a:rPr lang="nb-NO" dirty="0" smtClean="0">
                <a:solidFill>
                  <a:schemeClr val="bg1"/>
                </a:solidFill>
              </a:rPr>
              <a:t> </a:t>
            </a:r>
            <a:r>
              <a:rPr lang="nb-NO" dirty="0" err="1" smtClean="0">
                <a:solidFill>
                  <a:schemeClr val="bg1"/>
                </a:solidFill>
              </a:rPr>
              <a:t>you</a:t>
            </a:r>
            <a:r>
              <a:rPr lang="nb-NO" dirty="0" smtClean="0">
                <a:solidFill>
                  <a:schemeClr val="bg1"/>
                </a:solidFill>
              </a:rPr>
              <a:t> for </a:t>
            </a:r>
            <a:r>
              <a:rPr lang="nb-NO" dirty="0" err="1" smtClean="0">
                <a:solidFill>
                  <a:schemeClr val="bg1"/>
                </a:solidFill>
              </a:rPr>
              <a:t>your</a:t>
            </a:r>
            <a:r>
              <a:rPr lang="nb-NO" dirty="0" smtClean="0">
                <a:solidFill>
                  <a:schemeClr val="bg1"/>
                </a:solidFill>
              </a:rPr>
              <a:t> </a:t>
            </a:r>
            <a:r>
              <a:rPr lang="nb-NO" dirty="0" err="1" smtClean="0">
                <a:solidFill>
                  <a:schemeClr val="bg1"/>
                </a:solidFill>
              </a:rPr>
              <a:t>attention</a:t>
            </a:r>
            <a:r>
              <a:rPr lang="nb-NO" dirty="0" smtClean="0">
                <a:solidFill>
                  <a:schemeClr val="bg1"/>
                </a:solidFill>
              </a:rPr>
              <a:t>!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14" name="Undertittel 2">
            <a:extLst>
              <a:ext uri="{FF2B5EF4-FFF2-40B4-BE49-F238E27FC236}">
                <a16:creationId xmlns="" xmlns:a16="http://schemas.microsoft.com/office/drawing/2014/main" id="{88B19D96-02F0-DB47-BCCF-7D70761C2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956" y="3069682"/>
            <a:ext cx="8114089" cy="598097"/>
          </a:xfrm>
        </p:spPr>
        <p:txBody>
          <a:bodyPr>
            <a:normAutofit/>
          </a:bodyPr>
          <a:lstStyle/>
          <a:p>
            <a:pPr algn="ctr"/>
            <a:r>
              <a:rPr lang="nb-NO" dirty="0" smtClean="0">
                <a:solidFill>
                  <a:schemeClr val="bg1">
                    <a:lumMod val="85000"/>
                  </a:schemeClr>
                </a:solidFill>
              </a:rPr>
              <a:t>Christian Lehre</a:t>
            </a:r>
            <a:endParaRPr lang="nb-NO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6" name="Bilde 15">
            <a:extLst>
              <a:ext uri="{FF2B5EF4-FFF2-40B4-BE49-F238E27FC236}">
                <a16:creationId xmlns="" xmlns:a16="http://schemas.microsoft.com/office/drawing/2014/main" id="{A71F1799-6D83-B042-96E3-C1F8A01F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821" y="1140272"/>
            <a:ext cx="5406359" cy="50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58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Introduction</a:t>
            </a:r>
            <a:r>
              <a:rPr lang="nb-NO" dirty="0" smtClean="0"/>
              <a:t> - Paper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idx="1"/>
          </p:nvPr>
        </p:nvSpPr>
        <p:spPr>
          <a:xfrm>
            <a:off x="646667" y="1326021"/>
            <a:ext cx="7305927" cy="2507497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nb-NO" i="1" dirty="0" smtClean="0"/>
              <a:t>Deep and </a:t>
            </a:r>
            <a:r>
              <a:rPr lang="nb-NO" i="1" dirty="0" err="1" smtClean="0"/>
              <a:t>Confident</a:t>
            </a:r>
            <a:r>
              <a:rPr lang="nb-NO" i="1" dirty="0" smtClean="0"/>
              <a:t> </a:t>
            </a:r>
            <a:r>
              <a:rPr lang="nb-NO" i="1" dirty="0" err="1" smtClean="0"/>
              <a:t>Prediction</a:t>
            </a:r>
            <a:r>
              <a:rPr lang="nb-NO" i="1" dirty="0" smtClean="0"/>
              <a:t> for Time Series at </a:t>
            </a:r>
            <a:r>
              <a:rPr lang="nb-NO" i="1" dirty="0" err="1" smtClean="0"/>
              <a:t>Uber</a:t>
            </a:r>
            <a:r>
              <a:rPr lang="nb-NO" dirty="0" smtClean="0"/>
              <a:t>,</a:t>
            </a:r>
          </a:p>
          <a:p>
            <a:pPr marL="0" indent="0" algn="ctr">
              <a:buNone/>
            </a:pPr>
            <a:r>
              <a:rPr lang="nb-NO" dirty="0" err="1" smtClean="0"/>
              <a:t>Lingxue</a:t>
            </a:r>
            <a:r>
              <a:rPr lang="nb-NO" dirty="0" smtClean="0"/>
              <a:t> Zhu, Nikolay </a:t>
            </a:r>
            <a:r>
              <a:rPr lang="nb-NO" dirty="0" err="1" smtClean="0"/>
              <a:t>Laptev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65726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Authors </a:t>
            </a:r>
            <a:r>
              <a:rPr lang="nb-NO" dirty="0" err="1" smtClean="0"/>
              <a:t>propose</a:t>
            </a:r>
            <a:r>
              <a:rPr lang="nb-NO" dirty="0" smtClean="0"/>
              <a:t> an end-to-end </a:t>
            </a:r>
            <a:r>
              <a:rPr lang="nb-NO" dirty="0" err="1" smtClean="0"/>
              <a:t>Bayesian</a:t>
            </a:r>
            <a:r>
              <a:rPr lang="nb-NO" dirty="0" smtClean="0"/>
              <a:t> </a:t>
            </a:r>
            <a:r>
              <a:rPr lang="nb-NO" dirty="0" err="1" smtClean="0"/>
              <a:t>model</a:t>
            </a:r>
            <a:r>
              <a:rPr lang="nb-NO" dirty="0" smtClean="0"/>
              <a:t> to </a:t>
            </a:r>
            <a:r>
              <a:rPr lang="nb-NO" dirty="0" err="1" smtClean="0"/>
              <a:t>quantify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predictive</a:t>
            </a:r>
            <a:r>
              <a:rPr lang="nb-NO" dirty="0" smtClean="0"/>
              <a:t> </a:t>
            </a:r>
            <a:r>
              <a:rPr lang="nb-NO" dirty="0" err="1" smtClean="0"/>
              <a:t>unceratinty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a time series </a:t>
            </a:r>
            <a:r>
              <a:rPr lang="nb-NO" dirty="0" err="1" smtClean="0"/>
              <a:t>forecasting</a:t>
            </a:r>
            <a:r>
              <a:rPr lang="nb-NO" dirty="0" smtClean="0"/>
              <a:t> </a:t>
            </a:r>
            <a:r>
              <a:rPr lang="nb-NO" dirty="0" err="1" smtClean="0"/>
              <a:t>model</a:t>
            </a:r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r>
              <a:rPr lang="nb-NO" dirty="0" smtClean="0"/>
              <a:t>Authors </a:t>
            </a:r>
            <a:r>
              <a:rPr lang="nb-NO" dirty="0" err="1" smtClean="0"/>
              <a:t>then</a:t>
            </a:r>
            <a:r>
              <a:rPr lang="nb-NO" dirty="0" smtClean="0"/>
              <a:t> </a:t>
            </a:r>
            <a:r>
              <a:rPr lang="nb-NO" dirty="0" err="1" smtClean="0"/>
              <a:t>apply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proposed</a:t>
            </a:r>
            <a:r>
              <a:rPr lang="nb-NO" dirty="0" smtClean="0"/>
              <a:t> </a:t>
            </a:r>
            <a:r>
              <a:rPr lang="nb-NO" dirty="0" err="1" smtClean="0"/>
              <a:t>model</a:t>
            </a:r>
            <a:r>
              <a:rPr lang="nb-NO" dirty="0" smtClean="0"/>
              <a:t> to </a:t>
            </a:r>
            <a:r>
              <a:rPr lang="nb-NO" dirty="0" err="1" smtClean="0"/>
              <a:t>measure</a:t>
            </a:r>
            <a:r>
              <a:rPr lang="nb-NO" dirty="0" smtClean="0"/>
              <a:t> </a:t>
            </a:r>
            <a:r>
              <a:rPr lang="nb-NO" dirty="0" err="1" smtClean="0"/>
              <a:t>uncertainty</a:t>
            </a:r>
            <a:r>
              <a:rPr lang="nb-NO" dirty="0" smtClean="0"/>
              <a:t> during </a:t>
            </a:r>
            <a:r>
              <a:rPr lang="nb-NO" dirty="0" err="1" smtClean="0"/>
              <a:t>special</a:t>
            </a:r>
            <a:r>
              <a:rPr lang="nb-NO" dirty="0" smtClean="0"/>
              <a:t> </a:t>
            </a:r>
            <a:r>
              <a:rPr lang="nb-NO" dirty="0" err="1" smtClean="0"/>
              <a:t>events</a:t>
            </a:r>
            <a:r>
              <a:rPr lang="nb-NO" dirty="0" smtClean="0"/>
              <a:t> and to </a:t>
            </a:r>
            <a:r>
              <a:rPr lang="nb-NO" dirty="0" err="1" smtClean="0"/>
              <a:t>improve</a:t>
            </a:r>
            <a:r>
              <a:rPr lang="nb-NO" dirty="0" smtClean="0"/>
              <a:t> </a:t>
            </a:r>
            <a:r>
              <a:rPr lang="nb-NO" dirty="0" err="1" smtClean="0"/>
              <a:t>anomaly</a:t>
            </a:r>
            <a:r>
              <a:rPr lang="nb-NO" dirty="0" smtClean="0"/>
              <a:t> </a:t>
            </a:r>
            <a:r>
              <a:rPr lang="nb-NO" dirty="0" err="1" smtClean="0"/>
              <a:t>detection</a:t>
            </a:r>
            <a:r>
              <a:rPr lang="nb-NO" dirty="0" smtClean="0"/>
              <a:t> </a:t>
            </a:r>
            <a:r>
              <a:rPr lang="nb-NO" dirty="0" err="1" smtClean="0"/>
              <a:t>accuracy</a:t>
            </a:r>
            <a:endParaRPr lang="nb-NO" dirty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endParaRPr lang="nb-NO" dirty="0" smtClean="0"/>
          </a:p>
          <a:p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Introduction</a:t>
            </a:r>
            <a:r>
              <a:rPr lang="nb-NO" dirty="0" smtClean="0"/>
              <a:t> - Paper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22840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Plain</a:t>
            </a:r>
            <a:r>
              <a:rPr lang="nb-NO" dirty="0" smtClean="0"/>
              <a:t>, </a:t>
            </a:r>
            <a:r>
              <a:rPr lang="nb-NO" dirty="0" err="1" smtClean="0"/>
              <a:t>vanilla</a:t>
            </a:r>
            <a:r>
              <a:rPr lang="nb-NO" dirty="0" smtClean="0"/>
              <a:t> neural </a:t>
            </a:r>
            <a:r>
              <a:rPr lang="nb-NO" dirty="0" err="1" smtClean="0"/>
              <a:t>networks</a:t>
            </a:r>
            <a:r>
              <a:rPr lang="nb-NO" dirty="0" smtClean="0"/>
              <a:t> </a:t>
            </a:r>
            <a:r>
              <a:rPr lang="nb-NO" dirty="0" smtClean="0"/>
              <a:t>output </a:t>
            </a:r>
            <a:r>
              <a:rPr lang="nb-NO" dirty="0" err="1" smtClean="0"/>
              <a:t>point</a:t>
            </a:r>
            <a:r>
              <a:rPr lang="nb-NO" dirty="0" smtClean="0"/>
              <a:t> </a:t>
            </a:r>
            <a:r>
              <a:rPr lang="nb-NO" dirty="0" err="1" smtClean="0"/>
              <a:t>estimates</a:t>
            </a:r>
            <a:endParaRPr lang="nb-NO" dirty="0" smtClean="0"/>
          </a:p>
          <a:p>
            <a:pPr lvl="1"/>
            <a:r>
              <a:rPr lang="nb-NO" dirty="0" smtClean="0"/>
              <a:t>No </a:t>
            </a:r>
            <a:r>
              <a:rPr lang="nb-NO" dirty="0" err="1" smtClean="0"/>
              <a:t>measure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uncertainty</a:t>
            </a:r>
            <a:endParaRPr lang="nb-NO" dirty="0" smtClean="0"/>
          </a:p>
          <a:p>
            <a:pPr lvl="1"/>
            <a:r>
              <a:rPr lang="nb-NO" dirty="0" err="1" smtClean="0"/>
              <a:t>Overconfident</a:t>
            </a:r>
            <a:r>
              <a:rPr lang="nb-NO" dirty="0" smtClean="0"/>
              <a:t> </a:t>
            </a:r>
            <a:r>
              <a:rPr lang="nb-NO" dirty="0" err="1" smtClean="0"/>
              <a:t>predictions</a:t>
            </a:r>
            <a:endParaRPr lang="nb-NO" dirty="0"/>
          </a:p>
          <a:p>
            <a:endParaRPr lang="nb-NO" dirty="0" smtClean="0"/>
          </a:p>
          <a:p>
            <a:r>
              <a:rPr lang="nb-NO" dirty="0" err="1" smtClean="0"/>
              <a:t>Important</a:t>
            </a:r>
            <a:r>
              <a:rPr lang="nb-NO" dirty="0" smtClean="0"/>
              <a:t> to </a:t>
            </a:r>
            <a:r>
              <a:rPr lang="nb-NO" dirty="0" err="1" smtClean="0"/>
              <a:t>assess</a:t>
            </a:r>
            <a:r>
              <a:rPr lang="nb-NO" dirty="0" smtClean="0"/>
              <a:t> </a:t>
            </a:r>
            <a:r>
              <a:rPr lang="nb-NO" dirty="0" err="1" smtClean="0"/>
              <a:t>how</a:t>
            </a:r>
            <a:r>
              <a:rPr lang="nb-NO" dirty="0" smtClean="0"/>
              <a:t> </a:t>
            </a:r>
            <a:r>
              <a:rPr lang="nb-NO" dirty="0" err="1" smtClean="0"/>
              <a:t>trustworthy</a:t>
            </a:r>
            <a:r>
              <a:rPr lang="nb-NO" dirty="0" smtClean="0"/>
              <a:t> a </a:t>
            </a:r>
            <a:r>
              <a:rPr lang="nb-NO" dirty="0" err="1" smtClean="0"/>
              <a:t>model</a:t>
            </a:r>
            <a:r>
              <a:rPr lang="nb-NO" dirty="0" smtClean="0"/>
              <a:t> </a:t>
            </a:r>
            <a:r>
              <a:rPr lang="nb-NO" dirty="0" smtClean="0"/>
              <a:t>is</a:t>
            </a:r>
          </a:p>
          <a:p>
            <a:pPr lvl="1"/>
            <a:r>
              <a:rPr lang="nb-NO" dirty="0" err="1" smtClean="0"/>
              <a:t>Predictive</a:t>
            </a:r>
            <a:r>
              <a:rPr lang="nb-NO" dirty="0" smtClean="0"/>
              <a:t> </a:t>
            </a:r>
            <a:r>
              <a:rPr lang="nb-NO" dirty="0" err="1" smtClean="0"/>
              <a:t>uncertainty</a:t>
            </a:r>
            <a:endParaRPr lang="nb-NO" dirty="0" smtClean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Introduction</a:t>
            </a:r>
            <a:r>
              <a:rPr lang="nb-NO" dirty="0" smtClean="0"/>
              <a:t> - </a:t>
            </a:r>
            <a:r>
              <a:rPr lang="nb-NO" dirty="0" err="1" smtClean="0"/>
              <a:t>Motivation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11456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b-NO" dirty="0" err="1" smtClean="0"/>
              <a:t>Classical</a:t>
            </a:r>
            <a:r>
              <a:rPr lang="nb-NO" dirty="0" smtClean="0"/>
              <a:t> time series </a:t>
            </a:r>
            <a:r>
              <a:rPr lang="nb-NO" dirty="0" err="1" smtClean="0"/>
              <a:t>models</a:t>
            </a:r>
            <a:endParaRPr lang="nb-NO" dirty="0" smtClean="0"/>
          </a:p>
          <a:p>
            <a:pPr lvl="1"/>
            <a:r>
              <a:rPr lang="nb-NO" dirty="0" smtClean="0"/>
              <a:t>GARCH, ARFIMA, </a:t>
            </a:r>
            <a:r>
              <a:rPr lang="nb-NO" dirty="0" smtClean="0"/>
              <a:t>etc.</a:t>
            </a:r>
            <a:endParaRPr lang="nb-NO" dirty="0" smtClean="0"/>
          </a:p>
          <a:p>
            <a:pPr lvl="1"/>
            <a:r>
              <a:rPr lang="nb-NO" dirty="0" err="1" smtClean="0"/>
              <a:t>Uncertainty</a:t>
            </a:r>
            <a:r>
              <a:rPr lang="nb-NO" dirty="0" smtClean="0"/>
              <a:t> </a:t>
            </a:r>
            <a:r>
              <a:rPr lang="nb-NO" dirty="0" err="1" smtClean="0"/>
              <a:t>estimation</a:t>
            </a:r>
            <a:r>
              <a:rPr lang="nb-NO" dirty="0" smtClean="0"/>
              <a:t> </a:t>
            </a:r>
            <a:r>
              <a:rPr lang="nb-NO" dirty="0" err="1" smtClean="0"/>
              <a:t>widely</a:t>
            </a:r>
            <a:r>
              <a:rPr lang="nb-NO" dirty="0" smtClean="0"/>
              <a:t> </a:t>
            </a:r>
            <a:r>
              <a:rPr lang="nb-NO" dirty="0" err="1" smtClean="0"/>
              <a:t>studied</a:t>
            </a:r>
            <a:endParaRPr lang="nb-NO" dirty="0"/>
          </a:p>
          <a:p>
            <a:pPr lvl="1"/>
            <a:r>
              <a:rPr lang="nb-NO" dirty="0" smtClean="0"/>
              <a:t>Hard to tune, </a:t>
            </a:r>
            <a:r>
              <a:rPr lang="nb-NO" dirty="0" err="1" smtClean="0"/>
              <a:t>require</a:t>
            </a:r>
            <a:r>
              <a:rPr lang="nb-NO" dirty="0" smtClean="0"/>
              <a:t> </a:t>
            </a:r>
            <a:r>
              <a:rPr lang="nb-NO" dirty="0" err="1" smtClean="0"/>
              <a:t>retraining</a:t>
            </a:r>
            <a:endParaRPr lang="nb-NO" dirty="0" smtClean="0"/>
          </a:p>
          <a:p>
            <a:pPr marL="457200" lvl="1" indent="0">
              <a:buNone/>
            </a:pPr>
            <a:endParaRPr lang="nb-NO" dirty="0"/>
          </a:p>
          <a:p>
            <a:r>
              <a:rPr lang="nb-NO" dirty="0" err="1" smtClean="0"/>
              <a:t>Previously</a:t>
            </a:r>
            <a:r>
              <a:rPr lang="nb-NO" dirty="0" smtClean="0"/>
              <a:t> </a:t>
            </a:r>
            <a:r>
              <a:rPr lang="nb-NO" dirty="0" err="1" smtClean="0"/>
              <a:t>proposed</a:t>
            </a:r>
            <a:r>
              <a:rPr lang="nb-NO" dirty="0" smtClean="0"/>
              <a:t> LSTM </a:t>
            </a:r>
            <a:r>
              <a:rPr lang="nb-NO" dirty="0" err="1" smtClean="0"/>
              <a:t>models</a:t>
            </a:r>
            <a:r>
              <a:rPr lang="nb-NO" dirty="0" smtClean="0"/>
              <a:t> for time series </a:t>
            </a:r>
            <a:r>
              <a:rPr lang="nb-NO" dirty="0" err="1" smtClean="0"/>
              <a:t>forecasting</a:t>
            </a:r>
            <a:endParaRPr lang="nb-NO" dirty="0" smtClean="0"/>
          </a:p>
          <a:p>
            <a:pPr lvl="1"/>
            <a:r>
              <a:rPr lang="nb-NO" i="1" dirty="0" smtClean="0"/>
              <a:t>Time Series Extreme </a:t>
            </a:r>
            <a:r>
              <a:rPr lang="nb-NO" i="1" dirty="0" err="1" smtClean="0"/>
              <a:t>Event</a:t>
            </a:r>
            <a:r>
              <a:rPr lang="nb-NO" i="1" dirty="0" smtClean="0"/>
              <a:t> </a:t>
            </a:r>
            <a:r>
              <a:rPr lang="nb-NO" i="1" dirty="0" err="1" smtClean="0"/>
              <a:t>Foecasting</a:t>
            </a:r>
            <a:r>
              <a:rPr lang="nb-NO" i="1" dirty="0" smtClean="0"/>
              <a:t> </a:t>
            </a:r>
            <a:r>
              <a:rPr lang="nb-NO" i="1" dirty="0" err="1" smtClean="0"/>
              <a:t>with</a:t>
            </a:r>
            <a:r>
              <a:rPr lang="nb-NO" i="1" dirty="0" smtClean="0"/>
              <a:t> Neural Networks at </a:t>
            </a:r>
            <a:r>
              <a:rPr lang="nb-NO" i="1" dirty="0" err="1" smtClean="0"/>
              <a:t>Uber</a:t>
            </a:r>
            <a:r>
              <a:rPr lang="nb-NO" i="1" dirty="0" smtClean="0"/>
              <a:t>, </a:t>
            </a:r>
            <a:r>
              <a:rPr lang="nb-NO" dirty="0" smtClean="0"/>
              <a:t>N. </a:t>
            </a:r>
            <a:r>
              <a:rPr lang="nb-NO" dirty="0" err="1" smtClean="0"/>
              <a:t>Laptev</a:t>
            </a:r>
            <a:r>
              <a:rPr lang="nb-NO" dirty="0" smtClean="0"/>
              <a:t> et. al. </a:t>
            </a:r>
            <a:endParaRPr lang="nb-NO" dirty="0"/>
          </a:p>
          <a:p>
            <a:pPr marL="457200" lvl="1" indent="0">
              <a:buNone/>
            </a:pPr>
            <a:endParaRPr lang="nb-NO" dirty="0" smtClean="0"/>
          </a:p>
          <a:p>
            <a:pPr lvl="1"/>
            <a:r>
              <a:rPr lang="nb-NO" dirty="0" err="1" smtClean="0"/>
              <a:t>Exogenous</a:t>
            </a:r>
            <a:r>
              <a:rPr lang="nb-NO" dirty="0" smtClean="0"/>
              <a:t> variables</a:t>
            </a:r>
            <a:endParaRPr lang="nb-NO" dirty="0" smtClean="0"/>
          </a:p>
          <a:p>
            <a:pPr lvl="1"/>
            <a:endParaRPr lang="nb-NO" dirty="0" smtClean="0"/>
          </a:p>
          <a:p>
            <a:pPr lvl="1"/>
            <a:r>
              <a:rPr lang="nb-NO" dirty="0" smtClean="0"/>
              <a:t>No </a:t>
            </a:r>
            <a:r>
              <a:rPr lang="nb-NO" dirty="0" err="1" smtClean="0"/>
              <a:t>measure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uncertainty</a:t>
            </a:r>
            <a:endParaRPr lang="nb-NO" dirty="0" smtClean="0"/>
          </a:p>
          <a:p>
            <a:pPr lvl="1"/>
            <a:endParaRPr lang="nb-NO" dirty="0" smtClean="0"/>
          </a:p>
          <a:p>
            <a:pPr lvl="1"/>
            <a:r>
              <a:rPr lang="nb-NO" dirty="0" smtClean="0"/>
              <a:t>Large false </a:t>
            </a:r>
            <a:r>
              <a:rPr lang="nb-NO" dirty="0" err="1" smtClean="0"/>
              <a:t>anomaly</a:t>
            </a:r>
            <a:r>
              <a:rPr lang="nb-NO" dirty="0" smtClean="0"/>
              <a:t> rates during </a:t>
            </a:r>
            <a:r>
              <a:rPr lang="nb-NO" dirty="0" err="1" smtClean="0"/>
              <a:t>special</a:t>
            </a:r>
            <a:r>
              <a:rPr lang="nb-NO" dirty="0" smtClean="0"/>
              <a:t> </a:t>
            </a:r>
            <a:r>
              <a:rPr lang="nb-NO" dirty="0" err="1" smtClean="0"/>
              <a:t>events</a:t>
            </a:r>
            <a:endParaRPr lang="nb-NO" dirty="0" smtClean="0"/>
          </a:p>
          <a:p>
            <a:pPr lvl="1"/>
            <a:endParaRPr lang="nb-NO" dirty="0"/>
          </a:p>
          <a:p>
            <a:endParaRPr lang="nb-NO" dirty="0" smtClean="0"/>
          </a:p>
          <a:p>
            <a:pPr lvl="1"/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Introduction</a:t>
            </a:r>
            <a:r>
              <a:rPr lang="nb-NO" dirty="0" smtClean="0"/>
              <a:t> </a:t>
            </a:r>
            <a:r>
              <a:rPr lang="mr-IN" dirty="0" smtClean="0"/>
              <a:t>–</a:t>
            </a:r>
            <a:r>
              <a:rPr lang="nb-NO" dirty="0" smtClean="0"/>
              <a:t> </a:t>
            </a:r>
            <a:r>
              <a:rPr lang="nb-NO" dirty="0" err="1" smtClean="0"/>
              <a:t>related</a:t>
            </a:r>
            <a:r>
              <a:rPr lang="nb-NO" dirty="0" smtClean="0"/>
              <a:t> </a:t>
            </a:r>
            <a:r>
              <a:rPr lang="nb-NO" dirty="0" err="1" smtClean="0"/>
              <a:t>work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8726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 smtClean="0"/>
              <a:t>A lot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uncertainty</a:t>
            </a:r>
            <a:r>
              <a:rPr lang="nb-NO" dirty="0" smtClean="0"/>
              <a:t> </a:t>
            </a:r>
            <a:r>
              <a:rPr lang="nb-NO" dirty="0" err="1" smtClean="0"/>
              <a:t>related</a:t>
            </a:r>
            <a:r>
              <a:rPr lang="nb-NO" dirty="0" smtClean="0"/>
              <a:t> to </a:t>
            </a:r>
            <a:r>
              <a:rPr lang="nb-NO" dirty="0" err="1" smtClean="0"/>
              <a:t>model</a:t>
            </a:r>
            <a:r>
              <a:rPr lang="nb-NO" dirty="0" smtClean="0"/>
              <a:t> fitting</a:t>
            </a:r>
          </a:p>
          <a:p>
            <a:pPr marL="457200" lvl="1" indent="0">
              <a:buNone/>
            </a:pPr>
            <a:endParaRPr lang="nb-NO" dirty="0" smtClean="0"/>
          </a:p>
          <a:p>
            <a:r>
              <a:rPr lang="nb-NO" dirty="0" err="1" smtClean="0"/>
              <a:t>Distinguish</a:t>
            </a:r>
            <a:r>
              <a:rPr lang="nb-NO" dirty="0" smtClean="0"/>
              <a:t> </a:t>
            </a:r>
            <a:r>
              <a:rPr lang="nb-NO" dirty="0" err="1" smtClean="0"/>
              <a:t>between</a:t>
            </a:r>
            <a:r>
              <a:rPr lang="nb-NO" dirty="0" smtClean="0"/>
              <a:t> </a:t>
            </a:r>
            <a:r>
              <a:rPr lang="nb-NO" dirty="0" err="1" smtClean="0"/>
              <a:t>two</a:t>
            </a:r>
            <a:r>
              <a:rPr lang="nb-NO" dirty="0" smtClean="0"/>
              <a:t> </a:t>
            </a:r>
            <a:r>
              <a:rPr lang="nb-NO" dirty="0" err="1" smtClean="0"/>
              <a:t>sources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uncertainty</a:t>
            </a:r>
            <a:r>
              <a:rPr lang="nb-NO" dirty="0" smtClean="0"/>
              <a:t> in </a:t>
            </a:r>
            <a:r>
              <a:rPr lang="nb-NO" dirty="0" err="1" smtClean="0"/>
              <a:t>modelling</a:t>
            </a:r>
            <a:endParaRPr lang="nb-NO" dirty="0" smtClean="0"/>
          </a:p>
          <a:p>
            <a:endParaRPr lang="nb-NO" dirty="0"/>
          </a:p>
          <a:p>
            <a:pPr marL="914400" lvl="1" indent="-457200">
              <a:buFont typeface="+mj-lt"/>
              <a:buAutoNum type="arabicParenR"/>
            </a:pPr>
            <a:r>
              <a:rPr lang="nb-NO" b="1" dirty="0" err="1" smtClean="0"/>
              <a:t>Aleatoric</a:t>
            </a:r>
            <a:r>
              <a:rPr lang="nb-NO" dirty="0" smtClean="0"/>
              <a:t>:</a:t>
            </a:r>
          </a:p>
          <a:p>
            <a:pPr lvl="2"/>
            <a:r>
              <a:rPr lang="nb-NO" dirty="0" smtClean="0"/>
              <a:t>Inherent </a:t>
            </a:r>
            <a:r>
              <a:rPr lang="nb-NO" dirty="0" err="1" smtClean="0"/>
              <a:t>noise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data </a:t>
            </a:r>
            <a:r>
              <a:rPr lang="nb-NO" dirty="0" err="1" smtClean="0"/>
              <a:t>generating</a:t>
            </a:r>
            <a:r>
              <a:rPr lang="nb-NO" dirty="0" smtClean="0"/>
              <a:t> </a:t>
            </a:r>
            <a:r>
              <a:rPr lang="nb-NO" dirty="0" err="1" smtClean="0"/>
              <a:t>process</a:t>
            </a:r>
            <a:endParaRPr lang="nb-NO" dirty="0" smtClean="0"/>
          </a:p>
          <a:p>
            <a:pPr marL="914400" lvl="2" indent="0">
              <a:buNone/>
            </a:pPr>
            <a:endParaRPr lang="nb-NO" dirty="0"/>
          </a:p>
          <a:p>
            <a:pPr marL="914400" lvl="1" indent="-457200">
              <a:buFont typeface="+mj-lt"/>
              <a:buAutoNum type="arabicParenR"/>
            </a:pPr>
            <a:r>
              <a:rPr lang="nb-NO" b="1" dirty="0" err="1" smtClean="0"/>
              <a:t>Epistemic</a:t>
            </a:r>
            <a:r>
              <a:rPr lang="nb-NO" b="1" dirty="0" smtClean="0"/>
              <a:t>:</a:t>
            </a:r>
          </a:p>
          <a:p>
            <a:pPr lvl="2"/>
            <a:r>
              <a:rPr lang="nb-NO" dirty="0" err="1" smtClean="0"/>
              <a:t>Lack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knowledge</a:t>
            </a:r>
            <a:endParaRPr lang="nb-NO" dirty="0" smtClean="0"/>
          </a:p>
          <a:p>
            <a:pPr lvl="3"/>
            <a:r>
              <a:rPr lang="nb-NO" dirty="0" smtClean="0"/>
              <a:t>Model </a:t>
            </a:r>
            <a:r>
              <a:rPr lang="nb-NO" dirty="0" err="1" smtClean="0"/>
              <a:t>uncertainty</a:t>
            </a:r>
            <a:endParaRPr lang="nb-NO" dirty="0" smtClean="0"/>
          </a:p>
          <a:p>
            <a:pPr lvl="3"/>
            <a:r>
              <a:rPr lang="nb-NO" dirty="0" smtClean="0"/>
              <a:t>Model </a:t>
            </a:r>
            <a:r>
              <a:rPr lang="nb-NO" dirty="0" err="1" smtClean="0"/>
              <a:t>misspecification</a:t>
            </a:r>
            <a:endParaRPr lang="nb-NO" dirty="0" smtClean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Introduction</a:t>
            </a:r>
            <a:r>
              <a:rPr lang="nb-NO" dirty="0"/>
              <a:t> - </a:t>
            </a:r>
            <a:r>
              <a:rPr lang="nb-NO" dirty="0" err="1" smtClean="0"/>
              <a:t>Uncertainty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83318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 err="1" smtClean="0"/>
              <a:t>Provides</a:t>
            </a:r>
            <a:r>
              <a:rPr lang="nb-NO" dirty="0" smtClean="0"/>
              <a:t> a </a:t>
            </a:r>
            <a:r>
              <a:rPr lang="nb-NO" dirty="0" err="1" smtClean="0"/>
              <a:t>mathematically</a:t>
            </a:r>
            <a:r>
              <a:rPr lang="nb-NO" dirty="0" smtClean="0"/>
              <a:t> </a:t>
            </a:r>
            <a:r>
              <a:rPr lang="nb-NO" dirty="0" err="1" smtClean="0"/>
              <a:t>grounded</a:t>
            </a:r>
            <a:r>
              <a:rPr lang="nb-NO" dirty="0" smtClean="0"/>
              <a:t> </a:t>
            </a:r>
            <a:r>
              <a:rPr lang="nb-NO" dirty="0" err="1" smtClean="0"/>
              <a:t>framework</a:t>
            </a:r>
            <a:r>
              <a:rPr lang="nb-NO" dirty="0" smtClean="0"/>
              <a:t> to </a:t>
            </a:r>
            <a:r>
              <a:rPr lang="nb-NO" dirty="0" err="1" smtClean="0"/>
              <a:t>reason</a:t>
            </a:r>
            <a:r>
              <a:rPr lang="nb-NO" dirty="0" smtClean="0"/>
              <a:t> </a:t>
            </a:r>
            <a:r>
              <a:rPr lang="nb-NO" dirty="0" err="1" smtClean="0"/>
              <a:t>about</a:t>
            </a:r>
            <a:r>
              <a:rPr lang="nb-NO" dirty="0" smtClean="0"/>
              <a:t> </a:t>
            </a:r>
            <a:r>
              <a:rPr lang="nb-NO" dirty="0" err="1" smtClean="0"/>
              <a:t>model</a:t>
            </a:r>
            <a:r>
              <a:rPr lang="nb-NO" dirty="0" smtClean="0"/>
              <a:t> </a:t>
            </a:r>
            <a:r>
              <a:rPr lang="nb-NO" dirty="0" err="1" smtClean="0"/>
              <a:t>uncertainty</a:t>
            </a:r>
            <a:endParaRPr lang="nb-NO" dirty="0" smtClean="0"/>
          </a:p>
          <a:p>
            <a:pPr marL="0" indent="0">
              <a:buNone/>
            </a:pPr>
            <a:endParaRPr lang="nb-NO" dirty="0" smtClean="0"/>
          </a:p>
          <a:p>
            <a:r>
              <a:rPr lang="nb-NO" dirty="0" err="1" smtClean="0"/>
              <a:t>Whereas</a:t>
            </a:r>
            <a:r>
              <a:rPr lang="nb-NO" dirty="0" smtClean="0"/>
              <a:t> </a:t>
            </a:r>
            <a:r>
              <a:rPr lang="nb-NO" dirty="0" err="1" smtClean="0"/>
              <a:t>Frequentist</a:t>
            </a:r>
            <a:r>
              <a:rPr lang="nb-NO" dirty="0" smtClean="0"/>
              <a:t> neural </a:t>
            </a:r>
            <a:r>
              <a:rPr lang="nb-NO" dirty="0" err="1" smtClean="0"/>
              <a:t>networks</a:t>
            </a:r>
            <a:r>
              <a:rPr lang="nb-NO" dirty="0" smtClean="0"/>
              <a:t> </a:t>
            </a:r>
            <a:r>
              <a:rPr lang="nb-NO" dirty="0" err="1" smtClean="0"/>
              <a:t>ouput</a:t>
            </a:r>
            <a:r>
              <a:rPr lang="nb-NO" dirty="0" smtClean="0"/>
              <a:t> </a:t>
            </a:r>
            <a:r>
              <a:rPr lang="nb-NO" dirty="0" err="1" smtClean="0"/>
              <a:t>predictions</a:t>
            </a:r>
            <a:r>
              <a:rPr lang="nb-NO" dirty="0" smtClean="0"/>
              <a:t> as </a:t>
            </a:r>
            <a:r>
              <a:rPr lang="nb-NO" dirty="0" err="1" smtClean="0"/>
              <a:t>point</a:t>
            </a:r>
            <a:r>
              <a:rPr lang="nb-NO" dirty="0" smtClean="0"/>
              <a:t> </a:t>
            </a:r>
            <a:r>
              <a:rPr lang="nb-NO" dirty="0" err="1" smtClean="0"/>
              <a:t>estimates</a:t>
            </a:r>
            <a:r>
              <a:rPr lang="nb-NO" dirty="0" smtClean="0"/>
              <a:t>, </a:t>
            </a:r>
            <a:r>
              <a:rPr lang="nb-NO" dirty="0" err="1" smtClean="0"/>
              <a:t>Bayesian</a:t>
            </a:r>
            <a:r>
              <a:rPr lang="nb-NO" dirty="0" smtClean="0"/>
              <a:t> neural </a:t>
            </a:r>
            <a:r>
              <a:rPr lang="nb-NO" dirty="0" err="1" smtClean="0"/>
              <a:t>networks</a:t>
            </a:r>
            <a:r>
              <a:rPr lang="nb-NO" dirty="0" smtClean="0"/>
              <a:t> output </a:t>
            </a:r>
            <a:r>
              <a:rPr lang="nb-NO" dirty="0" err="1" smtClean="0"/>
              <a:t>distributions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r>
              <a:rPr lang="nb-NO" dirty="0" smtClean="0"/>
              <a:t>Drawbacks</a:t>
            </a:r>
          </a:p>
          <a:p>
            <a:pPr lvl="1"/>
            <a:r>
              <a:rPr lang="nb-NO" dirty="0" err="1" smtClean="0"/>
              <a:t>Computationally</a:t>
            </a:r>
            <a:r>
              <a:rPr lang="nb-NO" dirty="0" smtClean="0"/>
              <a:t> </a:t>
            </a:r>
            <a:r>
              <a:rPr lang="nb-NO" dirty="0" err="1" smtClean="0"/>
              <a:t>expensive</a:t>
            </a:r>
            <a:r>
              <a:rPr lang="nb-NO" dirty="0" smtClean="0"/>
              <a:t>, hard to </a:t>
            </a:r>
            <a:r>
              <a:rPr lang="nb-NO" dirty="0" err="1" smtClean="0"/>
              <a:t>scale</a:t>
            </a:r>
            <a:endParaRPr lang="nb-NO" dirty="0" smtClean="0"/>
          </a:p>
          <a:p>
            <a:pPr marL="457200" lvl="1" indent="0">
              <a:buNone/>
            </a:pPr>
            <a:endParaRPr lang="nb-NO" dirty="0"/>
          </a:p>
          <a:p>
            <a:r>
              <a:rPr lang="nb-NO" dirty="0" err="1" smtClean="0"/>
              <a:t>Approximation</a:t>
            </a:r>
            <a:r>
              <a:rPr lang="nb-NO" dirty="0" smtClean="0"/>
              <a:t> </a:t>
            </a:r>
            <a:r>
              <a:rPr lang="nb-NO" dirty="0" err="1" smtClean="0"/>
              <a:t>techniques</a:t>
            </a:r>
            <a:r>
              <a:rPr lang="nb-NO" dirty="0" smtClean="0"/>
              <a:t>, </a:t>
            </a:r>
            <a:r>
              <a:rPr lang="nb-NO" dirty="0" err="1" smtClean="0"/>
              <a:t>e.g</a:t>
            </a:r>
            <a:endParaRPr lang="nb-NO" dirty="0" smtClean="0"/>
          </a:p>
          <a:p>
            <a:pPr lvl="1"/>
            <a:r>
              <a:rPr lang="nb-NO" dirty="0" err="1" smtClean="0"/>
              <a:t>Variational</a:t>
            </a:r>
            <a:r>
              <a:rPr lang="nb-NO" dirty="0" smtClean="0"/>
              <a:t> </a:t>
            </a:r>
            <a:r>
              <a:rPr lang="nb-NO" dirty="0" err="1" smtClean="0"/>
              <a:t>Inference</a:t>
            </a:r>
            <a:endParaRPr lang="nb-NO" dirty="0" smtClean="0"/>
          </a:p>
          <a:p>
            <a:pPr lvl="1"/>
            <a:r>
              <a:rPr lang="nb-NO" dirty="0" smtClean="0"/>
              <a:t>Monte Carlo </a:t>
            </a:r>
            <a:r>
              <a:rPr lang="nb-NO" dirty="0" err="1" smtClean="0"/>
              <a:t>Dropout</a:t>
            </a:r>
            <a:endParaRPr lang="nb-NO" dirty="0" smtClean="0"/>
          </a:p>
          <a:p>
            <a:pPr lvl="1"/>
            <a:endParaRPr lang="nb-NO" dirty="0"/>
          </a:p>
          <a:p>
            <a:pPr marL="457200" lvl="1" indent="0">
              <a:buNone/>
            </a:pPr>
            <a:endParaRPr lang="nb-NO" dirty="0" smtClean="0"/>
          </a:p>
          <a:p>
            <a:pPr lvl="2"/>
            <a:endParaRPr lang="nb-NO" dirty="0"/>
          </a:p>
          <a:p>
            <a:pPr marL="914400" lvl="2" indent="0">
              <a:buNone/>
            </a:pPr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pPr marL="457200" lvl="1" indent="0">
              <a:buNone/>
            </a:pPr>
            <a:endParaRPr lang="nb-NO" dirty="0" smtClean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Introduction</a:t>
            </a:r>
            <a:r>
              <a:rPr lang="nb-NO" dirty="0" smtClean="0"/>
              <a:t>- </a:t>
            </a:r>
            <a:r>
              <a:rPr lang="nb-NO" dirty="0" err="1" smtClean="0"/>
              <a:t>Bayesian</a:t>
            </a:r>
            <a:r>
              <a:rPr lang="nb-NO" dirty="0" smtClean="0"/>
              <a:t> </a:t>
            </a:r>
            <a:r>
              <a:rPr lang="nb-NO" dirty="0" err="1" smtClean="0"/>
              <a:t>Statistics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81228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>
          <a:xfrm>
            <a:off x="314320" y="205979"/>
            <a:ext cx="8229600" cy="646331"/>
          </a:xfrm>
        </p:spPr>
        <p:txBody>
          <a:bodyPr/>
          <a:lstStyle/>
          <a:p>
            <a:r>
              <a:rPr lang="nb-NO" dirty="0" err="1" smtClean="0"/>
              <a:t>Introduction</a:t>
            </a:r>
            <a:r>
              <a:rPr lang="nb-NO" dirty="0" smtClean="0"/>
              <a:t>- </a:t>
            </a:r>
            <a:r>
              <a:rPr lang="nb-NO" dirty="0" err="1"/>
              <a:t>Bayesian</a:t>
            </a:r>
            <a:r>
              <a:rPr lang="nb-NO" dirty="0"/>
              <a:t> </a:t>
            </a:r>
            <a:r>
              <a:rPr lang="nb-NO" dirty="0" smtClean="0"/>
              <a:t>NNs</a:t>
            </a:r>
            <a:endParaRPr lang="nb-NO" dirty="0"/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0" y="901700"/>
            <a:ext cx="8064500" cy="3340100"/>
          </a:xfrm>
          <a:prstGeom prst="rect">
            <a:avLst/>
          </a:prstGeom>
        </p:spPr>
      </p:pic>
      <p:sp>
        <p:nvSpPr>
          <p:cNvPr id="8" name="TekstSylinder 7"/>
          <p:cNvSpPr txBox="1"/>
          <p:nvPr/>
        </p:nvSpPr>
        <p:spPr>
          <a:xfrm>
            <a:off x="314320" y="4432170"/>
            <a:ext cx="6801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 smtClean="0"/>
              <a:t>https</a:t>
            </a:r>
            <a:r>
              <a:rPr lang="nb-NO" sz="1400" dirty="0"/>
              <a:t>://</a:t>
            </a:r>
            <a:r>
              <a:rPr lang="nb-NO" sz="1400" dirty="0" err="1"/>
              <a:t>sanjaykthakur.com</a:t>
            </a:r>
            <a:r>
              <a:rPr lang="nb-NO" sz="1400" dirty="0"/>
              <a:t>/2018/12/05/</a:t>
            </a:r>
            <a:r>
              <a:rPr lang="nb-NO" sz="1400" dirty="0" err="1"/>
              <a:t>the</a:t>
            </a:r>
            <a:r>
              <a:rPr lang="nb-NO" sz="1400" dirty="0"/>
              <a:t>-</a:t>
            </a:r>
            <a:r>
              <a:rPr lang="nb-NO" sz="1400" dirty="0" err="1"/>
              <a:t>very</a:t>
            </a:r>
            <a:r>
              <a:rPr lang="nb-NO" sz="1400" dirty="0"/>
              <a:t>-</a:t>
            </a:r>
            <a:r>
              <a:rPr lang="nb-NO" sz="1400" dirty="0" err="1"/>
              <a:t>basics</a:t>
            </a:r>
            <a:r>
              <a:rPr lang="nb-NO" sz="1400" dirty="0"/>
              <a:t>-</a:t>
            </a:r>
            <a:r>
              <a:rPr lang="nb-NO" sz="1400" dirty="0" err="1"/>
              <a:t>of</a:t>
            </a:r>
            <a:r>
              <a:rPr lang="nb-NO" sz="1400" dirty="0"/>
              <a:t>-</a:t>
            </a:r>
            <a:r>
              <a:rPr lang="nb-NO" sz="1400" dirty="0" err="1"/>
              <a:t>bayesian</a:t>
            </a:r>
            <a:r>
              <a:rPr lang="nb-NO" sz="1400" dirty="0"/>
              <a:t>-neural-</a:t>
            </a:r>
            <a:r>
              <a:rPr lang="nb-NO" sz="1400" dirty="0" err="1"/>
              <a:t>networks</a:t>
            </a:r>
            <a:r>
              <a:rPr lang="nb-NO" sz="1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403069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NTNU FARGER UU">
      <a:dk1>
        <a:srgbClr val="000000"/>
      </a:dk1>
      <a:lt1>
        <a:srgbClr val="FFFFFF"/>
      </a:lt1>
      <a:dk2>
        <a:srgbClr val="014693"/>
      </a:dk2>
      <a:lt2>
        <a:srgbClr val="D6D7D6"/>
      </a:lt2>
      <a:accent1>
        <a:srgbClr val="B6C8E9"/>
      </a:accent1>
      <a:accent2>
        <a:srgbClr val="014693"/>
      </a:accent2>
      <a:accent3>
        <a:srgbClr val="BCD024"/>
      </a:accent3>
      <a:accent4>
        <a:srgbClr val="B01B81"/>
      </a:accent4>
      <a:accent5>
        <a:srgbClr val="F7D019"/>
      </a:accent5>
      <a:accent6>
        <a:srgbClr val="ED8013"/>
      </a:accent6>
      <a:hlink>
        <a:srgbClr val="3D2A68"/>
      </a:hlink>
      <a:folHlink>
        <a:srgbClr val="338C8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B7B0"/>
        </a:solidFill>
        <a:ln>
          <a:noFill/>
        </a:ln>
        <a:effectLst>
          <a:outerShdw blurRad="114300" dist="12700" dir="5400000" rotWithShape="0">
            <a:srgbClr val="000000">
              <a:alpha val="35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4647</TotalTime>
  <Words>760</Words>
  <Application>Microsoft Macintosh PowerPoint</Application>
  <PresentationFormat>Skjermfremvisning (16:9)</PresentationFormat>
  <Paragraphs>146</Paragraphs>
  <Slides>21</Slides>
  <Notes>0</Notes>
  <HiddenSlides>3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21</vt:i4>
      </vt:variant>
    </vt:vector>
  </HeadingPairs>
  <TitlesOfParts>
    <vt:vector size="22" baseType="lpstr">
      <vt:lpstr>Office-tema</vt:lpstr>
      <vt:lpstr>TDT99 - workshop 1</vt:lpstr>
      <vt:lpstr>Agenda</vt:lpstr>
      <vt:lpstr>Introduction - Paper</vt:lpstr>
      <vt:lpstr>Introduction - Paper</vt:lpstr>
      <vt:lpstr>Introduction - Motivation</vt:lpstr>
      <vt:lpstr>Introduction – related work</vt:lpstr>
      <vt:lpstr>Introduction - Uncertainty</vt:lpstr>
      <vt:lpstr>Introduction- Bayesian Statistics</vt:lpstr>
      <vt:lpstr>Introduction- Bayesian NNs</vt:lpstr>
      <vt:lpstr>Methods - Overview</vt:lpstr>
      <vt:lpstr>Methods – Monte Carlo Dropout</vt:lpstr>
      <vt:lpstr>Methods – MC Dropout</vt:lpstr>
      <vt:lpstr>Methods – Encoder block</vt:lpstr>
      <vt:lpstr>Methods – Full model</vt:lpstr>
      <vt:lpstr>Methods – Quantifying Uncertainty</vt:lpstr>
      <vt:lpstr>Experimental setting</vt:lpstr>
      <vt:lpstr>Experimental Results – Daily Uber Trips in SF on test set</vt:lpstr>
      <vt:lpstr>Experimental Results – Daily Uber Trips in SF on test set</vt:lpstr>
      <vt:lpstr>Experimental Results – Anomaly Detection on different metrics</vt:lpstr>
      <vt:lpstr>Conclusions</vt:lpstr>
      <vt:lpstr>Thank you for your attention!</vt:lpstr>
    </vt:vector>
  </TitlesOfParts>
  <Company>NTNU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Christian Nilsen Lehre</cp:lastModifiedBy>
  <cp:revision>162</cp:revision>
  <dcterms:created xsi:type="dcterms:W3CDTF">2013-06-10T16:56:09Z</dcterms:created>
  <dcterms:modified xsi:type="dcterms:W3CDTF">2020-09-24T12:28:23Z</dcterms:modified>
</cp:coreProperties>
</file>