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9" r:id="rId4"/>
    <p:sldId id="258" r:id="rId5"/>
    <p:sldId id="260" r:id="rId6"/>
    <p:sldId id="263" r:id="rId7"/>
    <p:sldId id="264" r:id="rId8"/>
    <p:sldId id="261" r:id="rId9"/>
    <p:sldId id="266" r:id="rId10"/>
    <p:sldId id="265" r:id="rId11"/>
    <p:sldId id="267" r:id="rId12"/>
    <p:sldId id="268" r:id="rId13"/>
    <p:sldId id="262" r:id="rId14"/>
    <p:sldId id="269" r:id="rId15"/>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4" autoAdjust="0"/>
    <p:restoredTop sz="75360" autoAdjust="0"/>
  </p:normalViewPr>
  <p:slideViewPr>
    <p:cSldViewPr snapToGrid="0">
      <p:cViewPr varScale="1">
        <p:scale>
          <a:sx n="126" d="100"/>
          <a:sy n="126" d="100"/>
        </p:scale>
        <p:origin x="127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225C3-6E7F-4115-B3C6-F6FDD8A4DA7E}" type="datetimeFigureOut">
              <a:rPr lang="en-US" smtClean="0"/>
              <a:t>9/23/2020</a:t>
            </a:fld>
            <a:endParaRPr lang="en-US"/>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C8953C-8989-4D35-83BD-4735686963DC}" type="slidenum">
              <a:rPr lang="en-US" smtClean="0"/>
              <a:t>‹#›</a:t>
            </a:fld>
            <a:endParaRPr lang="en-US"/>
          </a:p>
        </p:txBody>
      </p:sp>
    </p:spTree>
    <p:extLst>
      <p:ext uri="{BB962C8B-B14F-4D97-AF65-F5344CB8AC3E}">
        <p14:creationId xmlns:p14="http://schemas.microsoft.com/office/powerpoint/2010/main" val="2803983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The motivation behind this paper is to make better time series prediction in order to make better decisions in the domain which is to be predicted</a:t>
            </a:r>
          </a:p>
          <a:p>
            <a:endParaRPr lang="en-US" dirty="0"/>
          </a:p>
          <a:p>
            <a:r>
              <a:rPr lang="en-US" dirty="0"/>
              <a:t>This would enable persons, companies, organization and so on, to allocate their resources better and achieve higher efficiency on their resources</a:t>
            </a:r>
          </a:p>
        </p:txBody>
      </p:sp>
      <p:sp>
        <p:nvSpPr>
          <p:cNvPr id="4" name="Plassholder for lysbildenummer 3"/>
          <p:cNvSpPr>
            <a:spLocks noGrp="1"/>
          </p:cNvSpPr>
          <p:nvPr>
            <p:ph type="sldNum" sz="quarter" idx="5"/>
          </p:nvPr>
        </p:nvSpPr>
        <p:spPr/>
        <p:txBody>
          <a:bodyPr/>
          <a:lstStyle/>
          <a:p>
            <a:fld id="{56C8953C-8989-4D35-83BD-4735686963DC}" type="slidenum">
              <a:rPr lang="en-US" smtClean="0"/>
              <a:t>2</a:t>
            </a:fld>
            <a:endParaRPr lang="en-US"/>
          </a:p>
        </p:txBody>
      </p:sp>
    </p:spTree>
    <p:extLst>
      <p:ext uri="{BB962C8B-B14F-4D97-AF65-F5344CB8AC3E}">
        <p14:creationId xmlns:p14="http://schemas.microsoft.com/office/powerpoint/2010/main" val="4091699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The self boosted method that contains both the multi-task and multi-view learning is also evaluated against methods that uses only one of them</a:t>
            </a:r>
          </a:p>
          <a:p>
            <a:endParaRPr lang="en-US" dirty="0"/>
          </a:p>
          <a:p>
            <a:r>
              <a:rPr lang="en-US" dirty="0"/>
              <a:t>The result is better when </a:t>
            </a:r>
            <a:r>
              <a:rPr lang="en-US"/>
              <a:t>using both models</a:t>
            </a:r>
            <a:endParaRPr lang="en-US" dirty="0"/>
          </a:p>
        </p:txBody>
      </p:sp>
      <p:sp>
        <p:nvSpPr>
          <p:cNvPr id="4" name="Plassholder for lysbildenummer 3"/>
          <p:cNvSpPr>
            <a:spLocks noGrp="1"/>
          </p:cNvSpPr>
          <p:nvPr>
            <p:ph type="sldNum" sz="quarter" idx="5"/>
          </p:nvPr>
        </p:nvSpPr>
        <p:spPr/>
        <p:txBody>
          <a:bodyPr/>
          <a:lstStyle/>
          <a:p>
            <a:fld id="{56C8953C-8989-4D35-83BD-4735686963DC}" type="slidenum">
              <a:rPr lang="en-US" smtClean="0"/>
              <a:t>12</a:t>
            </a:fld>
            <a:endParaRPr lang="en-US"/>
          </a:p>
        </p:txBody>
      </p:sp>
    </p:spTree>
    <p:extLst>
      <p:ext uri="{BB962C8B-B14F-4D97-AF65-F5344CB8AC3E}">
        <p14:creationId xmlns:p14="http://schemas.microsoft.com/office/powerpoint/2010/main" val="2685560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Use both the multi-task that learn from related data and the multi-view that learn from less related ones</a:t>
            </a:r>
          </a:p>
          <a:p>
            <a:endParaRPr lang="en-US" dirty="0"/>
          </a:p>
          <a:p>
            <a:r>
              <a:rPr lang="en-US" dirty="0"/>
              <a:t>Make use of the EEMD to divide the original time series into intrinsic mode functions</a:t>
            </a:r>
          </a:p>
          <a:p>
            <a:endParaRPr lang="en-US" dirty="0"/>
          </a:p>
          <a:p>
            <a:r>
              <a:rPr lang="en-US" dirty="0"/>
              <a:t>Given the experimental settings, the model presented in this paper outperform several state-of-the-art models</a:t>
            </a:r>
          </a:p>
        </p:txBody>
      </p:sp>
      <p:sp>
        <p:nvSpPr>
          <p:cNvPr id="4" name="Plassholder for lysbildenummer 3"/>
          <p:cNvSpPr>
            <a:spLocks noGrp="1"/>
          </p:cNvSpPr>
          <p:nvPr>
            <p:ph type="sldNum" sz="quarter" idx="5"/>
          </p:nvPr>
        </p:nvSpPr>
        <p:spPr/>
        <p:txBody>
          <a:bodyPr/>
          <a:lstStyle/>
          <a:p>
            <a:fld id="{56C8953C-8989-4D35-83BD-4735686963DC}" type="slidenum">
              <a:rPr lang="en-US" smtClean="0"/>
              <a:t>13</a:t>
            </a:fld>
            <a:endParaRPr lang="en-US"/>
          </a:p>
        </p:txBody>
      </p:sp>
    </p:spTree>
    <p:extLst>
      <p:ext uri="{BB962C8B-B14F-4D97-AF65-F5344CB8AC3E}">
        <p14:creationId xmlns:p14="http://schemas.microsoft.com/office/powerpoint/2010/main" val="4041687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ARIMA – basic model, failure to capture unusual change of pattern</a:t>
            </a:r>
          </a:p>
          <a:p>
            <a:r>
              <a:rPr lang="nb-NO" dirty="0"/>
              <a:t>ANN – </a:t>
            </a:r>
            <a:r>
              <a:rPr lang="nb-NO" dirty="0" err="1"/>
              <a:t>Uses</a:t>
            </a:r>
            <a:r>
              <a:rPr lang="nb-NO" dirty="0"/>
              <a:t> ANN </a:t>
            </a:r>
            <a:r>
              <a:rPr lang="nb-NO" dirty="0" err="1"/>
              <a:t>with</a:t>
            </a:r>
            <a:r>
              <a:rPr lang="nb-NO" dirty="0"/>
              <a:t> </a:t>
            </a:r>
            <a:r>
              <a:rPr lang="nb-NO" dirty="0" err="1"/>
              <a:t>fuzzy</a:t>
            </a:r>
            <a:r>
              <a:rPr lang="nb-NO" dirty="0"/>
              <a:t> </a:t>
            </a:r>
            <a:r>
              <a:rPr lang="nb-NO" dirty="0" err="1"/>
              <a:t>logic</a:t>
            </a:r>
            <a:endParaRPr lang="nb-NO" dirty="0"/>
          </a:p>
          <a:p>
            <a:endParaRPr lang="nb-NO" dirty="0"/>
          </a:p>
          <a:p>
            <a:r>
              <a:rPr lang="en-US" dirty="0"/>
              <a:t>All above is focusing on high dimensional data where domain specific features play an important role</a:t>
            </a:r>
          </a:p>
          <a:p>
            <a:endParaRPr lang="en-US" dirty="0"/>
          </a:p>
          <a:p>
            <a:r>
              <a:rPr lang="en-US" dirty="0"/>
              <a:t>In the discrete wavelet transform the time series is decomposed into a linear and a non-linear components, ARIMA is used on the linear part of the dataset, ANN on the non-linear part</a:t>
            </a:r>
          </a:p>
          <a:p>
            <a:endParaRPr lang="en-US" dirty="0"/>
          </a:p>
          <a:p>
            <a:r>
              <a:rPr lang="en-US" dirty="0"/>
              <a:t>In the combination of EEMD (empirical mode decomposition) and LSTM have shown that signal processing methods such as the EEMD could be used in time series forecasting</a:t>
            </a:r>
          </a:p>
          <a:p>
            <a:endParaRPr lang="en-US" dirty="0"/>
          </a:p>
          <a:p>
            <a:r>
              <a:rPr lang="en-US" dirty="0"/>
              <a:t>In multi-task learning, generalization is improved by using signals of related task as inductive bias and this way improve efficiency and prediction accuracy</a:t>
            </a:r>
          </a:p>
          <a:p>
            <a:endParaRPr lang="en-US" dirty="0"/>
          </a:p>
          <a:p>
            <a:r>
              <a:rPr lang="en-US" dirty="0"/>
              <a:t>In multi-view learning, distinct features are used to give an accuracy description of the data and improve the learning performance this way</a:t>
            </a:r>
          </a:p>
          <a:p>
            <a:endParaRPr lang="en-US" dirty="0"/>
          </a:p>
          <a:p>
            <a:r>
              <a:rPr lang="en-US" dirty="0"/>
              <a:t>The authors of this article believes that this is the first paper addressing a way to combine the use of the signal EEMD method and the multi-task, multi-view learning paradigm</a:t>
            </a:r>
          </a:p>
        </p:txBody>
      </p:sp>
      <p:sp>
        <p:nvSpPr>
          <p:cNvPr id="4" name="Plassholder for lysbildenummer 3"/>
          <p:cNvSpPr>
            <a:spLocks noGrp="1"/>
          </p:cNvSpPr>
          <p:nvPr>
            <p:ph type="sldNum" sz="quarter" idx="5"/>
          </p:nvPr>
        </p:nvSpPr>
        <p:spPr/>
        <p:txBody>
          <a:bodyPr/>
          <a:lstStyle/>
          <a:p>
            <a:fld id="{56C8953C-8989-4D35-83BD-4735686963DC}" type="slidenum">
              <a:rPr lang="en-US" smtClean="0"/>
              <a:t>3</a:t>
            </a:fld>
            <a:endParaRPr lang="en-US"/>
          </a:p>
        </p:txBody>
      </p:sp>
    </p:spTree>
    <p:extLst>
      <p:ext uri="{BB962C8B-B14F-4D97-AF65-F5344CB8AC3E}">
        <p14:creationId xmlns:p14="http://schemas.microsoft.com/office/powerpoint/2010/main" val="1965363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The problem is divided into three parts:</a:t>
            </a:r>
          </a:p>
          <a:p>
            <a:endParaRPr lang="en-US" dirty="0"/>
          </a:p>
          <a:p>
            <a:r>
              <a:rPr lang="en-US" dirty="0"/>
              <a:t>The IMF (intrinsic mode functions). This is any function that has the same number of extrema and zero crossing as the original time series function, and additionally are symmetric with regards to zero</a:t>
            </a:r>
          </a:p>
          <a:p>
            <a:endParaRPr lang="en-US" dirty="0"/>
          </a:p>
          <a:p>
            <a:r>
              <a:rPr lang="en-US" dirty="0"/>
              <a:t>The input is the time series Y = {y1, y2, …, </a:t>
            </a:r>
            <a:r>
              <a:rPr lang="en-US" dirty="0" err="1"/>
              <a:t>yt</a:t>
            </a:r>
            <a:r>
              <a:rPr lang="en-US" dirty="0"/>
              <a:t>} where t is the current time. This time series is decomposed into n IMF functions. Each of these IMF has as many datapoints as the original time series</a:t>
            </a:r>
          </a:p>
          <a:p>
            <a:endParaRPr lang="en-US" dirty="0"/>
          </a:p>
          <a:p>
            <a:r>
              <a:rPr lang="en-US" dirty="0"/>
              <a:t>Our goal is to learn a function f that takes the output of the IMF functions and predict the values of the time series in the h next time steps</a:t>
            </a:r>
          </a:p>
        </p:txBody>
      </p:sp>
      <p:sp>
        <p:nvSpPr>
          <p:cNvPr id="4" name="Plassholder for lysbildenummer 3"/>
          <p:cNvSpPr>
            <a:spLocks noGrp="1"/>
          </p:cNvSpPr>
          <p:nvPr>
            <p:ph type="sldNum" sz="quarter" idx="5"/>
          </p:nvPr>
        </p:nvSpPr>
        <p:spPr/>
        <p:txBody>
          <a:bodyPr/>
          <a:lstStyle/>
          <a:p>
            <a:fld id="{56C8953C-8989-4D35-83BD-4735686963DC}" type="slidenum">
              <a:rPr lang="en-US" smtClean="0"/>
              <a:t>4</a:t>
            </a:fld>
            <a:endParaRPr lang="en-US"/>
          </a:p>
        </p:txBody>
      </p:sp>
    </p:spTree>
    <p:extLst>
      <p:ext uri="{BB962C8B-B14F-4D97-AF65-F5344CB8AC3E}">
        <p14:creationId xmlns:p14="http://schemas.microsoft.com/office/powerpoint/2010/main" val="8182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Here a time series in decomposed into multiple intrinsic mode functions that is orthogonal and the sum of the functions is equal to the original time series</a:t>
            </a:r>
          </a:p>
          <a:p>
            <a:endParaRPr lang="en-US" dirty="0"/>
          </a:p>
          <a:p>
            <a:r>
              <a:rPr lang="en-US" dirty="0"/>
              <a:t>This is done by using the signal processing EEMD (empirical mode decomposition) algorithm</a:t>
            </a:r>
          </a:p>
        </p:txBody>
      </p:sp>
      <p:sp>
        <p:nvSpPr>
          <p:cNvPr id="4" name="Plassholder for lysbildenummer 3"/>
          <p:cNvSpPr>
            <a:spLocks noGrp="1"/>
          </p:cNvSpPr>
          <p:nvPr>
            <p:ph type="sldNum" sz="quarter" idx="5"/>
          </p:nvPr>
        </p:nvSpPr>
        <p:spPr/>
        <p:txBody>
          <a:bodyPr/>
          <a:lstStyle/>
          <a:p>
            <a:fld id="{56C8953C-8989-4D35-83BD-4735686963DC}" type="slidenum">
              <a:rPr lang="en-US" smtClean="0"/>
              <a:t>5</a:t>
            </a:fld>
            <a:endParaRPr lang="en-US"/>
          </a:p>
        </p:txBody>
      </p:sp>
    </p:spTree>
    <p:extLst>
      <p:ext uri="{BB962C8B-B14F-4D97-AF65-F5344CB8AC3E}">
        <p14:creationId xmlns:p14="http://schemas.microsoft.com/office/powerpoint/2010/main" val="2945388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We treat each intrinsic mode function as an additional feature to train our model on</a:t>
            </a:r>
          </a:p>
          <a:p>
            <a:endParaRPr lang="en-US" dirty="0"/>
          </a:p>
          <a:p>
            <a:r>
              <a:rPr lang="en-US" dirty="0"/>
              <a:t>We group the intrinsic mode functions into two groups based on their correlation with the original time series, one that consist of the IMF that are most similar with the original time series and the other of those that are the least similar</a:t>
            </a:r>
          </a:p>
          <a:p>
            <a:endParaRPr lang="en-US" dirty="0"/>
          </a:p>
          <a:p>
            <a:r>
              <a:rPr lang="en-US" dirty="0"/>
              <a:t>Then we select the most similar group of intrinsic mode functions and build a multi-task model based on these features, as you can see in the input of the figure</a:t>
            </a:r>
          </a:p>
        </p:txBody>
      </p:sp>
      <p:sp>
        <p:nvSpPr>
          <p:cNvPr id="4" name="Plassholder for lysbildenummer 3"/>
          <p:cNvSpPr>
            <a:spLocks noGrp="1"/>
          </p:cNvSpPr>
          <p:nvPr>
            <p:ph type="sldNum" sz="quarter" idx="5"/>
          </p:nvPr>
        </p:nvSpPr>
        <p:spPr/>
        <p:txBody>
          <a:bodyPr/>
          <a:lstStyle/>
          <a:p>
            <a:fld id="{56C8953C-8989-4D35-83BD-4735686963DC}" type="slidenum">
              <a:rPr lang="en-US" smtClean="0"/>
              <a:t>6</a:t>
            </a:fld>
            <a:endParaRPr lang="en-US"/>
          </a:p>
        </p:txBody>
      </p:sp>
    </p:spTree>
    <p:extLst>
      <p:ext uri="{BB962C8B-B14F-4D97-AF65-F5344CB8AC3E}">
        <p14:creationId xmlns:p14="http://schemas.microsoft.com/office/powerpoint/2010/main" val="1738778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The remaining group of intrinsic mode functions that has a low coloration value with the original time series, is then used as additional views for the main task, which would be the predictions of the model in the time horizon H</a:t>
            </a:r>
          </a:p>
          <a:p>
            <a:endParaRPr lang="en-US" dirty="0"/>
          </a:p>
          <a:p>
            <a:r>
              <a:rPr lang="en-US" dirty="0"/>
              <a:t>The utilization of these functions help boost the performance of the forecasting model</a:t>
            </a:r>
          </a:p>
          <a:p>
            <a:endParaRPr lang="en-US" dirty="0"/>
          </a:p>
          <a:p>
            <a:r>
              <a:rPr lang="en-US" dirty="0"/>
              <a:t>The auxiliary tasks are used to forecast related time series. These could be used as intrinsic mode functions for these time series</a:t>
            </a:r>
          </a:p>
        </p:txBody>
      </p:sp>
      <p:sp>
        <p:nvSpPr>
          <p:cNvPr id="4" name="Plassholder for lysbildenummer 3"/>
          <p:cNvSpPr>
            <a:spLocks noGrp="1"/>
          </p:cNvSpPr>
          <p:nvPr>
            <p:ph type="sldNum" sz="quarter" idx="5"/>
          </p:nvPr>
        </p:nvSpPr>
        <p:spPr/>
        <p:txBody>
          <a:bodyPr/>
          <a:lstStyle/>
          <a:p>
            <a:fld id="{56C8953C-8989-4D35-83BD-4735686963DC}" type="slidenum">
              <a:rPr lang="en-US" smtClean="0"/>
              <a:t>7</a:t>
            </a:fld>
            <a:endParaRPr lang="en-US"/>
          </a:p>
        </p:txBody>
      </p:sp>
    </p:spTree>
    <p:extLst>
      <p:ext uri="{BB962C8B-B14F-4D97-AF65-F5344CB8AC3E}">
        <p14:creationId xmlns:p14="http://schemas.microsoft.com/office/powerpoint/2010/main" val="430145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In order to </a:t>
            </a:r>
            <a:r>
              <a:rPr lang="en-US" dirty="0" err="1"/>
              <a:t>mearsure</a:t>
            </a:r>
            <a:r>
              <a:rPr lang="en-US" dirty="0"/>
              <a:t> the performance of the model, three datasets where chosen:</a:t>
            </a:r>
          </a:p>
          <a:p>
            <a:endParaRPr lang="en-US" dirty="0"/>
          </a:p>
          <a:p>
            <a:r>
              <a:rPr lang="en-US" dirty="0"/>
              <a:t>One is the electricity consumption in kW for 321 clients that was recorded every 15 minute and then resampled every hour for use in this experiment</a:t>
            </a:r>
          </a:p>
          <a:p>
            <a:endParaRPr lang="en-US" dirty="0"/>
          </a:p>
          <a:p>
            <a:r>
              <a:rPr lang="en-US" dirty="0"/>
              <a:t>The daily exchange rates of 8 countries from 1990 to 2016</a:t>
            </a:r>
          </a:p>
          <a:p>
            <a:endParaRPr lang="en-US" dirty="0"/>
          </a:p>
          <a:p>
            <a:r>
              <a:rPr lang="en-US" dirty="0"/>
              <a:t>The hourly recorded temperature of an Italian city from March 2004 to February 2005</a:t>
            </a:r>
          </a:p>
          <a:p>
            <a:endParaRPr lang="en-US" dirty="0"/>
          </a:p>
          <a:p>
            <a:r>
              <a:rPr lang="en-US" dirty="0"/>
              <a:t>Each of these datasets are then evaluated against each of the four state-of-the-art methods that are listed here, in addition to the self boosted method</a:t>
            </a:r>
          </a:p>
        </p:txBody>
      </p:sp>
      <p:sp>
        <p:nvSpPr>
          <p:cNvPr id="4" name="Plassholder for lysbildenummer 3"/>
          <p:cNvSpPr>
            <a:spLocks noGrp="1"/>
          </p:cNvSpPr>
          <p:nvPr>
            <p:ph type="sldNum" sz="quarter" idx="5"/>
          </p:nvPr>
        </p:nvSpPr>
        <p:spPr/>
        <p:txBody>
          <a:bodyPr/>
          <a:lstStyle/>
          <a:p>
            <a:fld id="{56C8953C-8989-4D35-83BD-4735686963DC}" type="slidenum">
              <a:rPr lang="en-US" smtClean="0"/>
              <a:t>8</a:t>
            </a:fld>
            <a:endParaRPr lang="en-US"/>
          </a:p>
        </p:txBody>
      </p:sp>
    </p:spTree>
    <p:extLst>
      <p:ext uri="{BB962C8B-B14F-4D97-AF65-F5344CB8AC3E}">
        <p14:creationId xmlns:p14="http://schemas.microsoft.com/office/powerpoint/2010/main" val="3090592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When all of these three datasets, four SOTA methods, four loss functions and the lag time, which is how far into the future the model has predicted, is evaluated together, you get this comprehensive table</a:t>
            </a:r>
          </a:p>
          <a:p>
            <a:endParaRPr lang="en-US" dirty="0"/>
          </a:p>
          <a:p>
            <a:r>
              <a:rPr lang="en-US" dirty="0"/>
              <a:t>However, you could see that the self-boosted algorithm perform best on some of the lag times, and good on the ones where it did not perform best</a:t>
            </a:r>
          </a:p>
        </p:txBody>
      </p:sp>
      <p:sp>
        <p:nvSpPr>
          <p:cNvPr id="4" name="Plassholder for lysbildenummer 3"/>
          <p:cNvSpPr>
            <a:spLocks noGrp="1"/>
          </p:cNvSpPr>
          <p:nvPr>
            <p:ph type="sldNum" sz="quarter" idx="5"/>
          </p:nvPr>
        </p:nvSpPr>
        <p:spPr/>
        <p:txBody>
          <a:bodyPr/>
          <a:lstStyle/>
          <a:p>
            <a:fld id="{56C8953C-8989-4D35-83BD-4735686963DC}" type="slidenum">
              <a:rPr lang="en-US" smtClean="0"/>
              <a:t>10</a:t>
            </a:fld>
            <a:endParaRPr lang="en-US"/>
          </a:p>
        </p:txBody>
      </p:sp>
    </p:spTree>
    <p:extLst>
      <p:ext uri="{BB962C8B-B14F-4D97-AF65-F5344CB8AC3E}">
        <p14:creationId xmlns:p14="http://schemas.microsoft.com/office/powerpoint/2010/main" val="123322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It is easier to see that the RMSE loss is lower for the self boosted method in these tables</a:t>
            </a:r>
          </a:p>
        </p:txBody>
      </p:sp>
      <p:sp>
        <p:nvSpPr>
          <p:cNvPr id="4" name="Plassholder for lysbildenummer 3"/>
          <p:cNvSpPr>
            <a:spLocks noGrp="1"/>
          </p:cNvSpPr>
          <p:nvPr>
            <p:ph type="sldNum" sz="quarter" idx="5"/>
          </p:nvPr>
        </p:nvSpPr>
        <p:spPr/>
        <p:txBody>
          <a:bodyPr/>
          <a:lstStyle/>
          <a:p>
            <a:fld id="{56C8953C-8989-4D35-83BD-4735686963DC}" type="slidenum">
              <a:rPr lang="en-US" smtClean="0"/>
              <a:t>11</a:t>
            </a:fld>
            <a:endParaRPr lang="en-US"/>
          </a:p>
        </p:txBody>
      </p:sp>
    </p:spTree>
    <p:extLst>
      <p:ext uri="{BB962C8B-B14F-4D97-AF65-F5344CB8AC3E}">
        <p14:creationId xmlns:p14="http://schemas.microsoft.com/office/powerpoint/2010/main" val="3686325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06977A9-0CAC-4603-8805-DCAD1C129E34}"/>
              </a:ext>
            </a:extLst>
          </p:cNvPr>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p>
        </p:txBody>
      </p:sp>
      <p:sp>
        <p:nvSpPr>
          <p:cNvPr id="3" name="Undertittel 2">
            <a:extLst>
              <a:ext uri="{FF2B5EF4-FFF2-40B4-BE49-F238E27FC236}">
                <a16:creationId xmlns:a16="http://schemas.microsoft.com/office/drawing/2014/main" id="{A270E39C-8BDA-4EAC-ACFD-D9CD2985E0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p>
        </p:txBody>
      </p:sp>
      <p:sp>
        <p:nvSpPr>
          <p:cNvPr id="4" name="Plassholder for dato 3">
            <a:extLst>
              <a:ext uri="{FF2B5EF4-FFF2-40B4-BE49-F238E27FC236}">
                <a16:creationId xmlns:a16="http://schemas.microsoft.com/office/drawing/2014/main" id="{F53A731D-2D33-4636-9C55-FA017A6A7F15}"/>
              </a:ext>
            </a:extLst>
          </p:cNvPr>
          <p:cNvSpPr>
            <a:spLocks noGrp="1"/>
          </p:cNvSpPr>
          <p:nvPr>
            <p:ph type="dt" sz="half" idx="10"/>
          </p:nvPr>
        </p:nvSpPr>
        <p:spPr/>
        <p:txBody>
          <a:bodyPr/>
          <a:lstStyle/>
          <a:p>
            <a:fld id="{8649FEB9-1A38-4F1E-B9D8-A02E12873CE1}" type="datetimeFigureOut">
              <a:rPr lang="nb-NO" smtClean="0"/>
              <a:t>23.09.2020</a:t>
            </a:fld>
            <a:endParaRPr lang="nb-NO"/>
          </a:p>
        </p:txBody>
      </p:sp>
      <p:sp>
        <p:nvSpPr>
          <p:cNvPr id="5" name="Plassholder for bunntekst 4">
            <a:extLst>
              <a:ext uri="{FF2B5EF4-FFF2-40B4-BE49-F238E27FC236}">
                <a16:creationId xmlns:a16="http://schemas.microsoft.com/office/drawing/2014/main" id="{C1DE59E8-277C-47B0-88DC-4B7365EC7B96}"/>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0EDEDF15-1556-4C4E-9FA1-10C238846EB4}"/>
              </a:ext>
            </a:extLst>
          </p:cNvPr>
          <p:cNvSpPr>
            <a:spLocks noGrp="1"/>
          </p:cNvSpPr>
          <p:nvPr>
            <p:ph type="sldNum" sz="quarter" idx="12"/>
          </p:nvPr>
        </p:nvSpPr>
        <p:spPr/>
        <p:txBody>
          <a:bodyPr/>
          <a:lstStyle/>
          <a:p>
            <a:fld id="{510EF525-BD4C-4E34-89BB-2BB4C335320A}" type="slidenum">
              <a:rPr lang="nb-NO" smtClean="0"/>
              <a:t>‹#›</a:t>
            </a:fld>
            <a:endParaRPr lang="nb-NO"/>
          </a:p>
        </p:txBody>
      </p:sp>
    </p:spTree>
    <p:extLst>
      <p:ext uri="{BB962C8B-B14F-4D97-AF65-F5344CB8AC3E}">
        <p14:creationId xmlns:p14="http://schemas.microsoft.com/office/powerpoint/2010/main" val="3389512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DB4A561-963A-4BB9-ABC5-4CBAA2603367}"/>
              </a:ext>
            </a:extLst>
          </p:cNvPr>
          <p:cNvSpPr>
            <a:spLocks noGrp="1"/>
          </p:cNvSpPr>
          <p:nvPr>
            <p:ph type="title"/>
          </p:nvPr>
        </p:nvSpPr>
        <p:spPr/>
        <p:txBody>
          <a:bodyPr/>
          <a:lstStyle/>
          <a:p>
            <a:r>
              <a:rPr lang="nb-NO"/>
              <a:t>Klikk for å redigere tittelstil</a:t>
            </a:r>
          </a:p>
        </p:txBody>
      </p:sp>
      <p:sp>
        <p:nvSpPr>
          <p:cNvPr id="3" name="Plassholder for loddrett tekst 2">
            <a:extLst>
              <a:ext uri="{FF2B5EF4-FFF2-40B4-BE49-F238E27FC236}">
                <a16:creationId xmlns:a16="http://schemas.microsoft.com/office/drawing/2014/main" id="{C14E5D42-CFC1-49A3-B4F2-2931424293F2}"/>
              </a:ext>
            </a:extLst>
          </p:cNvPr>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2CF18E31-7B08-4237-8C11-F3EE2DD7A628}"/>
              </a:ext>
            </a:extLst>
          </p:cNvPr>
          <p:cNvSpPr>
            <a:spLocks noGrp="1"/>
          </p:cNvSpPr>
          <p:nvPr>
            <p:ph type="dt" sz="half" idx="10"/>
          </p:nvPr>
        </p:nvSpPr>
        <p:spPr/>
        <p:txBody>
          <a:bodyPr/>
          <a:lstStyle/>
          <a:p>
            <a:fld id="{8649FEB9-1A38-4F1E-B9D8-A02E12873CE1}" type="datetimeFigureOut">
              <a:rPr lang="nb-NO" smtClean="0"/>
              <a:t>23.09.2020</a:t>
            </a:fld>
            <a:endParaRPr lang="nb-NO"/>
          </a:p>
        </p:txBody>
      </p:sp>
      <p:sp>
        <p:nvSpPr>
          <p:cNvPr id="5" name="Plassholder for bunntekst 4">
            <a:extLst>
              <a:ext uri="{FF2B5EF4-FFF2-40B4-BE49-F238E27FC236}">
                <a16:creationId xmlns:a16="http://schemas.microsoft.com/office/drawing/2014/main" id="{B8F46ECE-D7EB-4602-A122-6752DCF80AD8}"/>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21307CD2-EFC3-4275-8161-198C1CF7A46B}"/>
              </a:ext>
            </a:extLst>
          </p:cNvPr>
          <p:cNvSpPr>
            <a:spLocks noGrp="1"/>
          </p:cNvSpPr>
          <p:nvPr>
            <p:ph type="sldNum" sz="quarter" idx="12"/>
          </p:nvPr>
        </p:nvSpPr>
        <p:spPr/>
        <p:txBody>
          <a:bodyPr/>
          <a:lstStyle/>
          <a:p>
            <a:fld id="{510EF525-BD4C-4E34-89BB-2BB4C335320A}" type="slidenum">
              <a:rPr lang="nb-NO" smtClean="0"/>
              <a:t>‹#›</a:t>
            </a:fld>
            <a:endParaRPr lang="nb-NO"/>
          </a:p>
        </p:txBody>
      </p:sp>
    </p:spTree>
    <p:extLst>
      <p:ext uri="{BB962C8B-B14F-4D97-AF65-F5344CB8AC3E}">
        <p14:creationId xmlns:p14="http://schemas.microsoft.com/office/powerpoint/2010/main" val="1534141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a:extLst>
              <a:ext uri="{FF2B5EF4-FFF2-40B4-BE49-F238E27FC236}">
                <a16:creationId xmlns:a16="http://schemas.microsoft.com/office/drawing/2014/main" id="{767AB14A-FFE8-4742-AC34-78F415DDA23D}"/>
              </a:ext>
            </a:extLst>
          </p:cNvPr>
          <p:cNvSpPr>
            <a:spLocks noGrp="1"/>
          </p:cNvSpPr>
          <p:nvPr>
            <p:ph type="title" orient="vert"/>
          </p:nvPr>
        </p:nvSpPr>
        <p:spPr>
          <a:xfrm>
            <a:off x="8724900" y="365125"/>
            <a:ext cx="2628900" cy="5811838"/>
          </a:xfrm>
        </p:spPr>
        <p:txBody>
          <a:bodyPr vert="eaVert"/>
          <a:lstStyle/>
          <a:p>
            <a:r>
              <a:rPr lang="nb-NO"/>
              <a:t>Klikk for å redigere tittelstil</a:t>
            </a:r>
          </a:p>
        </p:txBody>
      </p:sp>
      <p:sp>
        <p:nvSpPr>
          <p:cNvPr id="3" name="Plassholder for loddrett tekst 2">
            <a:extLst>
              <a:ext uri="{FF2B5EF4-FFF2-40B4-BE49-F238E27FC236}">
                <a16:creationId xmlns:a16="http://schemas.microsoft.com/office/drawing/2014/main" id="{9A4C268D-A672-48DB-A620-83D2ACBE460A}"/>
              </a:ext>
            </a:extLst>
          </p:cNvPr>
          <p:cNvSpPr>
            <a:spLocks noGrp="1"/>
          </p:cNvSpPr>
          <p:nvPr>
            <p:ph type="body" orient="vert" idx="1"/>
          </p:nvPr>
        </p:nvSpPr>
        <p:spPr>
          <a:xfrm>
            <a:off x="838200" y="365125"/>
            <a:ext cx="7734300" cy="5811838"/>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C41B135B-7FA9-4595-BFD2-2F2EA82679AF}"/>
              </a:ext>
            </a:extLst>
          </p:cNvPr>
          <p:cNvSpPr>
            <a:spLocks noGrp="1"/>
          </p:cNvSpPr>
          <p:nvPr>
            <p:ph type="dt" sz="half" idx="10"/>
          </p:nvPr>
        </p:nvSpPr>
        <p:spPr/>
        <p:txBody>
          <a:bodyPr/>
          <a:lstStyle/>
          <a:p>
            <a:fld id="{8649FEB9-1A38-4F1E-B9D8-A02E12873CE1}" type="datetimeFigureOut">
              <a:rPr lang="nb-NO" smtClean="0"/>
              <a:t>23.09.2020</a:t>
            </a:fld>
            <a:endParaRPr lang="nb-NO"/>
          </a:p>
        </p:txBody>
      </p:sp>
      <p:sp>
        <p:nvSpPr>
          <p:cNvPr id="5" name="Plassholder for bunntekst 4">
            <a:extLst>
              <a:ext uri="{FF2B5EF4-FFF2-40B4-BE49-F238E27FC236}">
                <a16:creationId xmlns:a16="http://schemas.microsoft.com/office/drawing/2014/main" id="{D01350D8-17C2-4E0D-A69C-208939F6C87F}"/>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7C6FB7FD-BB0A-42E7-BC65-4936E0D1A2F3}"/>
              </a:ext>
            </a:extLst>
          </p:cNvPr>
          <p:cNvSpPr>
            <a:spLocks noGrp="1"/>
          </p:cNvSpPr>
          <p:nvPr>
            <p:ph type="sldNum" sz="quarter" idx="12"/>
          </p:nvPr>
        </p:nvSpPr>
        <p:spPr/>
        <p:txBody>
          <a:bodyPr/>
          <a:lstStyle/>
          <a:p>
            <a:fld id="{510EF525-BD4C-4E34-89BB-2BB4C335320A}" type="slidenum">
              <a:rPr lang="nb-NO" smtClean="0"/>
              <a:t>‹#›</a:t>
            </a:fld>
            <a:endParaRPr lang="nb-NO"/>
          </a:p>
        </p:txBody>
      </p:sp>
    </p:spTree>
    <p:extLst>
      <p:ext uri="{BB962C8B-B14F-4D97-AF65-F5344CB8AC3E}">
        <p14:creationId xmlns:p14="http://schemas.microsoft.com/office/powerpoint/2010/main" val="680251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D43B341-EAB1-4EB6-92C8-86C11A6C1DC3}"/>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668B36F5-D2BD-4B81-B116-0389399D332F}"/>
              </a:ext>
            </a:extLst>
          </p:cNvPr>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3D825545-ACDF-4F92-9EBD-92C920B3430E}"/>
              </a:ext>
            </a:extLst>
          </p:cNvPr>
          <p:cNvSpPr>
            <a:spLocks noGrp="1"/>
          </p:cNvSpPr>
          <p:nvPr>
            <p:ph type="dt" sz="half" idx="10"/>
          </p:nvPr>
        </p:nvSpPr>
        <p:spPr/>
        <p:txBody>
          <a:bodyPr/>
          <a:lstStyle/>
          <a:p>
            <a:fld id="{8649FEB9-1A38-4F1E-B9D8-A02E12873CE1}" type="datetimeFigureOut">
              <a:rPr lang="nb-NO" smtClean="0"/>
              <a:t>23.09.2020</a:t>
            </a:fld>
            <a:endParaRPr lang="nb-NO"/>
          </a:p>
        </p:txBody>
      </p:sp>
      <p:sp>
        <p:nvSpPr>
          <p:cNvPr id="5" name="Plassholder for bunntekst 4">
            <a:extLst>
              <a:ext uri="{FF2B5EF4-FFF2-40B4-BE49-F238E27FC236}">
                <a16:creationId xmlns:a16="http://schemas.microsoft.com/office/drawing/2014/main" id="{C886DCF8-8B6C-4BA3-9108-5547EC566BDB}"/>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CD6F9509-34B2-4707-A802-F5611FFB613F}"/>
              </a:ext>
            </a:extLst>
          </p:cNvPr>
          <p:cNvSpPr>
            <a:spLocks noGrp="1"/>
          </p:cNvSpPr>
          <p:nvPr>
            <p:ph type="sldNum" sz="quarter" idx="12"/>
          </p:nvPr>
        </p:nvSpPr>
        <p:spPr/>
        <p:txBody>
          <a:bodyPr/>
          <a:lstStyle/>
          <a:p>
            <a:fld id="{510EF525-BD4C-4E34-89BB-2BB4C335320A}" type="slidenum">
              <a:rPr lang="nb-NO" smtClean="0"/>
              <a:t>‹#›</a:t>
            </a:fld>
            <a:endParaRPr lang="nb-NO"/>
          </a:p>
        </p:txBody>
      </p:sp>
    </p:spTree>
    <p:extLst>
      <p:ext uri="{BB962C8B-B14F-4D97-AF65-F5344CB8AC3E}">
        <p14:creationId xmlns:p14="http://schemas.microsoft.com/office/powerpoint/2010/main" val="1906371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707D2D1-0BA0-4C5B-9522-C8C10C218D12}"/>
              </a:ext>
            </a:extLst>
          </p:cNvPr>
          <p:cNvSpPr>
            <a:spLocks noGrp="1"/>
          </p:cNvSpPr>
          <p:nvPr>
            <p:ph type="title"/>
          </p:nvPr>
        </p:nvSpPr>
        <p:spPr>
          <a:xfrm>
            <a:off x="831850" y="1709738"/>
            <a:ext cx="10515600" cy="2852737"/>
          </a:xfrm>
        </p:spPr>
        <p:txBody>
          <a:bodyPr anchor="b"/>
          <a:lstStyle>
            <a:lvl1pPr>
              <a:defRPr sz="6000"/>
            </a:lvl1pPr>
          </a:lstStyle>
          <a:p>
            <a:r>
              <a:rPr lang="nb-NO"/>
              <a:t>Klikk for å redigere tittelstil</a:t>
            </a:r>
          </a:p>
        </p:txBody>
      </p:sp>
      <p:sp>
        <p:nvSpPr>
          <p:cNvPr id="3" name="Plassholder for tekst 2">
            <a:extLst>
              <a:ext uri="{FF2B5EF4-FFF2-40B4-BE49-F238E27FC236}">
                <a16:creationId xmlns:a16="http://schemas.microsoft.com/office/drawing/2014/main" id="{A7EC3610-1E0D-48AA-8B31-C9AE4CC19E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a:t>Klikk for å redigere tekststiler i malen</a:t>
            </a:r>
          </a:p>
        </p:txBody>
      </p:sp>
      <p:sp>
        <p:nvSpPr>
          <p:cNvPr id="4" name="Plassholder for dato 3">
            <a:extLst>
              <a:ext uri="{FF2B5EF4-FFF2-40B4-BE49-F238E27FC236}">
                <a16:creationId xmlns:a16="http://schemas.microsoft.com/office/drawing/2014/main" id="{17A68631-BFC5-4CBB-A10E-FDA7F8587BB0}"/>
              </a:ext>
            </a:extLst>
          </p:cNvPr>
          <p:cNvSpPr>
            <a:spLocks noGrp="1"/>
          </p:cNvSpPr>
          <p:nvPr>
            <p:ph type="dt" sz="half" idx="10"/>
          </p:nvPr>
        </p:nvSpPr>
        <p:spPr/>
        <p:txBody>
          <a:bodyPr/>
          <a:lstStyle/>
          <a:p>
            <a:fld id="{8649FEB9-1A38-4F1E-B9D8-A02E12873CE1}" type="datetimeFigureOut">
              <a:rPr lang="nb-NO" smtClean="0"/>
              <a:t>23.09.2020</a:t>
            </a:fld>
            <a:endParaRPr lang="nb-NO"/>
          </a:p>
        </p:txBody>
      </p:sp>
      <p:sp>
        <p:nvSpPr>
          <p:cNvPr id="5" name="Plassholder for bunntekst 4">
            <a:extLst>
              <a:ext uri="{FF2B5EF4-FFF2-40B4-BE49-F238E27FC236}">
                <a16:creationId xmlns:a16="http://schemas.microsoft.com/office/drawing/2014/main" id="{2140898F-29D6-414F-A7BF-821B958CBAAF}"/>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25444625-DBFA-4610-A2B4-E9B564886BFB}"/>
              </a:ext>
            </a:extLst>
          </p:cNvPr>
          <p:cNvSpPr>
            <a:spLocks noGrp="1"/>
          </p:cNvSpPr>
          <p:nvPr>
            <p:ph type="sldNum" sz="quarter" idx="12"/>
          </p:nvPr>
        </p:nvSpPr>
        <p:spPr/>
        <p:txBody>
          <a:bodyPr/>
          <a:lstStyle/>
          <a:p>
            <a:fld id="{510EF525-BD4C-4E34-89BB-2BB4C335320A}" type="slidenum">
              <a:rPr lang="nb-NO" smtClean="0"/>
              <a:t>‹#›</a:t>
            </a:fld>
            <a:endParaRPr lang="nb-NO"/>
          </a:p>
        </p:txBody>
      </p:sp>
    </p:spTree>
    <p:extLst>
      <p:ext uri="{BB962C8B-B14F-4D97-AF65-F5344CB8AC3E}">
        <p14:creationId xmlns:p14="http://schemas.microsoft.com/office/powerpoint/2010/main" val="185735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3709162-D2F9-4015-93A6-DE882E017E85}"/>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4DAA50C4-FB6B-4074-9CB2-A23F5E2D9F20}"/>
              </a:ext>
            </a:extLst>
          </p:cNvPr>
          <p:cNvSpPr>
            <a:spLocks noGrp="1"/>
          </p:cNvSpPr>
          <p:nvPr>
            <p:ph sz="half" idx="1"/>
          </p:nvPr>
        </p:nvSpPr>
        <p:spPr>
          <a:xfrm>
            <a:off x="838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a:extLst>
              <a:ext uri="{FF2B5EF4-FFF2-40B4-BE49-F238E27FC236}">
                <a16:creationId xmlns:a16="http://schemas.microsoft.com/office/drawing/2014/main" id="{282898FA-EA6A-4A38-B6A9-AD6CFA07BC56}"/>
              </a:ext>
            </a:extLst>
          </p:cNvPr>
          <p:cNvSpPr>
            <a:spLocks noGrp="1"/>
          </p:cNvSpPr>
          <p:nvPr>
            <p:ph sz="half" idx="2"/>
          </p:nvPr>
        </p:nvSpPr>
        <p:spPr>
          <a:xfrm>
            <a:off x="6172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a:extLst>
              <a:ext uri="{FF2B5EF4-FFF2-40B4-BE49-F238E27FC236}">
                <a16:creationId xmlns:a16="http://schemas.microsoft.com/office/drawing/2014/main" id="{36C08B38-1097-424B-8AAC-81BD638E3D52}"/>
              </a:ext>
            </a:extLst>
          </p:cNvPr>
          <p:cNvSpPr>
            <a:spLocks noGrp="1"/>
          </p:cNvSpPr>
          <p:nvPr>
            <p:ph type="dt" sz="half" idx="10"/>
          </p:nvPr>
        </p:nvSpPr>
        <p:spPr/>
        <p:txBody>
          <a:bodyPr/>
          <a:lstStyle/>
          <a:p>
            <a:fld id="{8649FEB9-1A38-4F1E-B9D8-A02E12873CE1}" type="datetimeFigureOut">
              <a:rPr lang="nb-NO" smtClean="0"/>
              <a:t>23.09.2020</a:t>
            </a:fld>
            <a:endParaRPr lang="nb-NO"/>
          </a:p>
        </p:txBody>
      </p:sp>
      <p:sp>
        <p:nvSpPr>
          <p:cNvPr id="6" name="Plassholder for bunntekst 5">
            <a:extLst>
              <a:ext uri="{FF2B5EF4-FFF2-40B4-BE49-F238E27FC236}">
                <a16:creationId xmlns:a16="http://schemas.microsoft.com/office/drawing/2014/main" id="{43929626-6386-41EC-A90D-F9B3D6D06099}"/>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C2CCB5D1-F579-4D32-910B-A66C895A0365}"/>
              </a:ext>
            </a:extLst>
          </p:cNvPr>
          <p:cNvSpPr>
            <a:spLocks noGrp="1"/>
          </p:cNvSpPr>
          <p:nvPr>
            <p:ph type="sldNum" sz="quarter" idx="12"/>
          </p:nvPr>
        </p:nvSpPr>
        <p:spPr/>
        <p:txBody>
          <a:bodyPr/>
          <a:lstStyle/>
          <a:p>
            <a:fld id="{510EF525-BD4C-4E34-89BB-2BB4C335320A}" type="slidenum">
              <a:rPr lang="nb-NO" smtClean="0"/>
              <a:t>‹#›</a:t>
            </a:fld>
            <a:endParaRPr lang="nb-NO"/>
          </a:p>
        </p:txBody>
      </p:sp>
    </p:spTree>
    <p:extLst>
      <p:ext uri="{BB962C8B-B14F-4D97-AF65-F5344CB8AC3E}">
        <p14:creationId xmlns:p14="http://schemas.microsoft.com/office/powerpoint/2010/main" val="100247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A9012B2-956A-4FCB-972D-CD819AADCF46}"/>
              </a:ext>
            </a:extLst>
          </p:cNvPr>
          <p:cNvSpPr>
            <a:spLocks noGrp="1"/>
          </p:cNvSpPr>
          <p:nvPr>
            <p:ph type="title"/>
          </p:nvPr>
        </p:nvSpPr>
        <p:spPr>
          <a:xfrm>
            <a:off x="839788" y="365125"/>
            <a:ext cx="10515600" cy="1325563"/>
          </a:xfrm>
        </p:spPr>
        <p:txBody>
          <a:bodyPr/>
          <a:lstStyle/>
          <a:p>
            <a:r>
              <a:rPr lang="nb-NO"/>
              <a:t>Klikk for å redigere tittelstil</a:t>
            </a:r>
          </a:p>
        </p:txBody>
      </p:sp>
      <p:sp>
        <p:nvSpPr>
          <p:cNvPr id="3" name="Plassholder for tekst 2">
            <a:extLst>
              <a:ext uri="{FF2B5EF4-FFF2-40B4-BE49-F238E27FC236}">
                <a16:creationId xmlns:a16="http://schemas.microsoft.com/office/drawing/2014/main" id="{24B2A987-3A40-49E5-8B35-1F0EE4329B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a:extLst>
              <a:ext uri="{FF2B5EF4-FFF2-40B4-BE49-F238E27FC236}">
                <a16:creationId xmlns:a16="http://schemas.microsoft.com/office/drawing/2014/main" id="{AA9BC09A-EBC7-4F3D-9F07-458D78DCF1B9}"/>
              </a:ext>
            </a:extLst>
          </p:cNvPr>
          <p:cNvSpPr>
            <a:spLocks noGrp="1"/>
          </p:cNvSpPr>
          <p:nvPr>
            <p:ph sz="half" idx="2"/>
          </p:nvPr>
        </p:nvSpPr>
        <p:spPr>
          <a:xfrm>
            <a:off x="839788" y="2505075"/>
            <a:ext cx="5157787"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a:extLst>
              <a:ext uri="{FF2B5EF4-FFF2-40B4-BE49-F238E27FC236}">
                <a16:creationId xmlns:a16="http://schemas.microsoft.com/office/drawing/2014/main" id="{438D3C5A-52C4-4228-97BB-3B96B862E3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a:extLst>
              <a:ext uri="{FF2B5EF4-FFF2-40B4-BE49-F238E27FC236}">
                <a16:creationId xmlns:a16="http://schemas.microsoft.com/office/drawing/2014/main" id="{41B07D21-EF8B-4407-BC09-49D6E72B61F1}"/>
              </a:ext>
            </a:extLst>
          </p:cNvPr>
          <p:cNvSpPr>
            <a:spLocks noGrp="1"/>
          </p:cNvSpPr>
          <p:nvPr>
            <p:ph sz="quarter" idx="4"/>
          </p:nvPr>
        </p:nvSpPr>
        <p:spPr>
          <a:xfrm>
            <a:off x="6172200" y="2505075"/>
            <a:ext cx="5183188"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a:extLst>
              <a:ext uri="{FF2B5EF4-FFF2-40B4-BE49-F238E27FC236}">
                <a16:creationId xmlns:a16="http://schemas.microsoft.com/office/drawing/2014/main" id="{40964431-9052-49A9-B048-9815BADF6F86}"/>
              </a:ext>
            </a:extLst>
          </p:cNvPr>
          <p:cNvSpPr>
            <a:spLocks noGrp="1"/>
          </p:cNvSpPr>
          <p:nvPr>
            <p:ph type="dt" sz="half" idx="10"/>
          </p:nvPr>
        </p:nvSpPr>
        <p:spPr/>
        <p:txBody>
          <a:bodyPr/>
          <a:lstStyle/>
          <a:p>
            <a:fld id="{8649FEB9-1A38-4F1E-B9D8-A02E12873CE1}" type="datetimeFigureOut">
              <a:rPr lang="nb-NO" smtClean="0"/>
              <a:t>23.09.2020</a:t>
            </a:fld>
            <a:endParaRPr lang="nb-NO"/>
          </a:p>
        </p:txBody>
      </p:sp>
      <p:sp>
        <p:nvSpPr>
          <p:cNvPr id="8" name="Plassholder for bunntekst 7">
            <a:extLst>
              <a:ext uri="{FF2B5EF4-FFF2-40B4-BE49-F238E27FC236}">
                <a16:creationId xmlns:a16="http://schemas.microsoft.com/office/drawing/2014/main" id="{95CC6A03-8216-40BC-9D95-8245ED0DEC51}"/>
              </a:ext>
            </a:extLst>
          </p:cNvPr>
          <p:cNvSpPr>
            <a:spLocks noGrp="1"/>
          </p:cNvSpPr>
          <p:nvPr>
            <p:ph type="ftr" sz="quarter" idx="11"/>
          </p:nvPr>
        </p:nvSpPr>
        <p:spPr/>
        <p:txBody>
          <a:bodyPr/>
          <a:lstStyle/>
          <a:p>
            <a:endParaRPr lang="nb-NO"/>
          </a:p>
        </p:txBody>
      </p:sp>
      <p:sp>
        <p:nvSpPr>
          <p:cNvPr id="9" name="Plassholder for lysbildenummer 8">
            <a:extLst>
              <a:ext uri="{FF2B5EF4-FFF2-40B4-BE49-F238E27FC236}">
                <a16:creationId xmlns:a16="http://schemas.microsoft.com/office/drawing/2014/main" id="{B4D749A2-107B-49B3-ADBC-515B0558464B}"/>
              </a:ext>
            </a:extLst>
          </p:cNvPr>
          <p:cNvSpPr>
            <a:spLocks noGrp="1"/>
          </p:cNvSpPr>
          <p:nvPr>
            <p:ph type="sldNum" sz="quarter" idx="12"/>
          </p:nvPr>
        </p:nvSpPr>
        <p:spPr/>
        <p:txBody>
          <a:bodyPr/>
          <a:lstStyle/>
          <a:p>
            <a:fld id="{510EF525-BD4C-4E34-89BB-2BB4C335320A}" type="slidenum">
              <a:rPr lang="nb-NO" smtClean="0"/>
              <a:t>‹#›</a:t>
            </a:fld>
            <a:endParaRPr lang="nb-NO"/>
          </a:p>
        </p:txBody>
      </p:sp>
    </p:spTree>
    <p:extLst>
      <p:ext uri="{BB962C8B-B14F-4D97-AF65-F5344CB8AC3E}">
        <p14:creationId xmlns:p14="http://schemas.microsoft.com/office/powerpoint/2010/main" val="1512129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CCF8686-B70E-4020-984E-4682F0B76CF5}"/>
              </a:ext>
            </a:extLst>
          </p:cNvPr>
          <p:cNvSpPr>
            <a:spLocks noGrp="1"/>
          </p:cNvSpPr>
          <p:nvPr>
            <p:ph type="title"/>
          </p:nvPr>
        </p:nvSpPr>
        <p:spPr/>
        <p:txBody>
          <a:bodyPr/>
          <a:lstStyle/>
          <a:p>
            <a:r>
              <a:rPr lang="nb-NO"/>
              <a:t>Klikk for å redigere tittelstil</a:t>
            </a:r>
          </a:p>
        </p:txBody>
      </p:sp>
      <p:sp>
        <p:nvSpPr>
          <p:cNvPr id="3" name="Plassholder for dato 2">
            <a:extLst>
              <a:ext uri="{FF2B5EF4-FFF2-40B4-BE49-F238E27FC236}">
                <a16:creationId xmlns:a16="http://schemas.microsoft.com/office/drawing/2014/main" id="{E364A08E-DC96-4DED-BAE6-53D8C1E76A54}"/>
              </a:ext>
            </a:extLst>
          </p:cNvPr>
          <p:cNvSpPr>
            <a:spLocks noGrp="1"/>
          </p:cNvSpPr>
          <p:nvPr>
            <p:ph type="dt" sz="half" idx="10"/>
          </p:nvPr>
        </p:nvSpPr>
        <p:spPr/>
        <p:txBody>
          <a:bodyPr/>
          <a:lstStyle/>
          <a:p>
            <a:fld id="{8649FEB9-1A38-4F1E-B9D8-A02E12873CE1}" type="datetimeFigureOut">
              <a:rPr lang="nb-NO" smtClean="0"/>
              <a:t>23.09.2020</a:t>
            </a:fld>
            <a:endParaRPr lang="nb-NO"/>
          </a:p>
        </p:txBody>
      </p:sp>
      <p:sp>
        <p:nvSpPr>
          <p:cNvPr id="4" name="Plassholder for bunntekst 3">
            <a:extLst>
              <a:ext uri="{FF2B5EF4-FFF2-40B4-BE49-F238E27FC236}">
                <a16:creationId xmlns:a16="http://schemas.microsoft.com/office/drawing/2014/main" id="{58F41095-9163-46A3-853A-D47384F9EEB8}"/>
              </a:ext>
            </a:extLst>
          </p:cNvPr>
          <p:cNvSpPr>
            <a:spLocks noGrp="1"/>
          </p:cNvSpPr>
          <p:nvPr>
            <p:ph type="ftr" sz="quarter" idx="11"/>
          </p:nvPr>
        </p:nvSpPr>
        <p:spPr/>
        <p:txBody>
          <a:bodyPr/>
          <a:lstStyle/>
          <a:p>
            <a:endParaRPr lang="nb-NO"/>
          </a:p>
        </p:txBody>
      </p:sp>
      <p:sp>
        <p:nvSpPr>
          <p:cNvPr id="5" name="Plassholder for lysbildenummer 4">
            <a:extLst>
              <a:ext uri="{FF2B5EF4-FFF2-40B4-BE49-F238E27FC236}">
                <a16:creationId xmlns:a16="http://schemas.microsoft.com/office/drawing/2014/main" id="{CED2AA05-9147-4AEF-9D77-C8E668D4CC6E}"/>
              </a:ext>
            </a:extLst>
          </p:cNvPr>
          <p:cNvSpPr>
            <a:spLocks noGrp="1"/>
          </p:cNvSpPr>
          <p:nvPr>
            <p:ph type="sldNum" sz="quarter" idx="12"/>
          </p:nvPr>
        </p:nvSpPr>
        <p:spPr/>
        <p:txBody>
          <a:bodyPr/>
          <a:lstStyle/>
          <a:p>
            <a:fld id="{510EF525-BD4C-4E34-89BB-2BB4C335320A}" type="slidenum">
              <a:rPr lang="nb-NO" smtClean="0"/>
              <a:t>‹#›</a:t>
            </a:fld>
            <a:endParaRPr lang="nb-NO"/>
          </a:p>
        </p:txBody>
      </p:sp>
    </p:spTree>
    <p:extLst>
      <p:ext uri="{BB962C8B-B14F-4D97-AF65-F5344CB8AC3E}">
        <p14:creationId xmlns:p14="http://schemas.microsoft.com/office/powerpoint/2010/main" val="3025352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a:extLst>
              <a:ext uri="{FF2B5EF4-FFF2-40B4-BE49-F238E27FC236}">
                <a16:creationId xmlns:a16="http://schemas.microsoft.com/office/drawing/2014/main" id="{F8351E7E-091A-4B6C-9375-AEA64C8120F1}"/>
              </a:ext>
            </a:extLst>
          </p:cNvPr>
          <p:cNvSpPr>
            <a:spLocks noGrp="1"/>
          </p:cNvSpPr>
          <p:nvPr>
            <p:ph type="dt" sz="half" idx="10"/>
          </p:nvPr>
        </p:nvSpPr>
        <p:spPr/>
        <p:txBody>
          <a:bodyPr/>
          <a:lstStyle/>
          <a:p>
            <a:fld id="{8649FEB9-1A38-4F1E-B9D8-A02E12873CE1}" type="datetimeFigureOut">
              <a:rPr lang="nb-NO" smtClean="0"/>
              <a:t>23.09.2020</a:t>
            </a:fld>
            <a:endParaRPr lang="nb-NO"/>
          </a:p>
        </p:txBody>
      </p:sp>
      <p:sp>
        <p:nvSpPr>
          <p:cNvPr id="3" name="Plassholder for bunntekst 2">
            <a:extLst>
              <a:ext uri="{FF2B5EF4-FFF2-40B4-BE49-F238E27FC236}">
                <a16:creationId xmlns:a16="http://schemas.microsoft.com/office/drawing/2014/main" id="{D6811802-3C5C-4FB3-8070-8CE6505BC405}"/>
              </a:ext>
            </a:extLst>
          </p:cNvPr>
          <p:cNvSpPr>
            <a:spLocks noGrp="1"/>
          </p:cNvSpPr>
          <p:nvPr>
            <p:ph type="ftr" sz="quarter" idx="11"/>
          </p:nvPr>
        </p:nvSpPr>
        <p:spPr/>
        <p:txBody>
          <a:bodyPr/>
          <a:lstStyle/>
          <a:p>
            <a:endParaRPr lang="nb-NO"/>
          </a:p>
        </p:txBody>
      </p:sp>
      <p:sp>
        <p:nvSpPr>
          <p:cNvPr id="4" name="Plassholder for lysbildenummer 3">
            <a:extLst>
              <a:ext uri="{FF2B5EF4-FFF2-40B4-BE49-F238E27FC236}">
                <a16:creationId xmlns:a16="http://schemas.microsoft.com/office/drawing/2014/main" id="{3F1E7F17-4250-4A15-821D-90801A6BE170}"/>
              </a:ext>
            </a:extLst>
          </p:cNvPr>
          <p:cNvSpPr>
            <a:spLocks noGrp="1"/>
          </p:cNvSpPr>
          <p:nvPr>
            <p:ph type="sldNum" sz="quarter" idx="12"/>
          </p:nvPr>
        </p:nvSpPr>
        <p:spPr/>
        <p:txBody>
          <a:bodyPr/>
          <a:lstStyle/>
          <a:p>
            <a:fld id="{510EF525-BD4C-4E34-89BB-2BB4C335320A}" type="slidenum">
              <a:rPr lang="nb-NO" smtClean="0"/>
              <a:t>‹#›</a:t>
            </a:fld>
            <a:endParaRPr lang="nb-NO"/>
          </a:p>
        </p:txBody>
      </p:sp>
    </p:spTree>
    <p:extLst>
      <p:ext uri="{BB962C8B-B14F-4D97-AF65-F5344CB8AC3E}">
        <p14:creationId xmlns:p14="http://schemas.microsoft.com/office/powerpoint/2010/main" val="1762172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7C48398-806B-4298-974F-C39374A8F1AD}"/>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innhold 2">
            <a:extLst>
              <a:ext uri="{FF2B5EF4-FFF2-40B4-BE49-F238E27FC236}">
                <a16:creationId xmlns:a16="http://schemas.microsoft.com/office/drawing/2014/main" id="{CC759395-7C08-4984-94C3-C3299AB69A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a:extLst>
              <a:ext uri="{FF2B5EF4-FFF2-40B4-BE49-F238E27FC236}">
                <a16:creationId xmlns:a16="http://schemas.microsoft.com/office/drawing/2014/main" id="{00ABD191-1207-4439-937C-CD3126A070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164BB24D-CF67-4FAF-9D79-CB533F6B1169}"/>
              </a:ext>
            </a:extLst>
          </p:cNvPr>
          <p:cNvSpPr>
            <a:spLocks noGrp="1"/>
          </p:cNvSpPr>
          <p:nvPr>
            <p:ph type="dt" sz="half" idx="10"/>
          </p:nvPr>
        </p:nvSpPr>
        <p:spPr/>
        <p:txBody>
          <a:bodyPr/>
          <a:lstStyle/>
          <a:p>
            <a:fld id="{8649FEB9-1A38-4F1E-B9D8-A02E12873CE1}" type="datetimeFigureOut">
              <a:rPr lang="nb-NO" smtClean="0"/>
              <a:t>23.09.2020</a:t>
            </a:fld>
            <a:endParaRPr lang="nb-NO"/>
          </a:p>
        </p:txBody>
      </p:sp>
      <p:sp>
        <p:nvSpPr>
          <p:cNvPr id="6" name="Plassholder for bunntekst 5">
            <a:extLst>
              <a:ext uri="{FF2B5EF4-FFF2-40B4-BE49-F238E27FC236}">
                <a16:creationId xmlns:a16="http://schemas.microsoft.com/office/drawing/2014/main" id="{42B6FBB7-2818-46F0-98D9-6EE02A3DEAC8}"/>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C14FC724-89BE-4F06-A883-35AADB460C23}"/>
              </a:ext>
            </a:extLst>
          </p:cNvPr>
          <p:cNvSpPr>
            <a:spLocks noGrp="1"/>
          </p:cNvSpPr>
          <p:nvPr>
            <p:ph type="sldNum" sz="quarter" idx="12"/>
          </p:nvPr>
        </p:nvSpPr>
        <p:spPr/>
        <p:txBody>
          <a:bodyPr/>
          <a:lstStyle/>
          <a:p>
            <a:fld id="{510EF525-BD4C-4E34-89BB-2BB4C335320A}" type="slidenum">
              <a:rPr lang="nb-NO" smtClean="0"/>
              <a:t>‹#›</a:t>
            </a:fld>
            <a:endParaRPr lang="nb-NO"/>
          </a:p>
        </p:txBody>
      </p:sp>
    </p:spTree>
    <p:extLst>
      <p:ext uri="{BB962C8B-B14F-4D97-AF65-F5344CB8AC3E}">
        <p14:creationId xmlns:p14="http://schemas.microsoft.com/office/powerpoint/2010/main" val="1237439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0D626CB-6B3D-4E82-BB58-6CEE4346E571}"/>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bilde 2">
            <a:extLst>
              <a:ext uri="{FF2B5EF4-FFF2-40B4-BE49-F238E27FC236}">
                <a16:creationId xmlns:a16="http://schemas.microsoft.com/office/drawing/2014/main" id="{E84C6217-6AE0-46D0-AB34-A1E4D78AEA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a:extLst>
              <a:ext uri="{FF2B5EF4-FFF2-40B4-BE49-F238E27FC236}">
                <a16:creationId xmlns:a16="http://schemas.microsoft.com/office/drawing/2014/main" id="{F3CDF115-1ED9-462F-BA93-9A3D6DF54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94E6196A-6863-4CD7-B28E-C51876816143}"/>
              </a:ext>
            </a:extLst>
          </p:cNvPr>
          <p:cNvSpPr>
            <a:spLocks noGrp="1"/>
          </p:cNvSpPr>
          <p:nvPr>
            <p:ph type="dt" sz="half" idx="10"/>
          </p:nvPr>
        </p:nvSpPr>
        <p:spPr/>
        <p:txBody>
          <a:bodyPr/>
          <a:lstStyle/>
          <a:p>
            <a:fld id="{8649FEB9-1A38-4F1E-B9D8-A02E12873CE1}" type="datetimeFigureOut">
              <a:rPr lang="nb-NO" smtClean="0"/>
              <a:t>23.09.2020</a:t>
            </a:fld>
            <a:endParaRPr lang="nb-NO"/>
          </a:p>
        </p:txBody>
      </p:sp>
      <p:sp>
        <p:nvSpPr>
          <p:cNvPr id="6" name="Plassholder for bunntekst 5">
            <a:extLst>
              <a:ext uri="{FF2B5EF4-FFF2-40B4-BE49-F238E27FC236}">
                <a16:creationId xmlns:a16="http://schemas.microsoft.com/office/drawing/2014/main" id="{A8B9EB0E-FAE6-43B1-8E06-1771B81FA0CB}"/>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22FE7D76-F831-47B4-BFFD-037512949A58}"/>
              </a:ext>
            </a:extLst>
          </p:cNvPr>
          <p:cNvSpPr>
            <a:spLocks noGrp="1"/>
          </p:cNvSpPr>
          <p:nvPr>
            <p:ph type="sldNum" sz="quarter" idx="12"/>
          </p:nvPr>
        </p:nvSpPr>
        <p:spPr/>
        <p:txBody>
          <a:bodyPr/>
          <a:lstStyle/>
          <a:p>
            <a:fld id="{510EF525-BD4C-4E34-89BB-2BB4C335320A}" type="slidenum">
              <a:rPr lang="nb-NO" smtClean="0"/>
              <a:t>‹#›</a:t>
            </a:fld>
            <a:endParaRPr lang="nb-NO"/>
          </a:p>
        </p:txBody>
      </p:sp>
    </p:spTree>
    <p:extLst>
      <p:ext uri="{BB962C8B-B14F-4D97-AF65-F5344CB8AC3E}">
        <p14:creationId xmlns:p14="http://schemas.microsoft.com/office/powerpoint/2010/main" val="2491531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a:extLst>
              <a:ext uri="{FF2B5EF4-FFF2-40B4-BE49-F238E27FC236}">
                <a16:creationId xmlns:a16="http://schemas.microsoft.com/office/drawing/2014/main" id="{F92B4B8E-86EB-48C9-B5D0-9FD5FEAF00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a:extLst>
              <a:ext uri="{FF2B5EF4-FFF2-40B4-BE49-F238E27FC236}">
                <a16:creationId xmlns:a16="http://schemas.microsoft.com/office/drawing/2014/main" id="{E2D37883-D208-4C8E-9835-61F217D058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51193164-A1ED-49E1-95EF-1146E9A6B0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49FEB9-1A38-4F1E-B9D8-A02E12873CE1}" type="datetimeFigureOut">
              <a:rPr lang="nb-NO" smtClean="0"/>
              <a:t>23.09.2020</a:t>
            </a:fld>
            <a:endParaRPr lang="nb-NO"/>
          </a:p>
        </p:txBody>
      </p:sp>
      <p:sp>
        <p:nvSpPr>
          <p:cNvPr id="5" name="Plassholder for bunntekst 4">
            <a:extLst>
              <a:ext uri="{FF2B5EF4-FFF2-40B4-BE49-F238E27FC236}">
                <a16:creationId xmlns:a16="http://schemas.microsoft.com/office/drawing/2014/main" id="{D9BB4D44-8D62-4711-88FD-6C3F8FFCCC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a:extLst>
              <a:ext uri="{FF2B5EF4-FFF2-40B4-BE49-F238E27FC236}">
                <a16:creationId xmlns:a16="http://schemas.microsoft.com/office/drawing/2014/main" id="{C5338756-CD9B-40AC-B5FF-ACCD38762F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EF525-BD4C-4E34-89BB-2BB4C335320A}" type="slidenum">
              <a:rPr lang="nb-NO" smtClean="0"/>
              <a:t>‹#›</a:t>
            </a:fld>
            <a:endParaRPr lang="nb-NO"/>
          </a:p>
        </p:txBody>
      </p:sp>
    </p:spTree>
    <p:extLst>
      <p:ext uri="{BB962C8B-B14F-4D97-AF65-F5344CB8AC3E}">
        <p14:creationId xmlns:p14="http://schemas.microsoft.com/office/powerpoint/2010/main" val="3571720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rxiv.org/pdf/1909.08181.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E46CAA9-DD8C-4255-8D0E-4D2857A6BB27}"/>
              </a:ext>
            </a:extLst>
          </p:cNvPr>
          <p:cNvSpPr>
            <a:spLocks noGrp="1"/>
          </p:cNvSpPr>
          <p:nvPr>
            <p:ph type="ctrTitle"/>
          </p:nvPr>
        </p:nvSpPr>
        <p:spPr/>
        <p:txBody>
          <a:bodyPr>
            <a:normAutofit/>
          </a:bodyPr>
          <a:lstStyle/>
          <a:p>
            <a:r>
              <a:rPr lang="en-US" dirty="0">
                <a:effectLst/>
                <a:latin typeface="Arial" panose="020B0604020202020204" pitchFamily="34" charset="0"/>
              </a:rPr>
              <a:t>Presentation of</a:t>
            </a:r>
            <a:endParaRPr lang="nb-NO" dirty="0"/>
          </a:p>
        </p:txBody>
      </p:sp>
      <p:sp>
        <p:nvSpPr>
          <p:cNvPr id="3" name="Undertittel 2">
            <a:extLst>
              <a:ext uri="{FF2B5EF4-FFF2-40B4-BE49-F238E27FC236}">
                <a16:creationId xmlns:a16="http://schemas.microsoft.com/office/drawing/2014/main" id="{AE2789F0-8A41-4BB0-9FEB-E9CCC6E93371}"/>
              </a:ext>
            </a:extLst>
          </p:cNvPr>
          <p:cNvSpPr>
            <a:spLocks noGrp="1"/>
          </p:cNvSpPr>
          <p:nvPr>
            <p:ph type="subTitle" idx="1"/>
          </p:nvPr>
        </p:nvSpPr>
        <p:spPr/>
        <p:txBody>
          <a:bodyPr/>
          <a:lstStyle/>
          <a:p>
            <a:r>
              <a:rPr lang="en-US" dirty="0">
                <a:effectLst/>
                <a:latin typeface="Arial" panose="020B0604020202020204" pitchFamily="34" charset="0"/>
              </a:rPr>
              <a:t>Self-boosted Time-series Forecasting with Multi-task and Multi-view Learning</a:t>
            </a:r>
            <a:endParaRPr lang="nb-NO" dirty="0"/>
          </a:p>
        </p:txBody>
      </p:sp>
    </p:spTree>
    <p:extLst>
      <p:ext uri="{BB962C8B-B14F-4D97-AF65-F5344CB8AC3E}">
        <p14:creationId xmlns:p14="http://schemas.microsoft.com/office/powerpoint/2010/main" val="2220903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7BDC31C-53B7-4101-A6AA-FAC26BB224EF}"/>
              </a:ext>
            </a:extLst>
          </p:cNvPr>
          <p:cNvSpPr>
            <a:spLocks noGrp="1"/>
          </p:cNvSpPr>
          <p:nvPr>
            <p:ph type="title"/>
          </p:nvPr>
        </p:nvSpPr>
        <p:spPr/>
        <p:txBody>
          <a:bodyPr/>
          <a:lstStyle/>
          <a:p>
            <a:r>
              <a:rPr lang="en-US" dirty="0"/>
              <a:t>Experimental Results</a:t>
            </a:r>
          </a:p>
        </p:txBody>
      </p:sp>
      <p:pic>
        <p:nvPicPr>
          <p:cNvPr id="5" name="Plassholder for innhold 4">
            <a:extLst>
              <a:ext uri="{FF2B5EF4-FFF2-40B4-BE49-F238E27FC236}">
                <a16:creationId xmlns:a16="http://schemas.microsoft.com/office/drawing/2014/main" id="{AB554A9F-1789-4DA9-94C5-81DBE9B6A0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6908" y="1825625"/>
            <a:ext cx="7418184" cy="4351338"/>
          </a:xfrm>
        </p:spPr>
      </p:pic>
    </p:spTree>
    <p:extLst>
      <p:ext uri="{BB962C8B-B14F-4D97-AF65-F5344CB8AC3E}">
        <p14:creationId xmlns:p14="http://schemas.microsoft.com/office/powerpoint/2010/main" val="3086819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AC481D3-5D2A-4475-BAD6-78AE8F244E3E}"/>
              </a:ext>
            </a:extLst>
          </p:cNvPr>
          <p:cNvSpPr>
            <a:spLocks noGrp="1"/>
          </p:cNvSpPr>
          <p:nvPr>
            <p:ph type="title"/>
          </p:nvPr>
        </p:nvSpPr>
        <p:spPr/>
        <p:txBody>
          <a:bodyPr/>
          <a:lstStyle/>
          <a:p>
            <a:r>
              <a:rPr lang="en-US" dirty="0"/>
              <a:t>Experimental Results</a:t>
            </a:r>
          </a:p>
        </p:txBody>
      </p:sp>
      <p:pic>
        <p:nvPicPr>
          <p:cNvPr id="5" name="Plassholder for innhold 4" descr="Et bilde som inneholder skjermbilde&#10;&#10;Automatisk generert beskrivelse">
            <a:extLst>
              <a:ext uri="{FF2B5EF4-FFF2-40B4-BE49-F238E27FC236}">
                <a16:creationId xmlns:a16="http://schemas.microsoft.com/office/drawing/2014/main" id="{92184810-F315-43DC-AD17-3518DA01DB9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8863" y="2373274"/>
            <a:ext cx="7154273" cy="2829320"/>
          </a:xfrm>
        </p:spPr>
      </p:pic>
    </p:spTree>
    <p:extLst>
      <p:ext uri="{BB962C8B-B14F-4D97-AF65-F5344CB8AC3E}">
        <p14:creationId xmlns:p14="http://schemas.microsoft.com/office/powerpoint/2010/main" val="889970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8F3E6E0-4360-4FFB-8011-CEFD0D8DED4C}"/>
              </a:ext>
            </a:extLst>
          </p:cNvPr>
          <p:cNvSpPr>
            <a:spLocks noGrp="1"/>
          </p:cNvSpPr>
          <p:nvPr>
            <p:ph type="title"/>
          </p:nvPr>
        </p:nvSpPr>
        <p:spPr/>
        <p:txBody>
          <a:bodyPr/>
          <a:lstStyle/>
          <a:p>
            <a:r>
              <a:rPr lang="en-US" dirty="0"/>
              <a:t>Experimental Results</a:t>
            </a:r>
          </a:p>
        </p:txBody>
      </p:sp>
      <p:sp>
        <p:nvSpPr>
          <p:cNvPr id="3" name="Plassholder for innhold 2">
            <a:extLst>
              <a:ext uri="{FF2B5EF4-FFF2-40B4-BE49-F238E27FC236}">
                <a16:creationId xmlns:a16="http://schemas.microsoft.com/office/drawing/2014/main" id="{2388B81B-AA46-4C7D-B611-51ECB9F4C0A5}"/>
              </a:ext>
            </a:extLst>
          </p:cNvPr>
          <p:cNvSpPr>
            <a:spLocks noGrp="1"/>
          </p:cNvSpPr>
          <p:nvPr>
            <p:ph idx="1"/>
          </p:nvPr>
        </p:nvSpPr>
        <p:spPr>
          <a:xfrm>
            <a:off x="838200" y="1825624"/>
            <a:ext cx="10515600" cy="4750435"/>
          </a:xfrm>
        </p:spPr>
        <p:txBody>
          <a:bodyPr/>
          <a:lstStyle/>
          <a:p>
            <a:r>
              <a:rPr lang="en-US" dirty="0"/>
              <a:t>Against MTL (multi task learning) and MTV (multi view learning)</a:t>
            </a:r>
          </a:p>
          <a:p>
            <a:endParaRPr lang="en-US" dirty="0"/>
          </a:p>
          <a:p>
            <a:endParaRPr lang="en-US" dirty="0"/>
          </a:p>
          <a:p>
            <a:endParaRPr lang="en-US" dirty="0"/>
          </a:p>
          <a:p>
            <a:endParaRPr lang="en-US" dirty="0"/>
          </a:p>
          <a:p>
            <a:endParaRPr lang="en-US" dirty="0"/>
          </a:p>
          <a:p>
            <a:endParaRPr lang="en-US" dirty="0"/>
          </a:p>
          <a:p>
            <a:pPr marL="0" indent="0">
              <a:buNone/>
            </a:pPr>
            <a:r>
              <a:rPr lang="en-US" dirty="0"/>
              <a:t>      </a:t>
            </a:r>
            <a:r>
              <a:rPr lang="en-US" sz="1600" dirty="0"/>
              <a:t>   Electricity consumption                                             Air temperature                                                         Exchange rate</a:t>
            </a:r>
            <a:endParaRPr lang="en-US" dirty="0"/>
          </a:p>
        </p:txBody>
      </p:sp>
      <p:pic>
        <p:nvPicPr>
          <p:cNvPr id="7" name="Bilde 6" descr="Et bilde som inneholder skjermbilde&#10;&#10;Automatisk generert beskrivelse">
            <a:extLst>
              <a:ext uri="{FF2B5EF4-FFF2-40B4-BE49-F238E27FC236}">
                <a16:creationId xmlns:a16="http://schemas.microsoft.com/office/drawing/2014/main" id="{659B9A42-13D1-4A1E-A585-4B14F0C51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190" y="2938657"/>
            <a:ext cx="11437620" cy="2648917"/>
          </a:xfrm>
          <a:prstGeom prst="rect">
            <a:avLst/>
          </a:prstGeom>
        </p:spPr>
      </p:pic>
    </p:spTree>
    <p:extLst>
      <p:ext uri="{BB962C8B-B14F-4D97-AF65-F5344CB8AC3E}">
        <p14:creationId xmlns:p14="http://schemas.microsoft.com/office/powerpoint/2010/main" val="260917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553C90E-D184-47B3-A04D-55EEE850FE69}"/>
              </a:ext>
            </a:extLst>
          </p:cNvPr>
          <p:cNvSpPr>
            <a:spLocks noGrp="1"/>
          </p:cNvSpPr>
          <p:nvPr>
            <p:ph type="title"/>
          </p:nvPr>
        </p:nvSpPr>
        <p:spPr/>
        <p:txBody>
          <a:bodyPr/>
          <a:lstStyle/>
          <a:p>
            <a:r>
              <a:rPr lang="nb-NO" dirty="0" err="1"/>
              <a:t>Conclusions</a:t>
            </a:r>
            <a:endParaRPr lang="nb-NO" dirty="0"/>
          </a:p>
        </p:txBody>
      </p:sp>
      <p:sp>
        <p:nvSpPr>
          <p:cNvPr id="3" name="Plassholder for innhold 2">
            <a:extLst>
              <a:ext uri="{FF2B5EF4-FFF2-40B4-BE49-F238E27FC236}">
                <a16:creationId xmlns:a16="http://schemas.microsoft.com/office/drawing/2014/main" id="{E9EFACED-7AF3-41EC-8FB4-4E2F3C39A8C0}"/>
              </a:ext>
            </a:extLst>
          </p:cNvPr>
          <p:cNvSpPr>
            <a:spLocks noGrp="1"/>
          </p:cNvSpPr>
          <p:nvPr>
            <p:ph idx="1"/>
          </p:nvPr>
        </p:nvSpPr>
        <p:spPr>
          <a:xfrm>
            <a:off x="838200" y="1795145"/>
            <a:ext cx="10515600" cy="4351338"/>
          </a:xfrm>
        </p:spPr>
        <p:txBody>
          <a:bodyPr/>
          <a:lstStyle/>
          <a:p>
            <a:r>
              <a:rPr lang="nb-NO" dirty="0" err="1"/>
              <a:t>Use</a:t>
            </a:r>
            <a:r>
              <a:rPr lang="nb-NO" dirty="0"/>
              <a:t> </a:t>
            </a:r>
            <a:r>
              <a:rPr lang="nb-NO" dirty="0" err="1"/>
              <a:t>both</a:t>
            </a:r>
            <a:r>
              <a:rPr lang="nb-NO" dirty="0"/>
              <a:t> </a:t>
            </a:r>
            <a:r>
              <a:rPr lang="nb-NO" dirty="0" err="1"/>
              <a:t>multi-task</a:t>
            </a:r>
            <a:r>
              <a:rPr lang="nb-NO" dirty="0"/>
              <a:t> and </a:t>
            </a:r>
            <a:r>
              <a:rPr lang="nb-NO" dirty="0" err="1"/>
              <a:t>multi-view</a:t>
            </a:r>
            <a:r>
              <a:rPr lang="nb-NO" dirty="0"/>
              <a:t> </a:t>
            </a:r>
            <a:r>
              <a:rPr lang="nb-NO" dirty="0" err="1"/>
              <a:t>learning</a:t>
            </a:r>
            <a:endParaRPr lang="nb-NO" dirty="0"/>
          </a:p>
          <a:p>
            <a:r>
              <a:rPr lang="nb-NO" dirty="0"/>
              <a:t>Make </a:t>
            </a:r>
            <a:r>
              <a:rPr lang="nb-NO" dirty="0" err="1"/>
              <a:t>use</a:t>
            </a:r>
            <a:r>
              <a:rPr lang="nb-NO" dirty="0"/>
              <a:t> </a:t>
            </a:r>
            <a:r>
              <a:rPr lang="nb-NO" dirty="0" err="1"/>
              <a:t>of</a:t>
            </a:r>
            <a:r>
              <a:rPr lang="nb-NO" dirty="0"/>
              <a:t> EEMD</a:t>
            </a:r>
          </a:p>
          <a:p>
            <a:r>
              <a:rPr lang="nb-NO" dirty="0" err="1"/>
              <a:t>Outperform</a:t>
            </a:r>
            <a:r>
              <a:rPr lang="nb-NO" dirty="0"/>
              <a:t> </a:t>
            </a:r>
            <a:r>
              <a:rPr lang="nb-NO" dirty="0" err="1"/>
              <a:t>other</a:t>
            </a:r>
            <a:r>
              <a:rPr lang="nb-NO" dirty="0"/>
              <a:t> state-</a:t>
            </a:r>
            <a:r>
              <a:rPr lang="nb-NO" dirty="0" err="1"/>
              <a:t>of</a:t>
            </a:r>
            <a:r>
              <a:rPr lang="nb-NO" dirty="0"/>
              <a:t>-</a:t>
            </a:r>
            <a:r>
              <a:rPr lang="nb-NO" dirty="0" err="1"/>
              <a:t>the</a:t>
            </a:r>
            <a:r>
              <a:rPr lang="nb-NO" dirty="0"/>
              <a:t>-art </a:t>
            </a:r>
            <a:r>
              <a:rPr lang="nb-NO" dirty="0" err="1"/>
              <a:t>models</a:t>
            </a:r>
            <a:endParaRPr lang="nb-NO" dirty="0"/>
          </a:p>
        </p:txBody>
      </p:sp>
    </p:spTree>
    <p:extLst>
      <p:ext uri="{BB962C8B-B14F-4D97-AF65-F5344CB8AC3E}">
        <p14:creationId xmlns:p14="http://schemas.microsoft.com/office/powerpoint/2010/main" val="2398104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3A93FA2-2C5D-40CD-A028-D20FE4D3FB57}"/>
              </a:ext>
            </a:extLst>
          </p:cNvPr>
          <p:cNvSpPr>
            <a:spLocks noGrp="1"/>
          </p:cNvSpPr>
          <p:nvPr>
            <p:ph type="title"/>
          </p:nvPr>
        </p:nvSpPr>
        <p:spPr/>
        <p:txBody>
          <a:bodyPr/>
          <a:lstStyle/>
          <a:p>
            <a:r>
              <a:rPr lang="en-US" dirty="0"/>
              <a:t>Sources</a:t>
            </a:r>
          </a:p>
        </p:txBody>
      </p:sp>
      <p:sp>
        <p:nvSpPr>
          <p:cNvPr id="3" name="Plassholder for innhold 2">
            <a:extLst>
              <a:ext uri="{FF2B5EF4-FFF2-40B4-BE49-F238E27FC236}">
                <a16:creationId xmlns:a16="http://schemas.microsoft.com/office/drawing/2014/main" id="{6DDFB2F1-6AC4-46DC-A60A-226FEF24FBBD}"/>
              </a:ext>
            </a:extLst>
          </p:cNvPr>
          <p:cNvSpPr>
            <a:spLocks noGrp="1"/>
          </p:cNvSpPr>
          <p:nvPr>
            <p:ph idx="1"/>
          </p:nvPr>
        </p:nvSpPr>
        <p:spPr/>
        <p:txBody>
          <a:bodyPr/>
          <a:lstStyle/>
          <a:p>
            <a:r>
              <a:rPr lang="en-US" dirty="0">
                <a:hlinkClick r:id="rId2"/>
              </a:rPr>
              <a:t>https://arxiv.org/pdf/1909.08181.pdf</a:t>
            </a:r>
            <a:endParaRPr lang="en-US" dirty="0"/>
          </a:p>
        </p:txBody>
      </p:sp>
    </p:spTree>
    <p:extLst>
      <p:ext uri="{BB962C8B-B14F-4D97-AF65-F5344CB8AC3E}">
        <p14:creationId xmlns:p14="http://schemas.microsoft.com/office/powerpoint/2010/main" val="358932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AEEF46C-6729-4191-87C6-1DEE02F24154}"/>
              </a:ext>
            </a:extLst>
          </p:cNvPr>
          <p:cNvSpPr>
            <a:spLocks noGrp="1"/>
          </p:cNvSpPr>
          <p:nvPr>
            <p:ph type="title"/>
          </p:nvPr>
        </p:nvSpPr>
        <p:spPr/>
        <p:txBody>
          <a:bodyPr/>
          <a:lstStyle/>
          <a:p>
            <a:r>
              <a:rPr lang="en-US" dirty="0"/>
              <a:t>Motivation</a:t>
            </a:r>
          </a:p>
        </p:txBody>
      </p:sp>
      <p:sp>
        <p:nvSpPr>
          <p:cNvPr id="3" name="Plassholder for innhold 2">
            <a:extLst>
              <a:ext uri="{FF2B5EF4-FFF2-40B4-BE49-F238E27FC236}">
                <a16:creationId xmlns:a16="http://schemas.microsoft.com/office/drawing/2014/main" id="{F21BB53B-D511-461A-88E3-1807D2F8944D}"/>
              </a:ext>
            </a:extLst>
          </p:cNvPr>
          <p:cNvSpPr>
            <a:spLocks noGrp="1"/>
          </p:cNvSpPr>
          <p:nvPr>
            <p:ph idx="1"/>
          </p:nvPr>
        </p:nvSpPr>
        <p:spPr/>
        <p:txBody>
          <a:bodyPr/>
          <a:lstStyle/>
          <a:p>
            <a:r>
              <a:rPr lang="en-US" dirty="0"/>
              <a:t>Better decisions</a:t>
            </a:r>
          </a:p>
          <a:p>
            <a:r>
              <a:rPr lang="en-US" dirty="0"/>
              <a:t>Resource allocation</a:t>
            </a:r>
          </a:p>
        </p:txBody>
      </p:sp>
    </p:spTree>
    <p:extLst>
      <p:ext uri="{BB962C8B-B14F-4D97-AF65-F5344CB8AC3E}">
        <p14:creationId xmlns:p14="http://schemas.microsoft.com/office/powerpoint/2010/main" val="1556291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4BE1AB0-0046-4804-9688-2CC6F70771B0}"/>
              </a:ext>
            </a:extLst>
          </p:cNvPr>
          <p:cNvSpPr>
            <a:spLocks noGrp="1"/>
          </p:cNvSpPr>
          <p:nvPr>
            <p:ph type="title"/>
          </p:nvPr>
        </p:nvSpPr>
        <p:spPr/>
        <p:txBody>
          <a:bodyPr/>
          <a:lstStyle/>
          <a:p>
            <a:r>
              <a:rPr lang="nb-NO" dirty="0"/>
              <a:t>Related </a:t>
            </a:r>
            <a:r>
              <a:rPr lang="nb-NO" dirty="0" err="1"/>
              <a:t>Work</a:t>
            </a:r>
            <a:endParaRPr lang="nb-NO" dirty="0"/>
          </a:p>
        </p:txBody>
      </p:sp>
      <p:sp>
        <p:nvSpPr>
          <p:cNvPr id="3" name="Plassholder for innhold 2">
            <a:extLst>
              <a:ext uri="{FF2B5EF4-FFF2-40B4-BE49-F238E27FC236}">
                <a16:creationId xmlns:a16="http://schemas.microsoft.com/office/drawing/2014/main" id="{C2AFB146-7F9E-406E-85AC-25C67D15E6A0}"/>
              </a:ext>
            </a:extLst>
          </p:cNvPr>
          <p:cNvSpPr>
            <a:spLocks noGrp="1"/>
          </p:cNvSpPr>
          <p:nvPr>
            <p:ph idx="1"/>
          </p:nvPr>
        </p:nvSpPr>
        <p:spPr/>
        <p:txBody>
          <a:bodyPr>
            <a:normAutofit/>
          </a:bodyPr>
          <a:lstStyle/>
          <a:p>
            <a:r>
              <a:rPr lang="nb-NO" sz="2000" dirty="0"/>
              <a:t>ARIMA (Box and Pierce, 1970)</a:t>
            </a:r>
          </a:p>
          <a:p>
            <a:r>
              <a:rPr lang="nb-NO" sz="2000" dirty="0"/>
              <a:t>ANN </a:t>
            </a:r>
            <a:r>
              <a:rPr lang="nb-NO" sz="2000" dirty="0" err="1"/>
              <a:t>with</a:t>
            </a:r>
            <a:r>
              <a:rPr lang="nb-NO" sz="2000" dirty="0"/>
              <a:t> </a:t>
            </a:r>
            <a:r>
              <a:rPr lang="nb-NO" sz="2000" dirty="0" err="1"/>
              <a:t>neuro-fuzzy</a:t>
            </a:r>
            <a:r>
              <a:rPr lang="nb-NO" sz="2000" dirty="0"/>
              <a:t> </a:t>
            </a:r>
            <a:r>
              <a:rPr lang="nb-NO" sz="2000" dirty="0" err="1"/>
              <a:t>inference</a:t>
            </a:r>
            <a:r>
              <a:rPr lang="nb-NO" sz="2000" dirty="0"/>
              <a:t> system (</a:t>
            </a:r>
            <a:r>
              <a:rPr lang="nb-NO" sz="2000" dirty="0" err="1"/>
              <a:t>Emamgholizadeh</a:t>
            </a:r>
            <a:r>
              <a:rPr lang="nb-NO" sz="2000" dirty="0"/>
              <a:t>, </a:t>
            </a:r>
            <a:r>
              <a:rPr lang="nb-NO" sz="2000" dirty="0" err="1"/>
              <a:t>Moslemi</a:t>
            </a:r>
            <a:r>
              <a:rPr lang="nb-NO" sz="2000" dirty="0"/>
              <a:t> and </a:t>
            </a:r>
            <a:r>
              <a:rPr lang="nb-NO" sz="2000" dirty="0" err="1"/>
              <a:t>Karami</a:t>
            </a:r>
            <a:r>
              <a:rPr lang="nb-NO" sz="2000" dirty="0"/>
              <a:t>, 2014)</a:t>
            </a:r>
          </a:p>
          <a:p>
            <a:r>
              <a:rPr lang="nb-NO" sz="2000" dirty="0" err="1"/>
              <a:t>Discrete</a:t>
            </a:r>
            <a:r>
              <a:rPr lang="nb-NO" sz="2000" dirty="0"/>
              <a:t> </a:t>
            </a:r>
            <a:r>
              <a:rPr lang="nb-NO" sz="2000" dirty="0" err="1"/>
              <a:t>Wavelet</a:t>
            </a:r>
            <a:r>
              <a:rPr lang="nb-NO" sz="2000" dirty="0"/>
              <a:t> Transform (</a:t>
            </a:r>
            <a:r>
              <a:rPr lang="nb-NO" sz="2000" dirty="0" err="1"/>
              <a:t>Khandelwal</a:t>
            </a:r>
            <a:r>
              <a:rPr lang="nb-NO" sz="2000" dirty="0"/>
              <a:t>, </a:t>
            </a:r>
            <a:r>
              <a:rPr lang="nb-NO" sz="2000" dirty="0" err="1"/>
              <a:t>Adhikari</a:t>
            </a:r>
            <a:r>
              <a:rPr lang="nb-NO" sz="2000" dirty="0"/>
              <a:t> and Verma, 2015)</a:t>
            </a:r>
          </a:p>
          <a:p>
            <a:r>
              <a:rPr lang="nb-NO" sz="2000" dirty="0"/>
              <a:t>Combination </a:t>
            </a:r>
            <a:r>
              <a:rPr lang="nb-NO" sz="2000" dirty="0" err="1"/>
              <a:t>of</a:t>
            </a:r>
            <a:r>
              <a:rPr lang="nb-NO" sz="2000" dirty="0"/>
              <a:t> EEMD and LSTM (Wu, Wu and Zhu, 2019)</a:t>
            </a:r>
          </a:p>
          <a:p>
            <a:r>
              <a:rPr lang="nb-NO" sz="2000" dirty="0"/>
              <a:t>Multi-</a:t>
            </a:r>
            <a:r>
              <a:rPr lang="nb-NO" sz="2000" dirty="0" err="1"/>
              <a:t>task</a:t>
            </a:r>
            <a:r>
              <a:rPr lang="nb-NO" sz="2000" dirty="0"/>
              <a:t> </a:t>
            </a:r>
            <a:r>
              <a:rPr lang="nb-NO" sz="2000" dirty="0" err="1"/>
              <a:t>learning</a:t>
            </a:r>
            <a:r>
              <a:rPr lang="nb-NO" sz="2000" dirty="0"/>
              <a:t> (</a:t>
            </a:r>
            <a:r>
              <a:rPr lang="nb-NO" sz="2000" dirty="0" err="1"/>
              <a:t>Caruana</a:t>
            </a:r>
            <a:r>
              <a:rPr lang="nb-NO" sz="2000" dirty="0"/>
              <a:t>, 1997)</a:t>
            </a:r>
          </a:p>
          <a:p>
            <a:r>
              <a:rPr lang="nb-NO" sz="2000" dirty="0"/>
              <a:t>Multi-</a:t>
            </a:r>
            <a:r>
              <a:rPr lang="nb-NO" sz="2000" dirty="0" err="1"/>
              <a:t>view</a:t>
            </a:r>
            <a:r>
              <a:rPr lang="nb-NO" sz="2000" dirty="0"/>
              <a:t> </a:t>
            </a:r>
            <a:r>
              <a:rPr lang="nb-NO" sz="2000" dirty="0" err="1"/>
              <a:t>learning</a:t>
            </a:r>
            <a:r>
              <a:rPr lang="nb-NO" sz="2000" dirty="0"/>
              <a:t> (Sun, 2013)</a:t>
            </a:r>
          </a:p>
        </p:txBody>
      </p:sp>
    </p:spTree>
    <p:extLst>
      <p:ext uri="{BB962C8B-B14F-4D97-AF65-F5344CB8AC3E}">
        <p14:creationId xmlns:p14="http://schemas.microsoft.com/office/powerpoint/2010/main" val="3279511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1B8D6E7-38CF-4675-8396-6FE5DFA086A2}"/>
              </a:ext>
            </a:extLst>
          </p:cNvPr>
          <p:cNvSpPr>
            <a:spLocks noGrp="1"/>
          </p:cNvSpPr>
          <p:nvPr>
            <p:ph type="title"/>
          </p:nvPr>
        </p:nvSpPr>
        <p:spPr/>
        <p:txBody>
          <a:bodyPr/>
          <a:lstStyle/>
          <a:p>
            <a:r>
              <a:rPr lang="nb-NO" dirty="0"/>
              <a:t>Problem </a:t>
            </a:r>
            <a:r>
              <a:rPr lang="nb-NO" dirty="0" err="1"/>
              <a:t>Description</a:t>
            </a:r>
            <a:endParaRPr lang="nb-NO" dirty="0"/>
          </a:p>
        </p:txBody>
      </p:sp>
      <p:sp>
        <p:nvSpPr>
          <p:cNvPr id="3" name="Plassholder for innhold 2">
            <a:extLst>
              <a:ext uri="{FF2B5EF4-FFF2-40B4-BE49-F238E27FC236}">
                <a16:creationId xmlns:a16="http://schemas.microsoft.com/office/drawing/2014/main" id="{B917A04C-59A3-4637-823C-C95160DC7563}"/>
              </a:ext>
            </a:extLst>
          </p:cNvPr>
          <p:cNvSpPr>
            <a:spLocks noGrp="1"/>
          </p:cNvSpPr>
          <p:nvPr>
            <p:ph idx="1"/>
          </p:nvPr>
        </p:nvSpPr>
        <p:spPr/>
        <p:txBody>
          <a:bodyPr/>
          <a:lstStyle/>
          <a:p>
            <a:r>
              <a:rPr lang="en-US" dirty="0"/>
              <a:t>Divided into three parts</a:t>
            </a:r>
          </a:p>
          <a:p>
            <a:pPr lvl="1"/>
            <a:r>
              <a:rPr lang="en-US" dirty="0"/>
              <a:t>IMF (intrinsic mode functions)</a:t>
            </a:r>
          </a:p>
          <a:p>
            <a:pPr lvl="1"/>
            <a:r>
              <a:rPr lang="en-US" dirty="0"/>
              <a:t>The input</a:t>
            </a:r>
          </a:p>
          <a:p>
            <a:pPr lvl="1"/>
            <a:r>
              <a:rPr lang="en-US" dirty="0"/>
              <a:t>Problem solution</a:t>
            </a:r>
          </a:p>
        </p:txBody>
      </p:sp>
    </p:spTree>
    <p:extLst>
      <p:ext uri="{BB962C8B-B14F-4D97-AF65-F5344CB8AC3E}">
        <p14:creationId xmlns:p14="http://schemas.microsoft.com/office/powerpoint/2010/main" val="265031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E103C32-E9DC-4B25-B947-06848A6E7A51}"/>
              </a:ext>
            </a:extLst>
          </p:cNvPr>
          <p:cNvSpPr>
            <a:spLocks noGrp="1"/>
          </p:cNvSpPr>
          <p:nvPr>
            <p:ph type="title"/>
          </p:nvPr>
        </p:nvSpPr>
        <p:spPr/>
        <p:txBody>
          <a:bodyPr/>
          <a:lstStyle/>
          <a:p>
            <a:r>
              <a:rPr lang="nb-NO" dirty="0"/>
              <a:t>Method</a:t>
            </a:r>
          </a:p>
        </p:txBody>
      </p:sp>
      <p:sp>
        <p:nvSpPr>
          <p:cNvPr id="3" name="Plassholder for innhold 2">
            <a:extLst>
              <a:ext uri="{FF2B5EF4-FFF2-40B4-BE49-F238E27FC236}">
                <a16:creationId xmlns:a16="http://schemas.microsoft.com/office/drawing/2014/main" id="{F4B583AE-40B1-476F-99A8-0A5F6C8BD96F}"/>
              </a:ext>
            </a:extLst>
          </p:cNvPr>
          <p:cNvSpPr>
            <a:spLocks noGrp="1"/>
          </p:cNvSpPr>
          <p:nvPr>
            <p:ph idx="1"/>
          </p:nvPr>
        </p:nvSpPr>
        <p:spPr>
          <a:xfrm>
            <a:off x="838200" y="1825625"/>
            <a:ext cx="5669280" cy="4351338"/>
          </a:xfrm>
        </p:spPr>
        <p:txBody>
          <a:bodyPr/>
          <a:lstStyle/>
          <a:p>
            <a:r>
              <a:rPr lang="nb-NO" dirty="0" err="1"/>
              <a:t>Decomposition</a:t>
            </a:r>
            <a:endParaRPr lang="nb-NO" dirty="0"/>
          </a:p>
        </p:txBody>
      </p:sp>
      <p:pic>
        <p:nvPicPr>
          <p:cNvPr id="7" name="Bilde 6">
            <a:extLst>
              <a:ext uri="{FF2B5EF4-FFF2-40B4-BE49-F238E27FC236}">
                <a16:creationId xmlns:a16="http://schemas.microsoft.com/office/drawing/2014/main" id="{8F4E4297-97FD-4B58-B2A3-8678DCC684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480" y="1577340"/>
            <a:ext cx="4863396" cy="3703320"/>
          </a:xfrm>
          <a:prstGeom prst="rect">
            <a:avLst/>
          </a:prstGeom>
        </p:spPr>
      </p:pic>
    </p:spTree>
    <p:extLst>
      <p:ext uri="{BB962C8B-B14F-4D97-AF65-F5344CB8AC3E}">
        <p14:creationId xmlns:p14="http://schemas.microsoft.com/office/powerpoint/2010/main" val="2378681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E103C32-E9DC-4B25-B947-06848A6E7A51}"/>
              </a:ext>
            </a:extLst>
          </p:cNvPr>
          <p:cNvSpPr>
            <a:spLocks noGrp="1"/>
          </p:cNvSpPr>
          <p:nvPr>
            <p:ph type="title"/>
          </p:nvPr>
        </p:nvSpPr>
        <p:spPr/>
        <p:txBody>
          <a:bodyPr/>
          <a:lstStyle/>
          <a:p>
            <a:r>
              <a:rPr lang="nb-NO" dirty="0"/>
              <a:t>Method</a:t>
            </a:r>
          </a:p>
        </p:txBody>
      </p:sp>
      <p:sp>
        <p:nvSpPr>
          <p:cNvPr id="3" name="Plassholder for innhold 2">
            <a:extLst>
              <a:ext uri="{FF2B5EF4-FFF2-40B4-BE49-F238E27FC236}">
                <a16:creationId xmlns:a16="http://schemas.microsoft.com/office/drawing/2014/main" id="{F4B583AE-40B1-476F-99A8-0A5F6C8BD96F}"/>
              </a:ext>
            </a:extLst>
          </p:cNvPr>
          <p:cNvSpPr>
            <a:spLocks noGrp="1"/>
          </p:cNvSpPr>
          <p:nvPr>
            <p:ph idx="1"/>
          </p:nvPr>
        </p:nvSpPr>
        <p:spPr>
          <a:xfrm>
            <a:off x="838200" y="1825625"/>
            <a:ext cx="5669280" cy="4351338"/>
          </a:xfrm>
        </p:spPr>
        <p:txBody>
          <a:bodyPr/>
          <a:lstStyle/>
          <a:p>
            <a:r>
              <a:rPr lang="nb-NO" dirty="0" err="1"/>
              <a:t>Decomposition</a:t>
            </a:r>
            <a:endParaRPr lang="nb-NO" dirty="0"/>
          </a:p>
          <a:p>
            <a:r>
              <a:rPr lang="nb-NO" dirty="0" err="1"/>
              <a:t>Feature</a:t>
            </a:r>
            <a:r>
              <a:rPr lang="nb-NO" dirty="0"/>
              <a:t> </a:t>
            </a:r>
            <a:r>
              <a:rPr lang="nb-NO" dirty="0" err="1"/>
              <a:t>selection</a:t>
            </a:r>
            <a:endParaRPr lang="nb-NO" dirty="0"/>
          </a:p>
        </p:txBody>
      </p:sp>
      <p:pic>
        <p:nvPicPr>
          <p:cNvPr id="5" name="Bilde 4" descr="Et bilde som inneholder skjermbilde&#10;&#10;Automatisk generert beskrivelse">
            <a:extLst>
              <a:ext uri="{FF2B5EF4-FFF2-40B4-BE49-F238E27FC236}">
                <a16:creationId xmlns:a16="http://schemas.microsoft.com/office/drawing/2014/main" id="{F17D1D5B-D001-4188-8E71-FF6CB3131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88509"/>
            <a:ext cx="4389121" cy="4680981"/>
          </a:xfrm>
          <a:prstGeom prst="rect">
            <a:avLst/>
          </a:prstGeom>
        </p:spPr>
      </p:pic>
    </p:spTree>
    <p:extLst>
      <p:ext uri="{BB962C8B-B14F-4D97-AF65-F5344CB8AC3E}">
        <p14:creationId xmlns:p14="http://schemas.microsoft.com/office/powerpoint/2010/main" val="565032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E103C32-E9DC-4B25-B947-06848A6E7A51}"/>
              </a:ext>
            </a:extLst>
          </p:cNvPr>
          <p:cNvSpPr>
            <a:spLocks noGrp="1"/>
          </p:cNvSpPr>
          <p:nvPr>
            <p:ph type="title"/>
          </p:nvPr>
        </p:nvSpPr>
        <p:spPr/>
        <p:txBody>
          <a:bodyPr/>
          <a:lstStyle/>
          <a:p>
            <a:r>
              <a:rPr lang="nb-NO" dirty="0"/>
              <a:t>Method</a:t>
            </a:r>
          </a:p>
        </p:txBody>
      </p:sp>
      <p:sp>
        <p:nvSpPr>
          <p:cNvPr id="3" name="Plassholder for innhold 2">
            <a:extLst>
              <a:ext uri="{FF2B5EF4-FFF2-40B4-BE49-F238E27FC236}">
                <a16:creationId xmlns:a16="http://schemas.microsoft.com/office/drawing/2014/main" id="{F4B583AE-40B1-476F-99A8-0A5F6C8BD96F}"/>
              </a:ext>
            </a:extLst>
          </p:cNvPr>
          <p:cNvSpPr>
            <a:spLocks noGrp="1"/>
          </p:cNvSpPr>
          <p:nvPr>
            <p:ph idx="1"/>
          </p:nvPr>
        </p:nvSpPr>
        <p:spPr>
          <a:xfrm>
            <a:off x="838200" y="1825625"/>
            <a:ext cx="5669280" cy="4351338"/>
          </a:xfrm>
        </p:spPr>
        <p:txBody>
          <a:bodyPr/>
          <a:lstStyle/>
          <a:p>
            <a:r>
              <a:rPr lang="nb-NO" dirty="0" err="1"/>
              <a:t>Decomposition</a:t>
            </a:r>
            <a:endParaRPr lang="nb-NO" dirty="0"/>
          </a:p>
          <a:p>
            <a:r>
              <a:rPr lang="nb-NO" dirty="0" err="1"/>
              <a:t>Feature</a:t>
            </a:r>
            <a:r>
              <a:rPr lang="nb-NO" dirty="0"/>
              <a:t> </a:t>
            </a:r>
            <a:r>
              <a:rPr lang="nb-NO" dirty="0" err="1"/>
              <a:t>selection</a:t>
            </a:r>
            <a:endParaRPr lang="nb-NO" dirty="0"/>
          </a:p>
          <a:p>
            <a:r>
              <a:rPr lang="nb-NO" dirty="0"/>
              <a:t>Forecasting </a:t>
            </a:r>
            <a:r>
              <a:rPr lang="nb-NO" dirty="0" err="1"/>
              <a:t>model</a:t>
            </a:r>
            <a:endParaRPr lang="nb-NO" dirty="0"/>
          </a:p>
        </p:txBody>
      </p:sp>
      <p:pic>
        <p:nvPicPr>
          <p:cNvPr id="5" name="Bilde 4" descr="Et bilde som inneholder skjermbilde&#10;&#10;Automatisk generert beskrivelse">
            <a:extLst>
              <a:ext uri="{FF2B5EF4-FFF2-40B4-BE49-F238E27FC236}">
                <a16:creationId xmlns:a16="http://schemas.microsoft.com/office/drawing/2014/main" id="{F17D1D5B-D001-4188-8E71-FF6CB3131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88509"/>
            <a:ext cx="4389121" cy="4680981"/>
          </a:xfrm>
          <a:prstGeom prst="rect">
            <a:avLst/>
          </a:prstGeom>
        </p:spPr>
      </p:pic>
    </p:spTree>
    <p:extLst>
      <p:ext uri="{BB962C8B-B14F-4D97-AF65-F5344CB8AC3E}">
        <p14:creationId xmlns:p14="http://schemas.microsoft.com/office/powerpoint/2010/main" val="3720031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50288AC-3DE2-4278-B5D1-8E5C84E73BAA}"/>
              </a:ext>
            </a:extLst>
          </p:cNvPr>
          <p:cNvSpPr>
            <a:spLocks noGrp="1"/>
          </p:cNvSpPr>
          <p:nvPr>
            <p:ph type="title"/>
          </p:nvPr>
        </p:nvSpPr>
        <p:spPr/>
        <p:txBody>
          <a:bodyPr/>
          <a:lstStyle/>
          <a:p>
            <a:r>
              <a:rPr lang="nb-NO" dirty="0" err="1"/>
              <a:t>Experimental</a:t>
            </a:r>
            <a:r>
              <a:rPr lang="nb-NO" dirty="0"/>
              <a:t> Setting</a:t>
            </a:r>
          </a:p>
        </p:txBody>
      </p:sp>
      <p:sp>
        <p:nvSpPr>
          <p:cNvPr id="3" name="Plassholder for innhold 2">
            <a:extLst>
              <a:ext uri="{FF2B5EF4-FFF2-40B4-BE49-F238E27FC236}">
                <a16:creationId xmlns:a16="http://schemas.microsoft.com/office/drawing/2014/main" id="{00393A62-DFAB-4C5A-8BDF-AF5A8D41C16B}"/>
              </a:ext>
            </a:extLst>
          </p:cNvPr>
          <p:cNvSpPr>
            <a:spLocks noGrp="1"/>
          </p:cNvSpPr>
          <p:nvPr>
            <p:ph idx="1"/>
          </p:nvPr>
        </p:nvSpPr>
        <p:spPr/>
        <p:txBody>
          <a:bodyPr/>
          <a:lstStyle/>
          <a:p>
            <a:r>
              <a:rPr lang="nb-NO" dirty="0"/>
              <a:t>Three </a:t>
            </a:r>
            <a:r>
              <a:rPr lang="nb-NO" dirty="0" err="1"/>
              <a:t>datasets</a:t>
            </a:r>
            <a:endParaRPr lang="nb-NO" dirty="0"/>
          </a:p>
          <a:p>
            <a:pPr lvl="1"/>
            <a:r>
              <a:rPr lang="nb-NO" dirty="0" err="1"/>
              <a:t>Electricity</a:t>
            </a:r>
            <a:endParaRPr lang="nb-NO" dirty="0"/>
          </a:p>
          <a:p>
            <a:pPr lvl="1"/>
            <a:r>
              <a:rPr lang="nb-NO" dirty="0"/>
              <a:t>Exchange rate</a:t>
            </a:r>
          </a:p>
          <a:p>
            <a:pPr lvl="1"/>
            <a:r>
              <a:rPr lang="nb-NO" dirty="0"/>
              <a:t>Air </a:t>
            </a:r>
            <a:r>
              <a:rPr lang="nb-NO" dirty="0" err="1"/>
              <a:t>temperature</a:t>
            </a:r>
            <a:endParaRPr lang="nb-NO" dirty="0"/>
          </a:p>
          <a:p>
            <a:r>
              <a:rPr lang="nb-NO" dirty="0"/>
              <a:t>Four state-</a:t>
            </a:r>
            <a:r>
              <a:rPr lang="nb-NO" dirty="0" err="1"/>
              <a:t>of</a:t>
            </a:r>
            <a:r>
              <a:rPr lang="nb-NO" dirty="0"/>
              <a:t>-</a:t>
            </a:r>
            <a:r>
              <a:rPr lang="nb-NO" dirty="0" err="1"/>
              <a:t>the</a:t>
            </a:r>
            <a:r>
              <a:rPr lang="nb-NO" dirty="0"/>
              <a:t>-art </a:t>
            </a:r>
            <a:r>
              <a:rPr lang="nb-NO" dirty="0" err="1"/>
              <a:t>methods</a:t>
            </a:r>
            <a:endParaRPr lang="nb-NO" dirty="0"/>
          </a:p>
          <a:p>
            <a:pPr lvl="1"/>
            <a:r>
              <a:rPr lang="nb-NO" dirty="0"/>
              <a:t>ARIMA</a:t>
            </a:r>
          </a:p>
          <a:p>
            <a:pPr lvl="1"/>
            <a:r>
              <a:rPr lang="nb-NO" dirty="0"/>
              <a:t>RNN-GRU</a:t>
            </a:r>
          </a:p>
          <a:p>
            <a:pPr lvl="1"/>
            <a:r>
              <a:rPr lang="nb-NO" dirty="0" err="1"/>
              <a:t>Dilated</a:t>
            </a:r>
            <a:r>
              <a:rPr lang="nb-NO" dirty="0"/>
              <a:t> CNN</a:t>
            </a:r>
          </a:p>
          <a:p>
            <a:pPr lvl="1"/>
            <a:r>
              <a:rPr lang="nb-NO" dirty="0"/>
              <a:t>Seq2seq</a:t>
            </a:r>
          </a:p>
        </p:txBody>
      </p:sp>
    </p:spTree>
    <p:extLst>
      <p:ext uri="{BB962C8B-B14F-4D97-AF65-F5344CB8AC3E}">
        <p14:creationId xmlns:p14="http://schemas.microsoft.com/office/powerpoint/2010/main" val="2394906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02B69AF-157B-48F4-A09B-A3D97E4962D8}"/>
              </a:ext>
            </a:extLst>
          </p:cNvPr>
          <p:cNvSpPr>
            <a:spLocks noGrp="1"/>
          </p:cNvSpPr>
          <p:nvPr>
            <p:ph type="title"/>
          </p:nvPr>
        </p:nvSpPr>
        <p:spPr/>
        <p:txBody>
          <a:bodyPr/>
          <a:lstStyle/>
          <a:p>
            <a:r>
              <a:rPr lang="en-US" dirty="0"/>
              <a:t>Experimental Setting</a:t>
            </a:r>
          </a:p>
        </p:txBody>
      </p:sp>
      <p:sp>
        <p:nvSpPr>
          <p:cNvPr id="3" name="Plassholder for innhold 2">
            <a:extLst>
              <a:ext uri="{FF2B5EF4-FFF2-40B4-BE49-F238E27FC236}">
                <a16:creationId xmlns:a16="http://schemas.microsoft.com/office/drawing/2014/main" id="{BFA45674-D203-413C-84CA-A0978E1F811C}"/>
              </a:ext>
            </a:extLst>
          </p:cNvPr>
          <p:cNvSpPr>
            <a:spLocks noGrp="1"/>
          </p:cNvSpPr>
          <p:nvPr>
            <p:ph idx="1"/>
          </p:nvPr>
        </p:nvSpPr>
        <p:spPr/>
        <p:txBody>
          <a:bodyPr/>
          <a:lstStyle/>
          <a:p>
            <a:r>
              <a:rPr lang="en-US" dirty="0"/>
              <a:t>Four loss functions:</a:t>
            </a:r>
          </a:p>
          <a:p>
            <a:pPr lvl="1"/>
            <a:r>
              <a:rPr lang="en-US" dirty="0"/>
              <a:t>Root Mean Square Error (RMSE)</a:t>
            </a:r>
          </a:p>
          <a:p>
            <a:pPr lvl="1"/>
            <a:r>
              <a:rPr lang="en-US" dirty="0"/>
              <a:t>Mean Absolute Error (MAE)</a:t>
            </a:r>
          </a:p>
          <a:p>
            <a:pPr lvl="1"/>
            <a:r>
              <a:rPr lang="en-US" dirty="0"/>
              <a:t>Mean Absolute Percentage Error (MAPE)</a:t>
            </a:r>
          </a:p>
          <a:p>
            <a:pPr lvl="1"/>
            <a:r>
              <a:rPr lang="en-US" dirty="0"/>
              <a:t>R-squared (R</a:t>
            </a:r>
            <a:r>
              <a:rPr lang="en-US" sz="2800" dirty="0"/>
              <a:t>²</a:t>
            </a:r>
            <a:r>
              <a:rPr lang="en-US" dirty="0"/>
              <a:t>)</a:t>
            </a:r>
          </a:p>
        </p:txBody>
      </p:sp>
    </p:spTree>
    <p:extLst>
      <p:ext uri="{BB962C8B-B14F-4D97-AF65-F5344CB8AC3E}">
        <p14:creationId xmlns:p14="http://schemas.microsoft.com/office/powerpoint/2010/main" val="727963209"/>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TotalTime>
  <Words>1035</Words>
  <Application>Microsoft Office PowerPoint</Application>
  <PresentationFormat>Widescreen</PresentationFormat>
  <Paragraphs>128</Paragraphs>
  <Slides>14</Slides>
  <Notes>11</Notes>
  <HiddenSlides>0</HiddenSlides>
  <MMClips>0</MMClips>
  <ScaleCrop>false</ScaleCrop>
  <HeadingPairs>
    <vt:vector size="6" baseType="variant">
      <vt:variant>
        <vt:lpstr>Brukte skrifter</vt:lpstr>
      </vt:variant>
      <vt:variant>
        <vt:i4>3</vt:i4>
      </vt:variant>
      <vt:variant>
        <vt:lpstr>Tema</vt:lpstr>
      </vt:variant>
      <vt:variant>
        <vt:i4>1</vt:i4>
      </vt:variant>
      <vt:variant>
        <vt:lpstr>Lysbildetitler</vt:lpstr>
      </vt:variant>
      <vt:variant>
        <vt:i4>14</vt:i4>
      </vt:variant>
    </vt:vector>
  </HeadingPairs>
  <TitlesOfParts>
    <vt:vector size="18" baseType="lpstr">
      <vt:lpstr>Arial</vt:lpstr>
      <vt:lpstr>Calibri</vt:lpstr>
      <vt:lpstr>Calibri Light</vt:lpstr>
      <vt:lpstr>Office-tema</vt:lpstr>
      <vt:lpstr>Presentation of</vt:lpstr>
      <vt:lpstr>Motivation</vt:lpstr>
      <vt:lpstr>Related Work</vt:lpstr>
      <vt:lpstr>Problem Description</vt:lpstr>
      <vt:lpstr>Method</vt:lpstr>
      <vt:lpstr>Method</vt:lpstr>
      <vt:lpstr>Method</vt:lpstr>
      <vt:lpstr>Experimental Setting</vt:lpstr>
      <vt:lpstr>Experimental Setting</vt:lpstr>
      <vt:lpstr>Experimental Results</vt:lpstr>
      <vt:lpstr>Experimental Results</vt:lpstr>
      <vt:lpstr>Experimental Results</vt:lpstr>
      <vt:lpstr>Conclusions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Svein Ole Sevle</dc:creator>
  <cp:lastModifiedBy>Svein Ole Sevle</cp:lastModifiedBy>
  <cp:revision>38</cp:revision>
  <dcterms:created xsi:type="dcterms:W3CDTF">2020-09-21T15:26:55Z</dcterms:created>
  <dcterms:modified xsi:type="dcterms:W3CDTF">2020-09-23T08:42:56Z</dcterms:modified>
</cp:coreProperties>
</file>