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98A"/>
    <a:srgbClr val="43B7B0"/>
    <a:srgbClr val="229BCB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70858" autoAdjust="0"/>
  </p:normalViewPr>
  <p:slideViewPr>
    <p:cSldViewPr snapToGrid="0" snapToObjects="1">
      <p:cViewPr varScale="1">
        <p:scale>
          <a:sx n="80" d="100"/>
          <a:sy n="80" d="100"/>
        </p:scale>
        <p:origin x="1675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7BD2D-C3FB-46B2-B8C8-9EC6757EF034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7024-0327-4994-B65C-7F3E65E79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44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9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5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8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2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1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6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4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3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7024-0327-4994-B65C-7F3E65E793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  <a:prstGeom prst="rect">
            <a:avLst/>
          </a:prstGeo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7492314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489354" y="205979"/>
            <a:ext cx="1254211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844746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98339"/>
            <a:ext cx="7615382" cy="648512"/>
          </a:xfrm>
          <a:prstGeom prst="rect">
            <a:avLst/>
          </a:prstGeom>
        </p:spPr>
        <p:txBody>
          <a:bodyPr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021492"/>
            <a:ext cx="8229600" cy="379444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2305050"/>
            <a:ext cx="647700" cy="5238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2305050"/>
            <a:ext cx="647700" cy="523875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43158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F029CD80-4653-1D40-8828-D130A1C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A2198496-915B-0544-B4C5-2520C5B2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7EDE4B5C-3CB2-3941-8546-1481B2148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0E4E6626-5F8B-9E4F-A2AA-C9120194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1D073737-7B80-A24C-AB05-449F50278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307575"/>
            <a:ext cx="7643091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096834"/>
            <a:ext cx="8229600" cy="3658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irkler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37917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878912"/>
            <a:ext cx="7772400" cy="646331"/>
          </a:xfrm>
        </p:spPr>
        <p:txBody>
          <a:bodyPr/>
          <a:lstStyle/>
          <a:p>
            <a:r>
              <a:rPr lang="nb-NO" dirty="0"/>
              <a:t>TDT99: </a:t>
            </a:r>
            <a:r>
              <a:rPr lang="nb-NO" dirty="0" err="1"/>
              <a:t>Modern</a:t>
            </a:r>
            <a:r>
              <a:rPr lang="nb-NO" dirty="0"/>
              <a:t> ML for TS </a:t>
            </a:r>
            <a:r>
              <a:rPr lang="nb-NO" dirty="0" err="1"/>
              <a:t>analysis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6806" y="2600116"/>
            <a:ext cx="7772400" cy="1314450"/>
          </a:xfrm>
        </p:spPr>
        <p:txBody>
          <a:bodyPr>
            <a:normAutofit/>
          </a:bodyPr>
          <a:lstStyle/>
          <a:p>
            <a:pPr algn="ctr"/>
            <a:r>
              <a:rPr lang="nb-NO" dirty="0" err="1"/>
              <a:t>Multivariate</a:t>
            </a:r>
            <a:r>
              <a:rPr lang="nb-NO" dirty="0"/>
              <a:t> time series forecasting via </a:t>
            </a:r>
            <a:r>
              <a:rPr lang="nb-NO" dirty="0" err="1"/>
              <a:t>attention-based</a:t>
            </a:r>
            <a:r>
              <a:rPr lang="nb-NO" dirty="0"/>
              <a:t> </a:t>
            </a:r>
            <a:r>
              <a:rPr lang="nb-NO" dirty="0" err="1"/>
              <a:t>encoder-decoder</a:t>
            </a:r>
            <a:r>
              <a:rPr lang="nb-NO" dirty="0"/>
              <a:t> </a:t>
            </a:r>
            <a:r>
              <a:rPr lang="nb-NO" dirty="0" err="1"/>
              <a:t>framework</a:t>
            </a:r>
            <a:endParaRPr lang="nb-NO" dirty="0"/>
          </a:p>
        </p:txBody>
      </p:sp>
      <p:grpSp>
        <p:nvGrpSpPr>
          <p:cNvPr id="13" name="Gruppe 12"/>
          <p:cNvGrpSpPr/>
          <p:nvPr/>
        </p:nvGrpSpPr>
        <p:grpSpPr>
          <a:xfrm>
            <a:off x="6517094" y="359678"/>
            <a:ext cx="2155389" cy="1751325"/>
            <a:chOff x="6429510" y="337780"/>
            <a:chExt cx="2155389" cy="1751325"/>
          </a:xfrm>
        </p:grpSpPr>
        <p:sp>
          <p:nvSpPr>
            <p:cNvPr id="17" name="Ellipse 16"/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Bilde 14">
            <a:extLst>
              <a:ext uri="{FF2B5EF4-FFF2-40B4-BE49-F238E27FC236}">
                <a16:creationId xmlns:a16="http://schemas.microsoft.com/office/drawing/2014/main" id="{8FA13D59-2894-5240-81B4-A3D7DAE8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9" y="625995"/>
            <a:ext cx="3214264" cy="8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08EF96-C2A6-4BA3-A272-4E648C7E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GB" dirty="0"/>
              <a:t>Experimental setup: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6C702F-F2E6-427D-AE83-4CCD1F8C0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GB" dirty="0"/>
              <a:t>Five fairly common and well known datasets</a:t>
            </a:r>
          </a:p>
          <a:p>
            <a:r>
              <a:rPr lang="en-GB" dirty="0"/>
              <a:t>All multivariate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69A0BCE-B4D4-48AC-97BC-CBFD1069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51211"/>
            <a:ext cx="4038600" cy="1292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36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C41DD9-AAD9-4103-BF97-6ECD7B36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GB" dirty="0"/>
              <a:t>Experimental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C5EBC5-97FA-4700-8C2A-C9546F5E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GB" dirty="0"/>
              <a:t>Implementation in </a:t>
            </a:r>
            <a:r>
              <a:rPr lang="en-GB" dirty="0" err="1"/>
              <a:t>Keras</a:t>
            </a:r>
            <a:r>
              <a:rPr lang="en-GB" dirty="0"/>
              <a:t> and </a:t>
            </a:r>
            <a:r>
              <a:rPr lang="en-GB" dirty="0" err="1"/>
              <a:t>Sklearn</a:t>
            </a:r>
            <a:endParaRPr lang="en-GB" dirty="0"/>
          </a:p>
          <a:p>
            <a:r>
              <a:rPr lang="en-GB" dirty="0"/>
              <a:t>Standardized </a:t>
            </a:r>
            <a:r>
              <a:rPr lang="en-GB" dirty="0" err="1"/>
              <a:t>hyperparamenters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DC615C5-3097-4689-86DD-6329556D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24" y="1200151"/>
            <a:ext cx="4038600" cy="3008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807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6D6C4B-2198-4132-A7B9-54D5FC49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FAA0CB-F961-4422-8502-FE842F94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architecture constitutes a “marginal gain” compared to existing techniques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178A390-CD9A-41A6-BCE5-7D4C8D33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7" y="2301650"/>
            <a:ext cx="8229600" cy="2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09D339-7FE4-42D0-8249-9246DFC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A6B3D2-D2E1-49F0-80D2-A2F71E7D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Biggest improvements are seen in multi-step prediction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BEAD7C-97B0-4CCA-85D7-445AC4E1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2" y="1724655"/>
            <a:ext cx="7100047" cy="21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EE8703-FE27-47EB-BB15-9C127BC8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8F824D-A5F2-4A01-B7CA-900C358C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Likely a very good “jack of all trades” architecture</a:t>
            </a:r>
          </a:p>
          <a:p>
            <a:r>
              <a:rPr lang="en-GB" dirty="0"/>
              <a:t>Increased computational cost compared to baseline – common problem in ML</a:t>
            </a:r>
          </a:p>
          <a:p>
            <a:r>
              <a:rPr lang="en-GB" dirty="0"/>
              <a:t>Paper feels very ‘A Posterior’</a:t>
            </a:r>
          </a:p>
          <a:p>
            <a:r>
              <a:rPr lang="en-GB" dirty="0"/>
              <a:t>Bidirectional LSTM’s probably highly relevant in my own project/master’s thesis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3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AC330B-2145-724B-93FA-3839B5D4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Motivation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4531D8-C4A6-6A4A-B804-B1023927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Time series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ubiquitous</a:t>
            </a:r>
            <a:endParaRPr lang="nb-NO" dirty="0"/>
          </a:p>
          <a:p>
            <a:r>
              <a:rPr lang="nb-NO" dirty="0"/>
              <a:t>Time series </a:t>
            </a:r>
            <a:r>
              <a:rPr lang="nb-NO" dirty="0" err="1"/>
              <a:t>tend</a:t>
            </a:r>
            <a:r>
              <a:rPr lang="nb-NO" dirty="0"/>
              <a:t> to be </a:t>
            </a:r>
            <a:r>
              <a:rPr lang="nb-NO" dirty="0" err="1"/>
              <a:t>multivariate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97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9AD4C9-90B2-460D-BD80-16AC8BC2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F8EBEC-81A6-46DD-8AF1-810AA631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series forecasting is hard</a:t>
            </a:r>
          </a:p>
          <a:p>
            <a:r>
              <a:rPr lang="en-GB" dirty="0"/>
              <a:t>Forecasting gets harder with longer time horizons</a:t>
            </a:r>
          </a:p>
          <a:p>
            <a:r>
              <a:rPr lang="en-GB" dirty="0"/>
              <a:t>Classical methods don’t do well in the modern era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1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F91E63-43DB-4C38-9556-03AF0B5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E34E42-3776-49FF-9CF4-2EC87D19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previous work on time series (ES, ARIMA, ANN, RNN/LSTM)</a:t>
            </a:r>
          </a:p>
          <a:p>
            <a:r>
              <a:rPr lang="en-GB" dirty="0"/>
              <a:t>Bidirectional LSTM</a:t>
            </a:r>
          </a:p>
          <a:p>
            <a:r>
              <a:rPr lang="en-GB" dirty="0"/>
              <a:t>Encoder/Decoder frameworks</a:t>
            </a:r>
          </a:p>
          <a:p>
            <a:r>
              <a:rPr lang="en-GB" dirty="0"/>
              <a:t>Attention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268023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F43872-6A34-442B-B34E-BA34545B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41FFFB-2AE2-497A-BF06-D8CF1E99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architecture that combines several existing techniques</a:t>
            </a:r>
          </a:p>
          <a:p>
            <a:r>
              <a:rPr lang="en-GB" dirty="0"/>
              <a:t>No specific application – generic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782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3CB28C-73F0-4EA2-9EBB-5641D01A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GB" dirty="0"/>
              <a:t>Method: Bidirectional LSTM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3BC678-1226-4E4F-BEC7-D78DD0706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GB" dirty="0"/>
              <a:t>RNN/LSTM process inputs sequentially</a:t>
            </a:r>
          </a:p>
          <a:p>
            <a:r>
              <a:rPr lang="en-GB" dirty="0"/>
              <a:t>Bidirectional LSTM process inputs in reverse order as well as in original order</a:t>
            </a:r>
          </a:p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E8D537B-092D-43C2-98CE-D842BD21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41114"/>
            <a:ext cx="4038600" cy="1312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64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81FEFE-8E82-46E7-A627-6F30103A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GB" dirty="0"/>
              <a:t>Method: Encoder/Decoder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22E6CA-742C-4E16-A291-386BD7A4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GB" sz="2600"/>
              <a:t>Encoder converts input sequence into a vector</a:t>
            </a:r>
          </a:p>
          <a:p>
            <a:r>
              <a:rPr lang="en-GB" sz="2600"/>
              <a:t>“Context vector” is used as input for decoder</a:t>
            </a:r>
          </a:p>
          <a:p>
            <a:r>
              <a:rPr lang="en-GB" sz="2600"/>
              <a:t>Encoder is a</a:t>
            </a:r>
          </a:p>
          <a:p>
            <a:pPr marL="0" indent="0">
              <a:buNone/>
            </a:pPr>
            <a:r>
              <a:rPr lang="en-GB" sz="2600"/>
              <a:t>    bidirectional LSTM</a:t>
            </a:r>
          </a:p>
          <a:p>
            <a:pPr marL="0" indent="0">
              <a:buNone/>
            </a:pPr>
            <a:endParaRPr lang="en-GB" sz="260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9C27DF-324D-4D94-80C7-19421BFF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23298"/>
            <a:ext cx="4038600" cy="2948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3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46CDF3-3A3A-496F-ACEA-47486607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GB" dirty="0"/>
              <a:t>Method: Attention mechanism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4D86054-61B3-4F00-8D55-7B281577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3877"/>
            <a:ext cx="4038600" cy="2827019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D3B045-3983-471A-A29A-22ABC823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Compression of information into context vector is “lossy”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Weights that shift “attention” to important parts of context vector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9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07E625-EE17-4626-82F3-E0DE948C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339"/>
            <a:ext cx="7615382" cy="648512"/>
          </a:xfrm>
        </p:spPr>
        <p:txBody>
          <a:bodyPr anchor="t">
            <a:normAutofit/>
          </a:bodyPr>
          <a:lstStyle/>
          <a:p>
            <a:r>
              <a:rPr lang="en-GB" dirty="0"/>
              <a:t>Method: Entire architecture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E9A3711-7D4A-4298-A7EC-0CA6EA70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066" y="1021492"/>
            <a:ext cx="5197867" cy="3794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1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268</Words>
  <Application>Microsoft Office PowerPoint</Application>
  <PresentationFormat>On-screen Show (16:9)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Office-tema</vt:lpstr>
      <vt:lpstr>TDT99: Modern ML for TS analysis</vt:lpstr>
      <vt:lpstr>Motivation</vt:lpstr>
      <vt:lpstr>Problem</vt:lpstr>
      <vt:lpstr>Related Work</vt:lpstr>
      <vt:lpstr>Method</vt:lpstr>
      <vt:lpstr>Method: Bidirectional LSTM</vt:lpstr>
      <vt:lpstr>Method: Encoder/Decoder</vt:lpstr>
      <vt:lpstr>Method: Attention mechanism</vt:lpstr>
      <vt:lpstr>Method: Entire architecture</vt:lpstr>
      <vt:lpstr>Experimental setup: Data</vt:lpstr>
      <vt:lpstr>Experimental setup</vt:lpstr>
      <vt:lpstr>Results</vt:lpstr>
      <vt:lpstr>Results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TDT99: Modern ML for TS analysis</dc:title>
  <dc:creator>Henrik Fauskanger</dc:creator>
  <cp:lastModifiedBy>Henrik Fauskanger</cp:lastModifiedBy>
  <cp:revision>9</cp:revision>
  <dcterms:created xsi:type="dcterms:W3CDTF">2020-10-01T22:27:31Z</dcterms:created>
  <dcterms:modified xsi:type="dcterms:W3CDTF">2020-10-15T13:40:07Z</dcterms:modified>
</cp:coreProperties>
</file>