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3" r:id="rId6"/>
    <p:sldId id="260" r:id="rId7"/>
    <p:sldId id="264" r:id="rId8"/>
    <p:sldId id="265" r:id="rId9"/>
    <p:sldId id="261" r:id="rId10"/>
    <p:sldId id="262" r:id="rId11"/>
  </p:sldIdLst>
  <p:sldSz cx="9144000" cy="5143500" type="screen16x9"/>
  <p:notesSz cx="6858000" cy="9144000"/>
  <p:defaultText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4788"/>
    <a:srgbClr val="BBAC76"/>
    <a:srgbClr val="0D347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45" autoAdjust="0"/>
    <p:restoredTop sz="78943" autoAdjust="0"/>
  </p:normalViewPr>
  <p:slideViewPr>
    <p:cSldViewPr snapToGrid="0" snapToObjects="1">
      <p:cViewPr varScale="1">
        <p:scale>
          <a:sx n="112" d="100"/>
          <a:sy n="112" d="100"/>
        </p:scale>
        <p:origin x="96" y="379"/>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6ACE4-5668-4404-9211-34AABA73220D}" type="datetimeFigureOut">
              <a:rPr lang="en-US" smtClean="0"/>
              <a:t>10/9/2020</a:t>
            </a:fld>
            <a:endParaRPr lang="en-US"/>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C4F3D-1DC8-429C-8771-B98A46B79C4F}" type="slidenum">
              <a:rPr lang="en-US" smtClean="0"/>
              <a:t>‹#›</a:t>
            </a:fld>
            <a:endParaRPr lang="en-US"/>
          </a:p>
        </p:txBody>
      </p:sp>
    </p:spTree>
    <p:extLst>
      <p:ext uri="{BB962C8B-B14F-4D97-AF65-F5344CB8AC3E}">
        <p14:creationId xmlns:p14="http://schemas.microsoft.com/office/powerpoint/2010/main" val="3076481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EEFFFF"/>
                </a:solidFill>
                <a:effectLst/>
                <a:latin typeface=" Cascadia Code"/>
              </a:rPr>
              <a:t>In this paper, the authors tries to solve the problem of creating a model for generating Time Series data, and present their solution </a:t>
            </a:r>
            <a:r>
              <a:rPr lang="en-US" b="0" dirty="0" err="1">
                <a:solidFill>
                  <a:srgbClr val="EEFFFF"/>
                </a:solidFill>
                <a:effectLst/>
                <a:latin typeface=" Cascadia Code"/>
              </a:rPr>
              <a:t>TimeGAN</a:t>
            </a:r>
            <a:r>
              <a:rPr lang="en-US" b="0" dirty="0">
                <a:solidFill>
                  <a:srgbClr val="EEFFFF"/>
                </a:solidFill>
                <a:effectLst/>
                <a:latin typeface=" Cascadia Code"/>
              </a:rPr>
              <a:t>.</a:t>
            </a:r>
          </a:p>
          <a:p>
            <a:endParaRPr lang="en-US" dirty="0"/>
          </a:p>
        </p:txBody>
      </p:sp>
      <p:sp>
        <p:nvSpPr>
          <p:cNvPr id="4" name="Plassholder for lysbildenummer 3"/>
          <p:cNvSpPr>
            <a:spLocks noGrp="1"/>
          </p:cNvSpPr>
          <p:nvPr>
            <p:ph type="sldNum" sz="quarter" idx="5"/>
          </p:nvPr>
        </p:nvSpPr>
        <p:spPr/>
        <p:txBody>
          <a:bodyPr/>
          <a:lstStyle/>
          <a:p>
            <a:fld id="{A09C4F3D-1DC8-429C-8771-B98A46B79C4F}" type="slidenum">
              <a:rPr lang="en-US" smtClean="0"/>
              <a:t>1</a:t>
            </a:fld>
            <a:endParaRPr lang="en-US"/>
          </a:p>
        </p:txBody>
      </p:sp>
    </p:spTree>
    <p:extLst>
      <p:ext uri="{BB962C8B-B14F-4D97-AF65-F5344CB8AC3E}">
        <p14:creationId xmlns:p14="http://schemas.microsoft.com/office/powerpoint/2010/main" val="2298894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b="0" dirty="0">
                <a:solidFill>
                  <a:srgbClr val="EEFFFF"/>
                </a:solidFill>
                <a:effectLst/>
                <a:latin typeface=" Cascadia Code"/>
              </a:rPr>
              <a:t>Overall I enjoyed this paper, it was relatively reader-friendly written and it was interesting learning more in-depth about GANs.</a:t>
            </a:r>
          </a:p>
          <a:p>
            <a:r>
              <a:rPr lang="en-US" b="0" dirty="0">
                <a:solidFill>
                  <a:srgbClr val="EEFFFF"/>
                </a:solidFill>
                <a:effectLst/>
                <a:latin typeface=" Cascadia Code"/>
              </a:rPr>
              <a:t>It may also be of relevance to my own thesis.</a:t>
            </a:r>
          </a:p>
          <a:p>
            <a:r>
              <a:rPr lang="en-US" b="0" dirty="0">
                <a:solidFill>
                  <a:srgbClr val="EEFFFF"/>
                </a:solidFill>
                <a:effectLst/>
                <a:latin typeface=" Cascadia Code"/>
              </a:rPr>
              <a:t>I also appreciated that the project is truly open source, with a well documented code repository with the model implemented in TensorFlow, as well at a tutorial in the form of a </a:t>
            </a:r>
            <a:r>
              <a:rPr lang="en-US" b="0" dirty="0" err="1">
                <a:solidFill>
                  <a:srgbClr val="EEFFFF"/>
                </a:solidFill>
                <a:effectLst/>
                <a:latin typeface=" Cascadia Code"/>
              </a:rPr>
              <a:t>Jupyter</a:t>
            </a:r>
            <a:r>
              <a:rPr lang="en-US" b="0" dirty="0">
                <a:solidFill>
                  <a:srgbClr val="EEFFFF"/>
                </a:solidFill>
                <a:effectLst/>
                <a:latin typeface=" Cascadia Code"/>
              </a:rPr>
              <a:t> notebook and code for replicating the results and generating your own synthetic Time Series.</a:t>
            </a:r>
          </a:p>
          <a:p>
            <a:endParaRPr lang="en-US" dirty="0"/>
          </a:p>
        </p:txBody>
      </p:sp>
      <p:sp>
        <p:nvSpPr>
          <p:cNvPr id="4" name="Plassholder for lysbildenummer 3"/>
          <p:cNvSpPr>
            <a:spLocks noGrp="1"/>
          </p:cNvSpPr>
          <p:nvPr>
            <p:ph type="sldNum" sz="quarter" idx="5"/>
          </p:nvPr>
        </p:nvSpPr>
        <p:spPr/>
        <p:txBody>
          <a:bodyPr/>
          <a:lstStyle/>
          <a:p>
            <a:fld id="{A09C4F3D-1DC8-429C-8771-B98A46B79C4F}" type="slidenum">
              <a:rPr lang="en-US" smtClean="0"/>
              <a:t>10</a:t>
            </a:fld>
            <a:endParaRPr lang="en-US"/>
          </a:p>
        </p:txBody>
      </p:sp>
    </p:spTree>
    <p:extLst>
      <p:ext uri="{BB962C8B-B14F-4D97-AF65-F5344CB8AC3E}">
        <p14:creationId xmlns:p14="http://schemas.microsoft.com/office/powerpoint/2010/main" val="1509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To explain the motivation, I have to explain GANs. </a:t>
            </a:r>
            <a:r>
              <a:rPr lang="en-US" b="0" dirty="0" err="1">
                <a:solidFill>
                  <a:srgbClr val="EEFFFF"/>
                </a:solidFill>
                <a:effectLst/>
                <a:latin typeface=" Cascadia Code"/>
              </a:rPr>
              <a:t>Concieved</a:t>
            </a:r>
            <a:r>
              <a:rPr lang="en-US" b="0" dirty="0">
                <a:solidFill>
                  <a:srgbClr val="EEFFFF"/>
                </a:solidFill>
                <a:effectLst/>
                <a:latin typeface=" Cascadia Code"/>
              </a:rPr>
              <a:t> in 2014.</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GANs consist of two parts, a generator and a discriminator.</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The generator tries to generate realistic outputs such that the discriminator cant tell the difference between its outputs and a real sample. Tries to fool the discriminator.</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The discriminator on its end tries to guess the fake generated samples from the real ones.</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In this process the generator learns to generate new data with the same characteristics as the training set. </a:t>
            </a:r>
            <a:r>
              <a:rPr lang="en-US" b="0" dirty="0" err="1">
                <a:solidFill>
                  <a:srgbClr val="EEFFFF"/>
                </a:solidFill>
                <a:effectLst/>
                <a:latin typeface=" Cascadia Code"/>
              </a:rPr>
              <a:t>I.e</a:t>
            </a:r>
            <a:r>
              <a:rPr lang="en-US" b="0" dirty="0">
                <a:solidFill>
                  <a:srgbClr val="EEFFFF"/>
                </a:solidFill>
                <a:effectLst/>
                <a:latin typeface=" Cascadia Code"/>
              </a:rPr>
              <a:t> when training on </a:t>
            </a:r>
            <a:r>
              <a:rPr lang="en-US" b="0" dirty="0" err="1">
                <a:solidFill>
                  <a:srgbClr val="EEFFFF"/>
                </a:solidFill>
                <a:effectLst/>
                <a:latin typeface=" Cascadia Code"/>
              </a:rPr>
              <a:t>picures</a:t>
            </a:r>
            <a:r>
              <a:rPr lang="en-US" b="0" dirty="0">
                <a:solidFill>
                  <a:srgbClr val="EEFFFF"/>
                </a:solidFill>
                <a:effectLst/>
                <a:latin typeface=" Cascadia Code"/>
              </a:rPr>
              <a:t>, it learns to generate photorealistic images.</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The motivation for GANs is to generate realistic data, and has since its inception been used in a wide variety of fields. An example is medical data, for ML. This can often be infeasible to share </a:t>
            </a:r>
            <a:r>
              <a:rPr lang="en-US" b="0" dirty="0" err="1">
                <a:solidFill>
                  <a:srgbClr val="EEFFFF"/>
                </a:solidFill>
                <a:effectLst/>
                <a:latin typeface=" Cascadia Code"/>
              </a:rPr>
              <a:t>bco</a:t>
            </a:r>
            <a:r>
              <a:rPr lang="en-US" b="0" dirty="0">
                <a:solidFill>
                  <a:srgbClr val="EEFFFF"/>
                </a:solidFill>
                <a:effectLst/>
                <a:latin typeface=" Cascadia Code"/>
              </a:rPr>
              <a:t>. privacy. </a:t>
            </a:r>
            <a:r>
              <a:rPr lang="en-US" b="0" dirty="0" err="1">
                <a:solidFill>
                  <a:srgbClr val="EEFFFF"/>
                </a:solidFill>
                <a:effectLst/>
                <a:latin typeface=" Cascadia Code"/>
              </a:rPr>
              <a:t>Sufficently</a:t>
            </a:r>
            <a:r>
              <a:rPr lang="en-US" b="0" dirty="0">
                <a:solidFill>
                  <a:srgbClr val="EEFFFF"/>
                </a:solidFill>
                <a:effectLst/>
                <a:latin typeface=" Cascadia Code"/>
              </a:rPr>
              <a:t> realistic, synthetically generated data might be an alternative.</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As we have come to realize, Time series are everywhere and important.</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We should have good generative models for TS</a:t>
            </a:r>
          </a:p>
          <a:p>
            <a:endParaRPr lang="en-US" dirty="0"/>
          </a:p>
        </p:txBody>
      </p:sp>
      <p:sp>
        <p:nvSpPr>
          <p:cNvPr id="4" name="Plassholder for lysbildenummer 3"/>
          <p:cNvSpPr>
            <a:spLocks noGrp="1"/>
          </p:cNvSpPr>
          <p:nvPr>
            <p:ph type="sldNum" sz="quarter" idx="5"/>
          </p:nvPr>
        </p:nvSpPr>
        <p:spPr/>
        <p:txBody>
          <a:bodyPr/>
          <a:lstStyle/>
          <a:p>
            <a:fld id="{A09C4F3D-1DC8-429C-8771-B98A46B79C4F}" type="slidenum">
              <a:rPr lang="en-US" smtClean="0"/>
              <a:t>2</a:t>
            </a:fld>
            <a:endParaRPr lang="en-US"/>
          </a:p>
        </p:txBody>
      </p:sp>
    </p:spTree>
    <p:extLst>
      <p:ext uri="{BB962C8B-B14F-4D97-AF65-F5344CB8AC3E}">
        <p14:creationId xmlns:p14="http://schemas.microsoft.com/office/powerpoint/2010/main" val="4020406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b="0" dirty="0">
                <a:solidFill>
                  <a:srgbClr val="89DDFF"/>
                </a:solidFill>
                <a:effectLst/>
                <a:latin typeface=" Cascadia Code"/>
              </a:rPr>
              <a:t>-</a:t>
            </a:r>
            <a:r>
              <a:rPr lang="en-US" b="0" dirty="0">
                <a:solidFill>
                  <a:srgbClr val="EEFFFF"/>
                </a:solidFill>
                <a:effectLst/>
                <a:latin typeface=" Cascadia Code"/>
              </a:rPr>
              <a:t> Brings me to the problem</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A field where the generative models have struggled are Time Series data.</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We want to generate realistic TS data</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Should not only learn to generate realistic features for a single time-point, but </a:t>
            </a:r>
            <a:r>
              <a:rPr lang="en-US" b="0" dirty="0" err="1">
                <a:solidFill>
                  <a:srgbClr val="EEFFFF"/>
                </a:solidFill>
                <a:effectLst/>
                <a:latin typeface=" Cascadia Code"/>
              </a:rPr>
              <a:t>accross</a:t>
            </a:r>
            <a:r>
              <a:rPr lang="en-US" b="0" dirty="0">
                <a:solidFill>
                  <a:srgbClr val="EEFFFF"/>
                </a:solidFill>
                <a:effectLst/>
                <a:latin typeface=" Cascadia Code"/>
              </a:rPr>
              <a:t> time. As we know, the present very much depends on the past.</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This is where the GAN-approach have typically failed.</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A sample produced by a GAN, i.e. the </a:t>
            </a:r>
            <a:r>
              <a:rPr lang="en-US" b="0" dirty="0" err="1">
                <a:solidFill>
                  <a:srgbClr val="EEFFFF"/>
                </a:solidFill>
                <a:effectLst/>
                <a:latin typeface=" Cascadia Code"/>
              </a:rPr>
              <a:t>temprature</a:t>
            </a:r>
            <a:r>
              <a:rPr lang="en-US" b="0" dirty="0">
                <a:solidFill>
                  <a:srgbClr val="EEFFFF"/>
                </a:solidFill>
                <a:effectLst/>
                <a:latin typeface=" Cascadia Code"/>
              </a:rPr>
              <a:t> and humidity in Trondheim at a </a:t>
            </a:r>
            <a:r>
              <a:rPr lang="en-US" b="0" dirty="0" err="1">
                <a:solidFill>
                  <a:srgbClr val="EEFFFF"/>
                </a:solidFill>
                <a:effectLst/>
                <a:latin typeface=" Cascadia Code"/>
              </a:rPr>
              <a:t>spesific</a:t>
            </a:r>
            <a:r>
              <a:rPr lang="en-US" b="0" dirty="0">
                <a:solidFill>
                  <a:srgbClr val="EEFFFF"/>
                </a:solidFill>
                <a:effectLst/>
                <a:latin typeface=" Cascadia Code"/>
              </a:rPr>
              <a:t> timepoint should not only be realistic in itself, but also realistic with respect to the last sample produces, i.e. the temp. and hum. an hour ago.</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Another way to rephrase this is that the generative model should keep the same relationships between the features over time as the real data.</a:t>
            </a:r>
          </a:p>
          <a:p>
            <a:endParaRPr lang="en-US" dirty="0"/>
          </a:p>
        </p:txBody>
      </p:sp>
      <p:sp>
        <p:nvSpPr>
          <p:cNvPr id="4" name="Plassholder for lysbildenummer 3"/>
          <p:cNvSpPr>
            <a:spLocks noGrp="1"/>
          </p:cNvSpPr>
          <p:nvPr>
            <p:ph type="sldNum" sz="quarter" idx="5"/>
          </p:nvPr>
        </p:nvSpPr>
        <p:spPr/>
        <p:txBody>
          <a:bodyPr/>
          <a:lstStyle/>
          <a:p>
            <a:fld id="{A09C4F3D-1DC8-429C-8771-B98A46B79C4F}" type="slidenum">
              <a:rPr lang="en-US" smtClean="0"/>
              <a:t>3</a:t>
            </a:fld>
            <a:endParaRPr lang="en-US"/>
          </a:p>
        </p:txBody>
      </p:sp>
    </p:spTree>
    <p:extLst>
      <p:ext uri="{BB962C8B-B14F-4D97-AF65-F5344CB8AC3E}">
        <p14:creationId xmlns:p14="http://schemas.microsoft.com/office/powerpoint/2010/main" val="4219856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b="0" dirty="0">
                <a:solidFill>
                  <a:srgbClr val="89DDFF"/>
                </a:solidFill>
                <a:effectLst/>
                <a:latin typeface=" Cascadia Code"/>
              </a:rPr>
              <a:t>-</a:t>
            </a:r>
            <a:r>
              <a:rPr lang="en-US" b="0" dirty="0">
                <a:solidFill>
                  <a:srgbClr val="EEFFFF"/>
                </a:solidFill>
                <a:effectLst/>
                <a:latin typeface=" Cascadia Code"/>
              </a:rPr>
              <a:t> In TS, we typically use autoregressive models for when we need to generate a prediction or </a:t>
            </a:r>
            <a:r>
              <a:rPr lang="en-US" b="0" dirty="0" err="1">
                <a:solidFill>
                  <a:srgbClr val="EEFFFF"/>
                </a:solidFill>
                <a:effectLst/>
                <a:latin typeface=" Cascadia Code"/>
              </a:rPr>
              <a:t>forcast</a:t>
            </a:r>
            <a:r>
              <a:rPr lang="en-US" b="0" dirty="0">
                <a:solidFill>
                  <a:srgbClr val="EEFFFF"/>
                </a:solidFill>
                <a:effectLst/>
                <a:latin typeface=" Cascadia Code"/>
              </a:rPr>
              <a:t> consisting of multiple steps where the newer steps depend on the prediction of the earlier.</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The fundamental problem with these models are that they are not generative in the sense that you can sample random new sequences. They are deterministic, and will give the same output each time.</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In another </a:t>
            </a:r>
            <a:r>
              <a:rPr lang="en-US" b="0" dirty="0" err="1">
                <a:solidFill>
                  <a:srgbClr val="EEFFFF"/>
                </a:solidFill>
                <a:effectLst/>
                <a:latin typeface=" Cascadia Code"/>
              </a:rPr>
              <a:t>aproach</a:t>
            </a:r>
            <a:r>
              <a:rPr lang="en-US" b="0" dirty="0">
                <a:solidFill>
                  <a:srgbClr val="EEFFFF"/>
                </a:solidFill>
                <a:effectLst/>
                <a:latin typeface=" Cascadia Code"/>
              </a:rPr>
              <a:t> to this problem, GANs have been used with RNN for generator and discriminator.</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Two such examples are C-RNN-GAN, RCGAN, using LSTM networks for generator and discriminator.</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One might think that this solves the problem since RNNs can learn temporal relationships, but a central problem is that the generator is only trained using binary feedback from the discriminator, which may not be enough to learn the temporal relationships of the features.</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Imagine trying to learn to generate an realistic, fake weather forecast, and simply getting a "yes" or "no" answer after you submit your attempt.</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Another subject in TS is that of representation learning, or that instead of learning from the original features directly, you learn from a set of fewer, compound features that are a sort of compression of the original features. This has been show to have certain benefits that I wont go into detail about </a:t>
            </a:r>
            <a:r>
              <a:rPr lang="en-US" b="0" dirty="0" err="1">
                <a:solidFill>
                  <a:srgbClr val="EEFFFF"/>
                </a:solidFill>
                <a:effectLst/>
                <a:latin typeface=" Cascadia Code"/>
              </a:rPr>
              <a:t>nown</a:t>
            </a:r>
            <a:r>
              <a:rPr lang="en-US" b="0" dirty="0">
                <a:solidFill>
                  <a:srgbClr val="EEFFFF"/>
                </a:solidFill>
                <a:effectLst/>
                <a:latin typeface=" Cascadia Code"/>
              </a:rPr>
              <a:t> other than that is </a:t>
            </a:r>
            <a:r>
              <a:rPr lang="en-US" b="0" dirty="0" err="1">
                <a:solidFill>
                  <a:srgbClr val="EEFFFF"/>
                </a:solidFill>
                <a:effectLst/>
                <a:latin typeface=" Cascadia Code"/>
              </a:rPr>
              <a:t>is</a:t>
            </a:r>
            <a:r>
              <a:rPr lang="en-US" b="0" dirty="0">
                <a:solidFill>
                  <a:srgbClr val="EEFFFF"/>
                </a:solidFill>
                <a:effectLst/>
                <a:latin typeface=" Cascadia Code"/>
              </a:rPr>
              <a:t> related to the field of autoencoders.</a:t>
            </a:r>
          </a:p>
          <a:p>
            <a:endParaRPr lang="en-US" dirty="0"/>
          </a:p>
        </p:txBody>
      </p:sp>
      <p:sp>
        <p:nvSpPr>
          <p:cNvPr id="4" name="Plassholder for lysbildenummer 3"/>
          <p:cNvSpPr>
            <a:spLocks noGrp="1"/>
          </p:cNvSpPr>
          <p:nvPr>
            <p:ph type="sldNum" sz="quarter" idx="5"/>
          </p:nvPr>
        </p:nvSpPr>
        <p:spPr/>
        <p:txBody>
          <a:bodyPr/>
          <a:lstStyle/>
          <a:p>
            <a:fld id="{A09C4F3D-1DC8-429C-8771-B98A46B79C4F}" type="slidenum">
              <a:rPr lang="en-US" smtClean="0"/>
              <a:t>4</a:t>
            </a:fld>
            <a:endParaRPr lang="en-US"/>
          </a:p>
        </p:txBody>
      </p:sp>
    </p:spTree>
    <p:extLst>
      <p:ext uri="{BB962C8B-B14F-4D97-AF65-F5344CB8AC3E}">
        <p14:creationId xmlns:p14="http://schemas.microsoft.com/office/powerpoint/2010/main" val="880949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Their proposed model: </a:t>
            </a:r>
            <a:r>
              <a:rPr lang="en-US" b="0" dirty="0" err="1">
                <a:solidFill>
                  <a:srgbClr val="EEFFFF"/>
                </a:solidFill>
                <a:effectLst/>
                <a:latin typeface=" Cascadia Code"/>
              </a:rPr>
              <a:t>TimeGAN</a:t>
            </a:r>
            <a:r>
              <a:rPr lang="en-US" b="0" dirty="0">
                <a:solidFill>
                  <a:srgbClr val="EEFFFF"/>
                </a:solidFill>
                <a:effectLst/>
                <a:latin typeface=" Cascadia Code"/>
              </a:rPr>
              <a:t>.</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Consists of four NN components.</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The first two networks are </a:t>
            </a:r>
            <a:r>
              <a:rPr lang="en-US" b="0" dirty="0" err="1">
                <a:solidFill>
                  <a:srgbClr val="EEFFFF"/>
                </a:solidFill>
                <a:effectLst/>
                <a:latin typeface=" Cascadia Code"/>
              </a:rPr>
              <a:t>basicly</a:t>
            </a:r>
            <a:r>
              <a:rPr lang="en-US" b="0" dirty="0">
                <a:solidFill>
                  <a:srgbClr val="EEFFFF"/>
                </a:solidFill>
                <a:effectLst/>
                <a:latin typeface=" Cascadia Code"/>
              </a:rPr>
              <a:t> an encoder and a decoder that translates to and from the original feature space to a smaller one (like an autoencoder). They call these networks the embedding and recovery networks.</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Within this embedded feature space that is the outputs of the embedding network operates the two last networks, the GAN generator and discriminator. So the generator learns to produce outputs in this embedded feature space, which then is translated to the real feature space using the recovery network.</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They chose to implement the embedding network as an RNN and the recovery network as a FF NN, for simplicity.</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The generator takes in a vector representing the state at the previous timestep, and tries to produce the state at the next timestep.</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During training, to address the typical problem of GANs with TS they train the generator in two modes. And this is really the core of their findings:</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The first mode is the typical GAN-style training where the loss is computed from the result of the discriminators binary feedback. In this mode, the generator </a:t>
            </a:r>
            <a:r>
              <a:rPr lang="en-US" b="0" dirty="0" err="1">
                <a:solidFill>
                  <a:srgbClr val="EEFFFF"/>
                </a:solidFill>
                <a:effectLst/>
                <a:latin typeface=" Cascadia Code"/>
              </a:rPr>
              <a:t>recieves</a:t>
            </a:r>
            <a:r>
              <a:rPr lang="en-US" b="0" dirty="0">
                <a:solidFill>
                  <a:srgbClr val="EEFFFF"/>
                </a:solidFill>
                <a:effectLst/>
                <a:latin typeface=" Cascadia Code"/>
              </a:rPr>
              <a:t> its own </a:t>
            </a:r>
            <a:r>
              <a:rPr lang="en-US" b="0" dirty="0" err="1">
                <a:solidFill>
                  <a:srgbClr val="EEFFFF"/>
                </a:solidFill>
                <a:effectLst/>
                <a:latin typeface=" Cascadia Code"/>
              </a:rPr>
              <a:t>prevoius</a:t>
            </a:r>
            <a:r>
              <a:rPr lang="en-US" b="0" dirty="0">
                <a:solidFill>
                  <a:srgbClr val="EEFFFF"/>
                </a:solidFill>
                <a:effectLst/>
                <a:latin typeface=" Cascadia Code"/>
              </a:rPr>
              <a:t> previous outputs as inputs in an autoregressive manner to calculate the next synthetic state.</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In the other mode, which is your more typical supervised learning approach, the generator is fed real data, and a loss is calculated based on the accuracy of the synthetic, generated next state.</a:t>
            </a:r>
          </a:p>
          <a:p>
            <a:endParaRPr lang="en-US" dirty="0"/>
          </a:p>
        </p:txBody>
      </p:sp>
      <p:sp>
        <p:nvSpPr>
          <p:cNvPr id="4" name="Plassholder for lysbildenummer 3"/>
          <p:cNvSpPr>
            <a:spLocks noGrp="1"/>
          </p:cNvSpPr>
          <p:nvPr>
            <p:ph type="sldNum" sz="quarter" idx="5"/>
          </p:nvPr>
        </p:nvSpPr>
        <p:spPr/>
        <p:txBody>
          <a:bodyPr/>
          <a:lstStyle/>
          <a:p>
            <a:fld id="{A09C4F3D-1DC8-429C-8771-B98A46B79C4F}" type="slidenum">
              <a:rPr lang="en-US" smtClean="0"/>
              <a:t>5</a:t>
            </a:fld>
            <a:endParaRPr lang="en-US"/>
          </a:p>
        </p:txBody>
      </p:sp>
    </p:spTree>
    <p:extLst>
      <p:ext uri="{BB962C8B-B14F-4D97-AF65-F5344CB8AC3E}">
        <p14:creationId xmlns:p14="http://schemas.microsoft.com/office/powerpoint/2010/main" val="2862119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The authors describe three qualities they evaluate the generated data on:</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Diversity, "it </a:t>
            </a:r>
            <a:r>
              <a:rPr lang="en-US" b="0" dirty="0" err="1">
                <a:solidFill>
                  <a:srgbClr val="EEFFFF"/>
                </a:solidFill>
                <a:effectLst/>
                <a:latin typeface=" Cascadia Code"/>
              </a:rPr>
              <a:t>sould</a:t>
            </a:r>
            <a:r>
              <a:rPr lang="en-US" b="0" dirty="0">
                <a:solidFill>
                  <a:srgbClr val="EEFFFF"/>
                </a:solidFill>
                <a:effectLst/>
                <a:latin typeface=" Cascadia Code"/>
              </a:rPr>
              <a:t> be distributed to cover the real data". This is evaluated by using </a:t>
            </a:r>
            <a:r>
              <a:rPr lang="en-US" b="0" dirty="0" err="1">
                <a:solidFill>
                  <a:srgbClr val="EEFFFF"/>
                </a:solidFill>
                <a:effectLst/>
                <a:latin typeface=" Cascadia Code"/>
              </a:rPr>
              <a:t>dimentionality</a:t>
            </a:r>
            <a:r>
              <a:rPr lang="en-US" b="0" dirty="0">
                <a:solidFill>
                  <a:srgbClr val="EEFFFF"/>
                </a:solidFill>
                <a:effectLst/>
                <a:latin typeface=" Cascadia Code"/>
              </a:rPr>
              <a:t> reducing techniques PCA and t-SNE and visually confirming the overlap.</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Fidelity, "it should be indistinguishable from the real data". This is evaluated by training a separate classification model for distinguishing </a:t>
            </a:r>
            <a:r>
              <a:rPr lang="en-US" b="0" dirty="0" err="1">
                <a:solidFill>
                  <a:srgbClr val="EEFFFF"/>
                </a:solidFill>
                <a:effectLst/>
                <a:latin typeface=" Cascadia Code"/>
              </a:rPr>
              <a:t>beween</a:t>
            </a:r>
            <a:r>
              <a:rPr lang="en-US" b="0" dirty="0">
                <a:solidFill>
                  <a:srgbClr val="EEFFFF"/>
                </a:solidFill>
                <a:effectLst/>
                <a:latin typeface=" Cascadia Code"/>
              </a:rPr>
              <a:t> the real and synthetic data, in a task equivalent to the discriminator.</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Usefulness, "should be just as useful as the real data" for use, i.e. if a model is trained on fake data, it should be able to score </a:t>
            </a:r>
            <a:r>
              <a:rPr lang="en-US" b="0" dirty="0" err="1">
                <a:solidFill>
                  <a:srgbClr val="EEFFFF"/>
                </a:solidFill>
                <a:effectLst/>
                <a:latin typeface=" Cascadia Code"/>
              </a:rPr>
              <a:t>accuratly</a:t>
            </a:r>
            <a:r>
              <a:rPr lang="en-US" b="0" dirty="0">
                <a:solidFill>
                  <a:srgbClr val="EEFFFF"/>
                </a:solidFill>
                <a:effectLst/>
                <a:latin typeface=" Cascadia Code"/>
              </a:rPr>
              <a:t> when tested on real data. This is evaluated by training a model on the generated data and measuring the performance in terms of mean absolute error.</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They do these experiments both on artificial datasets, and real data sets such as stock prices, energy consumption, and cancer treatment.</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They compare </a:t>
            </a:r>
            <a:r>
              <a:rPr lang="en-US" b="0" dirty="0" err="1">
                <a:solidFill>
                  <a:srgbClr val="EEFFFF"/>
                </a:solidFill>
                <a:effectLst/>
                <a:latin typeface=" Cascadia Code"/>
              </a:rPr>
              <a:t>TimeGAN</a:t>
            </a:r>
            <a:r>
              <a:rPr lang="en-US" b="0" dirty="0">
                <a:solidFill>
                  <a:srgbClr val="EEFFFF"/>
                </a:solidFill>
                <a:effectLst/>
                <a:latin typeface=" Cascadia Code"/>
              </a:rPr>
              <a:t> to both to the other GAN-based models </a:t>
            </a:r>
            <a:r>
              <a:rPr lang="en-US" b="0" dirty="0" err="1">
                <a:solidFill>
                  <a:srgbClr val="EEFFFF"/>
                </a:solidFill>
                <a:effectLst/>
                <a:latin typeface=" Cascadia Code"/>
              </a:rPr>
              <a:t>i</a:t>
            </a:r>
            <a:r>
              <a:rPr lang="en-US" b="0" dirty="0">
                <a:solidFill>
                  <a:srgbClr val="EEFFFF"/>
                </a:solidFill>
                <a:effectLst/>
                <a:latin typeface=" Cascadia Code"/>
              </a:rPr>
              <a:t> talked about earlier, as well as other methods.</a:t>
            </a:r>
          </a:p>
          <a:p>
            <a:endParaRPr lang="en-US" dirty="0"/>
          </a:p>
        </p:txBody>
      </p:sp>
      <p:sp>
        <p:nvSpPr>
          <p:cNvPr id="4" name="Plassholder for lysbildenummer 3"/>
          <p:cNvSpPr>
            <a:spLocks noGrp="1"/>
          </p:cNvSpPr>
          <p:nvPr>
            <p:ph type="sldNum" sz="quarter" idx="5"/>
          </p:nvPr>
        </p:nvSpPr>
        <p:spPr/>
        <p:txBody>
          <a:bodyPr/>
          <a:lstStyle/>
          <a:p>
            <a:fld id="{A09C4F3D-1DC8-429C-8771-B98A46B79C4F}" type="slidenum">
              <a:rPr lang="en-US" smtClean="0"/>
              <a:t>6</a:t>
            </a:fld>
            <a:endParaRPr lang="en-US"/>
          </a:p>
        </p:txBody>
      </p:sp>
    </p:spTree>
    <p:extLst>
      <p:ext uri="{BB962C8B-B14F-4D97-AF65-F5344CB8AC3E}">
        <p14:creationId xmlns:p14="http://schemas.microsoft.com/office/powerpoint/2010/main" val="3166443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For measuring the diversity, they observe visually that the generated data overlaps very well with the real data. Here you can see </a:t>
            </a:r>
            <a:r>
              <a:rPr lang="en-US" b="0" dirty="0" err="1">
                <a:solidFill>
                  <a:srgbClr val="EEFFFF"/>
                </a:solidFill>
                <a:effectLst/>
                <a:latin typeface=" Cascadia Code"/>
              </a:rPr>
              <a:t>TimeGAN</a:t>
            </a:r>
            <a:r>
              <a:rPr lang="en-US" b="0" dirty="0">
                <a:solidFill>
                  <a:srgbClr val="EEFFFF"/>
                </a:solidFill>
                <a:effectLst/>
                <a:latin typeface=" Cascadia Code"/>
              </a:rPr>
              <a:t> and how it overlaps compared to the other models. They describe </a:t>
            </a:r>
            <a:r>
              <a:rPr lang="en-US" b="0" dirty="0" err="1">
                <a:solidFill>
                  <a:srgbClr val="EEFFFF"/>
                </a:solidFill>
                <a:effectLst/>
                <a:latin typeface=" Cascadia Code"/>
              </a:rPr>
              <a:t>TimeGAN</a:t>
            </a:r>
            <a:r>
              <a:rPr lang="en-US" b="0" dirty="0">
                <a:solidFill>
                  <a:srgbClr val="EEFFFF"/>
                </a:solidFill>
                <a:effectLst/>
                <a:latin typeface=" Cascadia Code"/>
              </a:rPr>
              <a:t> as having significantly better overlap than the rest.</a:t>
            </a:r>
          </a:p>
          <a:p>
            <a:endParaRPr lang="en-US" dirty="0"/>
          </a:p>
        </p:txBody>
      </p:sp>
      <p:sp>
        <p:nvSpPr>
          <p:cNvPr id="4" name="Plassholder for lysbildenummer 3"/>
          <p:cNvSpPr>
            <a:spLocks noGrp="1"/>
          </p:cNvSpPr>
          <p:nvPr>
            <p:ph type="sldNum" sz="quarter" idx="5"/>
          </p:nvPr>
        </p:nvSpPr>
        <p:spPr/>
        <p:txBody>
          <a:bodyPr/>
          <a:lstStyle/>
          <a:p>
            <a:fld id="{A09C4F3D-1DC8-429C-8771-B98A46B79C4F}" type="slidenum">
              <a:rPr lang="en-US" smtClean="0"/>
              <a:t>7</a:t>
            </a:fld>
            <a:endParaRPr lang="en-US"/>
          </a:p>
        </p:txBody>
      </p:sp>
    </p:spTree>
    <p:extLst>
      <p:ext uri="{BB962C8B-B14F-4D97-AF65-F5344CB8AC3E}">
        <p14:creationId xmlns:p14="http://schemas.microsoft.com/office/powerpoint/2010/main" val="986780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When it comes to testing the fidelity and </a:t>
            </a:r>
            <a:r>
              <a:rPr lang="en-US" b="0" dirty="0" err="1">
                <a:solidFill>
                  <a:srgbClr val="EEFFFF"/>
                </a:solidFill>
                <a:effectLst/>
                <a:latin typeface=" Cascadia Code"/>
              </a:rPr>
              <a:t>usefullness</a:t>
            </a:r>
            <a:r>
              <a:rPr lang="en-US" b="0" dirty="0">
                <a:solidFill>
                  <a:srgbClr val="EEFFFF"/>
                </a:solidFill>
                <a:effectLst/>
                <a:latin typeface=" Cascadia Code"/>
              </a:rPr>
              <a:t> they find, as is described in this table, that their model performs as good or better than the SOTA across the board. In some cases, such as the task to create indistinguishable Stock-data, the gain is very significant. 48% in this case.</a:t>
            </a:r>
          </a:p>
          <a:p>
            <a:endParaRPr lang="en-US" dirty="0"/>
          </a:p>
        </p:txBody>
      </p:sp>
      <p:sp>
        <p:nvSpPr>
          <p:cNvPr id="4" name="Plassholder for lysbildenummer 3"/>
          <p:cNvSpPr>
            <a:spLocks noGrp="1"/>
          </p:cNvSpPr>
          <p:nvPr>
            <p:ph type="sldNum" sz="quarter" idx="5"/>
          </p:nvPr>
        </p:nvSpPr>
        <p:spPr/>
        <p:txBody>
          <a:bodyPr/>
          <a:lstStyle/>
          <a:p>
            <a:fld id="{A09C4F3D-1DC8-429C-8771-B98A46B79C4F}" type="slidenum">
              <a:rPr lang="en-US" smtClean="0"/>
              <a:t>8</a:t>
            </a:fld>
            <a:endParaRPr lang="en-US"/>
          </a:p>
        </p:txBody>
      </p:sp>
    </p:spTree>
    <p:extLst>
      <p:ext uri="{BB962C8B-B14F-4D97-AF65-F5344CB8AC3E}">
        <p14:creationId xmlns:p14="http://schemas.microsoft.com/office/powerpoint/2010/main" val="200487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In this paper the authors propose </a:t>
            </a:r>
            <a:r>
              <a:rPr lang="en-US" b="0" dirty="0" err="1">
                <a:solidFill>
                  <a:srgbClr val="EEFFFF"/>
                </a:solidFill>
                <a:effectLst/>
                <a:latin typeface=" Cascadia Code"/>
              </a:rPr>
              <a:t>TimeGAN</a:t>
            </a:r>
            <a:r>
              <a:rPr lang="en-US" b="0" dirty="0">
                <a:solidFill>
                  <a:srgbClr val="EEFFFF"/>
                </a:solidFill>
                <a:effectLst/>
                <a:latin typeface=" Cascadia Code"/>
              </a:rPr>
              <a:t>, a model for generating Time Series data that combines the traditional GAN approach with the supervised learning approach and an encoder-decoder-like network to allow the generator to learn the relationships between the features over time.</a:t>
            </a:r>
          </a:p>
          <a:p>
            <a:r>
              <a:rPr lang="en-US" b="0" dirty="0">
                <a:solidFill>
                  <a:srgbClr val="EEFFFF"/>
                </a:solidFill>
                <a:effectLst/>
                <a:latin typeface=" Cascadia Code"/>
              </a:rPr>
              <a:t>  </a:t>
            </a:r>
            <a:r>
              <a:rPr lang="en-US" b="0" dirty="0">
                <a:solidFill>
                  <a:srgbClr val="89DDFF"/>
                </a:solidFill>
                <a:effectLst/>
                <a:latin typeface=" Cascadia Code"/>
              </a:rPr>
              <a:t>-</a:t>
            </a:r>
            <a:r>
              <a:rPr lang="en-US" b="0" dirty="0">
                <a:solidFill>
                  <a:srgbClr val="EEFFFF"/>
                </a:solidFill>
                <a:effectLst/>
                <a:latin typeface=" Cascadia Code"/>
              </a:rPr>
              <a:t> They try their model on both artificial and real datasets and find that their model produces higher-quality synthetic data compared to the SOTA.</a:t>
            </a:r>
          </a:p>
          <a:p>
            <a:endParaRPr lang="en-US" dirty="0"/>
          </a:p>
        </p:txBody>
      </p:sp>
      <p:sp>
        <p:nvSpPr>
          <p:cNvPr id="4" name="Plassholder for lysbildenummer 3"/>
          <p:cNvSpPr>
            <a:spLocks noGrp="1"/>
          </p:cNvSpPr>
          <p:nvPr>
            <p:ph type="sldNum" sz="quarter" idx="5"/>
          </p:nvPr>
        </p:nvSpPr>
        <p:spPr/>
        <p:txBody>
          <a:bodyPr/>
          <a:lstStyle/>
          <a:p>
            <a:fld id="{A09C4F3D-1DC8-429C-8771-B98A46B79C4F}" type="slidenum">
              <a:rPr lang="en-US" smtClean="0"/>
              <a:t>9</a:t>
            </a:fld>
            <a:endParaRPr lang="en-US"/>
          </a:p>
        </p:txBody>
      </p:sp>
    </p:spTree>
    <p:extLst>
      <p:ext uri="{BB962C8B-B14F-4D97-AF65-F5344CB8AC3E}">
        <p14:creationId xmlns:p14="http://schemas.microsoft.com/office/powerpoint/2010/main" val="3712154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368315" y="2008061"/>
            <a:ext cx="7772400" cy="675821"/>
          </a:xfrm>
        </p:spPr>
        <p:txBody>
          <a:bodyPr anchor="t" anchorCtr="0"/>
          <a:lstStyle/>
          <a:p>
            <a:r>
              <a:rPr lang="nb-NO" dirty="0"/>
              <a:t>Klikk for å redigere tittelstil</a:t>
            </a:r>
          </a:p>
        </p:txBody>
      </p:sp>
      <p:sp>
        <p:nvSpPr>
          <p:cNvPr id="3" name="Undertittel 2"/>
          <p:cNvSpPr>
            <a:spLocks noGrp="1"/>
          </p:cNvSpPr>
          <p:nvPr>
            <p:ph type="subTitle" idx="1"/>
          </p:nvPr>
        </p:nvSpPr>
        <p:spPr>
          <a:xfrm>
            <a:off x="368315" y="2733866"/>
            <a:ext cx="7772400" cy="131445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a:t>Klikk for å redigere undertittelstil i malen</a:t>
            </a:r>
          </a:p>
        </p:txBody>
      </p:sp>
    </p:spTree>
    <p:extLst>
      <p:ext uri="{BB962C8B-B14F-4D97-AF65-F5344CB8AC3E}">
        <p14:creationId xmlns:p14="http://schemas.microsoft.com/office/powerpoint/2010/main" val="100015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198385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400" y="205979"/>
            <a:ext cx="2057400" cy="4388644"/>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457200" y="205979"/>
            <a:ext cx="6019800" cy="4388644"/>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03183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5120" y="4838278"/>
            <a:ext cx="342081" cy="189077"/>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b="1" i="0" smtClean="0">
                <a:solidFill>
                  <a:schemeClr val="bg1"/>
                </a:solidFill>
                <a:latin typeface="Arial"/>
                <a:cs typeface="Arial"/>
              </a:rPr>
              <a:pPr algn="ctr"/>
              <a:t>‹#›</a:t>
            </a:fld>
            <a:endParaRPr lang="nb-NO" b="1" i="0" dirty="0">
              <a:solidFill>
                <a:schemeClr val="bg1"/>
              </a:solidFill>
              <a:latin typeface="Arial"/>
              <a:cs typeface="Arial"/>
            </a:endParaRPr>
          </a:p>
        </p:txBody>
      </p:sp>
      <p:sp>
        <p:nvSpPr>
          <p:cNvPr id="5" name="Tittel 1">
            <a:extLst>
              <a:ext uri="{FF2B5EF4-FFF2-40B4-BE49-F238E27FC236}">
                <a16:creationId xmlns:a16="http://schemas.microsoft.com/office/drawing/2014/main" id="{EDDF0375-0873-B843-9EC0-A06479A80FA9}"/>
              </a:ext>
            </a:extLst>
          </p:cNvPr>
          <p:cNvSpPr>
            <a:spLocks noGrp="1"/>
          </p:cNvSpPr>
          <p:nvPr>
            <p:ph type="title"/>
          </p:nvPr>
        </p:nvSpPr>
        <p:spPr>
          <a:xfrm>
            <a:off x="301385" y="298339"/>
            <a:ext cx="8418747" cy="648512"/>
          </a:xfrm>
          <a:prstGeom prst="rect">
            <a:avLst/>
          </a:prstGeom>
        </p:spPr>
        <p:txBody>
          <a:bodyPr wrap="square" lIns="90000" tIns="46800" rIns="90000" bIns="46800"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DE8648CE-2671-CD47-B4B1-0ED8BB6803AF}"/>
              </a:ext>
            </a:extLst>
          </p:cNvPr>
          <p:cNvSpPr>
            <a:spLocks noGrp="1"/>
          </p:cNvSpPr>
          <p:nvPr>
            <p:ph idx="1"/>
          </p:nvPr>
        </p:nvSpPr>
        <p:spPr>
          <a:xfrm>
            <a:off x="301385" y="1010266"/>
            <a:ext cx="8418747" cy="3613774"/>
          </a:xfrm>
          <a:prstGeom prst="rect">
            <a:avLst/>
          </a:prstGeom>
        </p:spPr>
        <p:txBody>
          <a:bodyPr lIns="90000" tIns="46800" rIns="90000" bIns="46800">
            <a:no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Tree>
    <p:extLst>
      <p:ext uri="{BB962C8B-B14F-4D97-AF65-F5344CB8AC3E}">
        <p14:creationId xmlns:p14="http://schemas.microsoft.com/office/powerpoint/2010/main" val="206001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3" y="3305176"/>
            <a:ext cx="7772400" cy="102155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7" name="Plassholder for lysbildenummer 5"/>
          <p:cNvSpPr>
            <a:spLocks noGrp="1"/>
          </p:cNvSpPr>
          <p:nvPr>
            <p:ph type="sldNum" sz="quarter" idx="12"/>
          </p:nvPr>
        </p:nvSpPr>
        <p:spPr>
          <a:xfrm>
            <a:off x="8241294" y="4815936"/>
            <a:ext cx="426966" cy="273844"/>
          </a:xfrm>
          <a:prstGeom prst="rect">
            <a:avLst/>
          </a:prstGeom>
        </p:spPr>
        <p:txBody>
          <a:bodyPr/>
          <a:lstStyle>
            <a:lvl1pPr>
              <a:defRPr sz="100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98246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249043"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4" name="Plassholder for innhold 3"/>
          <p:cNvSpPr>
            <a:spLocks noGrp="1"/>
          </p:cNvSpPr>
          <p:nvPr>
            <p:ph sz="half" idx="2"/>
          </p:nvPr>
        </p:nvSpPr>
        <p:spPr>
          <a:xfrm>
            <a:off x="4440043"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137291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7" name="Tittel 1">
            <a:extLst>
              <a:ext uri="{FF2B5EF4-FFF2-40B4-BE49-F238E27FC236}">
                <a16:creationId xmlns:a16="http://schemas.microsoft.com/office/drawing/2014/main" id="{15AB0DDD-5101-CF40-8356-9C539FE928C5}"/>
              </a:ext>
            </a:extLst>
          </p:cNvPr>
          <p:cNvSpPr>
            <a:spLocks noGrp="1"/>
          </p:cNvSpPr>
          <p:nvPr>
            <p:ph type="title"/>
          </p:nvPr>
        </p:nvSpPr>
        <p:spPr>
          <a:xfrm>
            <a:off x="280219" y="205979"/>
            <a:ext cx="8229600" cy="646331"/>
          </a:xfrm>
        </p:spPr>
        <p:txBody>
          <a:bodyPr/>
          <a:lstStyle>
            <a:lvl1pPr>
              <a:defRPr/>
            </a:lvl1pPr>
          </a:lstStyle>
          <a:p>
            <a:r>
              <a:rPr lang="nb-NO"/>
              <a:t>Klikk for å redigere tittelstil</a:t>
            </a:r>
          </a:p>
        </p:txBody>
      </p:sp>
      <p:sp>
        <p:nvSpPr>
          <p:cNvPr id="8" name="Plassholder for innhold 3">
            <a:extLst>
              <a:ext uri="{FF2B5EF4-FFF2-40B4-BE49-F238E27FC236}">
                <a16:creationId xmlns:a16="http://schemas.microsoft.com/office/drawing/2014/main" id="{234AFF7B-7C34-7B47-812A-63DDBA93AB47}"/>
              </a:ext>
            </a:extLst>
          </p:cNvPr>
          <p:cNvSpPr>
            <a:spLocks noGrp="1"/>
          </p:cNvSpPr>
          <p:nvPr>
            <p:ph sz="half" idx="2"/>
          </p:nvPr>
        </p:nvSpPr>
        <p:spPr>
          <a:xfrm>
            <a:off x="280219" y="1444342"/>
            <a:ext cx="4040188" cy="33636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9" name="Plassholder for tekst 4">
            <a:extLst>
              <a:ext uri="{FF2B5EF4-FFF2-40B4-BE49-F238E27FC236}">
                <a16:creationId xmlns:a16="http://schemas.microsoft.com/office/drawing/2014/main" id="{47B44B46-B0BE-A64D-8CD4-1109D4692A49}"/>
              </a:ext>
            </a:extLst>
          </p:cNvPr>
          <p:cNvSpPr>
            <a:spLocks noGrp="1"/>
          </p:cNvSpPr>
          <p:nvPr>
            <p:ph type="body" sz="quarter" idx="3"/>
          </p:nvPr>
        </p:nvSpPr>
        <p:spPr>
          <a:xfrm>
            <a:off x="4468045" y="964522"/>
            <a:ext cx="4041775" cy="47982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dirty="0"/>
              <a:t>Klikk for å redigere</a:t>
            </a:r>
          </a:p>
        </p:txBody>
      </p:sp>
      <p:sp>
        <p:nvSpPr>
          <p:cNvPr id="10" name="Plassholder for innhold 5">
            <a:extLst>
              <a:ext uri="{FF2B5EF4-FFF2-40B4-BE49-F238E27FC236}">
                <a16:creationId xmlns:a16="http://schemas.microsoft.com/office/drawing/2014/main" id="{1C4D38D1-6ECD-794C-8B46-83AEE26790A5}"/>
              </a:ext>
            </a:extLst>
          </p:cNvPr>
          <p:cNvSpPr>
            <a:spLocks noGrp="1"/>
          </p:cNvSpPr>
          <p:nvPr>
            <p:ph sz="quarter" idx="4"/>
          </p:nvPr>
        </p:nvSpPr>
        <p:spPr>
          <a:xfrm>
            <a:off x="4468045" y="1444342"/>
            <a:ext cx="4041775" cy="33636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1" name="Plassholder for tekst 4">
            <a:extLst>
              <a:ext uri="{FF2B5EF4-FFF2-40B4-BE49-F238E27FC236}">
                <a16:creationId xmlns:a16="http://schemas.microsoft.com/office/drawing/2014/main" id="{BD8E673F-9EC8-124B-9ACB-8BF4AAF39D9D}"/>
              </a:ext>
            </a:extLst>
          </p:cNvPr>
          <p:cNvSpPr>
            <a:spLocks noGrp="1"/>
          </p:cNvSpPr>
          <p:nvPr>
            <p:ph type="body" sz="quarter" idx="10"/>
          </p:nvPr>
        </p:nvSpPr>
        <p:spPr>
          <a:xfrm>
            <a:off x="280218" y="964521"/>
            <a:ext cx="4041775" cy="47982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dirty="0"/>
              <a:t>Klikk for å redigere</a:t>
            </a:r>
          </a:p>
        </p:txBody>
      </p:sp>
    </p:spTree>
    <p:extLst>
      <p:ext uri="{BB962C8B-B14F-4D97-AF65-F5344CB8AC3E}">
        <p14:creationId xmlns:p14="http://schemas.microsoft.com/office/powerpoint/2010/main" val="70223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Tree>
    <p:extLst>
      <p:ext uri="{BB962C8B-B14F-4D97-AF65-F5344CB8AC3E}">
        <p14:creationId xmlns:p14="http://schemas.microsoft.com/office/powerpoint/2010/main" val="317224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971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1" y="204787"/>
            <a:ext cx="3008313" cy="871538"/>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Tree>
    <p:extLst>
      <p:ext uri="{BB962C8B-B14F-4D97-AF65-F5344CB8AC3E}">
        <p14:creationId xmlns:p14="http://schemas.microsoft.com/office/powerpoint/2010/main" val="159648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dirty="0"/>
          </a:p>
        </p:txBody>
      </p:sp>
      <p:sp>
        <p:nvSpPr>
          <p:cNvPr id="4" name="Plassholder for tekst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Tree>
    <p:extLst>
      <p:ext uri="{BB962C8B-B14F-4D97-AF65-F5344CB8AC3E}">
        <p14:creationId xmlns:p14="http://schemas.microsoft.com/office/powerpoint/2010/main" val="353223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249043" y="205979"/>
            <a:ext cx="8552985" cy="646331"/>
          </a:xfrm>
          <a:prstGeom prst="rect">
            <a:avLst/>
          </a:prstGeom>
        </p:spPr>
        <p:txBody>
          <a:bodyPr vert="horz" lIns="91440" tIns="45720" rIns="91440" bIns="45720" rtlCol="0" anchor="t" anchorCtr="0">
            <a:spAutoFit/>
          </a:bodyPr>
          <a:lstStyle/>
          <a:p>
            <a:r>
              <a:rPr lang="nb-NO" dirty="0"/>
              <a:t>Klikk for å redigere tittelstil</a:t>
            </a:r>
          </a:p>
        </p:txBody>
      </p:sp>
      <p:sp>
        <p:nvSpPr>
          <p:cNvPr id="3" name="Plassholder for tekst 2"/>
          <p:cNvSpPr>
            <a:spLocks noGrp="1"/>
          </p:cNvSpPr>
          <p:nvPr>
            <p:ph type="body" idx="1"/>
          </p:nvPr>
        </p:nvSpPr>
        <p:spPr>
          <a:xfrm>
            <a:off x="249043" y="952901"/>
            <a:ext cx="8552985" cy="3641722"/>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pic>
        <p:nvPicPr>
          <p:cNvPr id="5" name="Bilde 4" descr="hor_blaa_stripe.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4783836"/>
            <a:ext cx="9144000" cy="359664"/>
          </a:xfrm>
          <a:prstGeom prst="rect">
            <a:avLst/>
          </a:prstGeom>
        </p:spPr>
      </p:pic>
    </p:spTree>
    <p:extLst>
      <p:ext uri="{BB962C8B-B14F-4D97-AF65-F5344CB8AC3E}">
        <p14:creationId xmlns:p14="http://schemas.microsoft.com/office/powerpoint/2010/main" val="5777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itbucket.org/mvdschaar/mlforhealthlabpub/src/master/alg/timega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517126" y="1001374"/>
            <a:ext cx="7772400" cy="1200329"/>
          </a:xfrm>
        </p:spPr>
        <p:txBody>
          <a:bodyPr/>
          <a:lstStyle/>
          <a:p>
            <a:r>
              <a:rPr lang="nb-NO" dirty="0"/>
              <a:t>Time-series Generative </a:t>
            </a:r>
            <a:r>
              <a:rPr lang="en-US" dirty="0"/>
              <a:t>Adversarial</a:t>
            </a:r>
            <a:r>
              <a:rPr lang="nb-NO" dirty="0"/>
              <a:t> Networks</a:t>
            </a:r>
          </a:p>
        </p:txBody>
      </p:sp>
      <p:sp>
        <p:nvSpPr>
          <p:cNvPr id="3" name="Undertittel 2"/>
          <p:cNvSpPr>
            <a:spLocks noGrp="1"/>
          </p:cNvSpPr>
          <p:nvPr>
            <p:ph type="subTitle" idx="1"/>
          </p:nvPr>
        </p:nvSpPr>
        <p:spPr>
          <a:xfrm>
            <a:off x="495416" y="2201703"/>
            <a:ext cx="7772400" cy="1314450"/>
          </a:xfrm>
        </p:spPr>
        <p:txBody>
          <a:bodyPr>
            <a:normAutofit/>
          </a:bodyPr>
          <a:lstStyle/>
          <a:p>
            <a:r>
              <a:rPr lang="nb-NO" dirty="0"/>
              <a:t>Claus Martinsen</a:t>
            </a:r>
          </a:p>
        </p:txBody>
      </p:sp>
      <p:sp>
        <p:nvSpPr>
          <p:cNvPr id="7" name="TekstSylinder 6">
            <a:extLst>
              <a:ext uri="{FF2B5EF4-FFF2-40B4-BE49-F238E27FC236}">
                <a16:creationId xmlns:a16="http://schemas.microsoft.com/office/drawing/2014/main" id="{02E93105-4AEF-5144-BDE5-9DB9B1670EF5}"/>
              </a:ext>
            </a:extLst>
          </p:cNvPr>
          <p:cNvSpPr txBox="1"/>
          <p:nvPr/>
        </p:nvSpPr>
        <p:spPr>
          <a:xfrm rot="16200000">
            <a:off x="7128750" y="1687862"/>
            <a:ext cx="3267983" cy="369332"/>
          </a:xfrm>
          <a:prstGeom prst="rect">
            <a:avLst/>
          </a:prstGeom>
          <a:noFill/>
        </p:spPr>
        <p:txBody>
          <a:bodyPr wrap="square" rtlCol="0">
            <a:spAutoFit/>
          </a:bodyPr>
          <a:lstStyle/>
          <a:p>
            <a:r>
              <a:rPr lang="nb-NO" dirty="0">
                <a:solidFill>
                  <a:srgbClr val="0D4788"/>
                </a:solidFill>
              </a:rPr>
              <a:t>Kunnskap for en bedre verden</a:t>
            </a:r>
          </a:p>
        </p:txBody>
      </p:sp>
    </p:spTree>
    <p:extLst>
      <p:ext uri="{BB962C8B-B14F-4D97-AF65-F5344CB8AC3E}">
        <p14:creationId xmlns:p14="http://schemas.microsoft.com/office/powerpoint/2010/main" val="3243102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10E46F6-1CEF-4927-934E-B77C24104516}"/>
              </a:ext>
            </a:extLst>
          </p:cNvPr>
          <p:cNvSpPr>
            <a:spLocks noGrp="1"/>
          </p:cNvSpPr>
          <p:nvPr>
            <p:ph type="title"/>
          </p:nvPr>
        </p:nvSpPr>
        <p:spPr/>
        <p:txBody>
          <a:bodyPr/>
          <a:lstStyle/>
          <a:p>
            <a:r>
              <a:rPr lang="nb-NO" dirty="0" err="1"/>
              <a:t>Own</a:t>
            </a:r>
            <a:r>
              <a:rPr lang="nb-NO" dirty="0"/>
              <a:t> </a:t>
            </a:r>
            <a:r>
              <a:rPr lang="nb-NO" dirty="0" err="1"/>
              <a:t>thoughts</a:t>
            </a:r>
            <a:endParaRPr lang="en-US" dirty="0"/>
          </a:p>
        </p:txBody>
      </p:sp>
      <p:sp>
        <p:nvSpPr>
          <p:cNvPr id="3" name="Plassholder for innhold 2">
            <a:extLst>
              <a:ext uri="{FF2B5EF4-FFF2-40B4-BE49-F238E27FC236}">
                <a16:creationId xmlns:a16="http://schemas.microsoft.com/office/drawing/2014/main" id="{DC143AB8-CD43-43F3-A6CF-7BE22E992E9C}"/>
              </a:ext>
            </a:extLst>
          </p:cNvPr>
          <p:cNvSpPr>
            <a:spLocks noGrp="1"/>
          </p:cNvSpPr>
          <p:nvPr>
            <p:ph idx="1"/>
          </p:nvPr>
        </p:nvSpPr>
        <p:spPr/>
        <p:txBody>
          <a:bodyPr/>
          <a:lstStyle/>
          <a:p>
            <a:r>
              <a:rPr lang="en-US" dirty="0"/>
              <a:t>Enjoyed learning about GANs</a:t>
            </a:r>
          </a:p>
          <a:p>
            <a:r>
              <a:rPr lang="en-US" dirty="0"/>
              <a:t>May be of relevance to my own thesis</a:t>
            </a:r>
          </a:p>
          <a:p>
            <a:r>
              <a:rPr lang="en-US" dirty="0"/>
              <a:t>Truly open source:</a:t>
            </a:r>
          </a:p>
          <a:p>
            <a:pPr lvl="1"/>
            <a:r>
              <a:rPr lang="en-US" sz="1800" dirty="0">
                <a:hlinkClick r:id="rId3"/>
              </a:rPr>
              <a:t>https://bitbucket.org/mvdschaar/mlforhealthlabpub/src/master/alg/timegan/</a:t>
            </a:r>
            <a:endParaRPr lang="en-US" sz="1800" dirty="0"/>
          </a:p>
          <a:p>
            <a:pPr lvl="1"/>
            <a:r>
              <a:rPr lang="en-US" dirty="0"/>
              <a:t>TensorFlow-model</a:t>
            </a:r>
          </a:p>
          <a:p>
            <a:pPr lvl="1"/>
            <a:r>
              <a:rPr lang="en-US" dirty="0" err="1"/>
              <a:t>Jupyter</a:t>
            </a:r>
            <a:r>
              <a:rPr lang="en-US" dirty="0"/>
              <a:t> Notebook</a:t>
            </a:r>
          </a:p>
          <a:p>
            <a:pPr lvl="1"/>
            <a:r>
              <a:rPr lang="en-US" dirty="0"/>
              <a:t>Code for generating synthetic TS and replicating the results</a:t>
            </a:r>
          </a:p>
          <a:p>
            <a:endParaRPr lang="en-US" dirty="0"/>
          </a:p>
          <a:p>
            <a:endParaRPr lang="en-US" dirty="0"/>
          </a:p>
        </p:txBody>
      </p:sp>
    </p:spTree>
    <p:extLst>
      <p:ext uri="{BB962C8B-B14F-4D97-AF65-F5344CB8AC3E}">
        <p14:creationId xmlns:p14="http://schemas.microsoft.com/office/powerpoint/2010/main" val="2797235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B6F7FE-1C5B-314E-9EB6-C3D6F936303D}"/>
              </a:ext>
            </a:extLst>
          </p:cNvPr>
          <p:cNvSpPr>
            <a:spLocks noGrp="1"/>
          </p:cNvSpPr>
          <p:nvPr>
            <p:ph type="title"/>
          </p:nvPr>
        </p:nvSpPr>
        <p:spPr/>
        <p:txBody>
          <a:bodyPr/>
          <a:lstStyle/>
          <a:p>
            <a:r>
              <a:rPr lang="en-US" dirty="0"/>
              <a:t>Motivation</a:t>
            </a:r>
          </a:p>
        </p:txBody>
      </p:sp>
      <p:sp>
        <p:nvSpPr>
          <p:cNvPr id="3" name="Plassholder for innhold 2">
            <a:extLst>
              <a:ext uri="{FF2B5EF4-FFF2-40B4-BE49-F238E27FC236}">
                <a16:creationId xmlns:a16="http://schemas.microsoft.com/office/drawing/2014/main" id="{8B10C514-EF45-4E45-AC21-B580BE9D8E1F}"/>
              </a:ext>
            </a:extLst>
          </p:cNvPr>
          <p:cNvSpPr>
            <a:spLocks noGrp="1"/>
          </p:cNvSpPr>
          <p:nvPr>
            <p:ph idx="1"/>
          </p:nvPr>
        </p:nvSpPr>
        <p:spPr/>
        <p:txBody>
          <a:bodyPr/>
          <a:lstStyle/>
          <a:p>
            <a:r>
              <a:rPr lang="en-US" dirty="0"/>
              <a:t>GANs (2014)</a:t>
            </a:r>
          </a:p>
          <a:p>
            <a:pPr lvl="1"/>
            <a:r>
              <a:rPr lang="en-US" dirty="0"/>
              <a:t>Two NNs, a </a:t>
            </a:r>
            <a:r>
              <a:rPr lang="en-US" i="1" dirty="0"/>
              <a:t>generator</a:t>
            </a:r>
            <a:r>
              <a:rPr lang="en-US" dirty="0"/>
              <a:t> and a </a:t>
            </a:r>
            <a:r>
              <a:rPr lang="en-US" i="1" dirty="0"/>
              <a:t>discriminator.</a:t>
            </a:r>
          </a:p>
          <a:p>
            <a:r>
              <a:rPr lang="en-US" dirty="0"/>
              <a:t>Generating realistic data</a:t>
            </a:r>
          </a:p>
          <a:p>
            <a:pPr lvl="1"/>
            <a:r>
              <a:rPr lang="en-US" dirty="0"/>
              <a:t>Creating images, music, training data for ML, even prediction</a:t>
            </a:r>
          </a:p>
          <a:p>
            <a:r>
              <a:rPr lang="en-US" dirty="0"/>
              <a:t>Time-series are important and everywhere</a:t>
            </a:r>
          </a:p>
          <a:p>
            <a:pPr lvl="1"/>
            <a:r>
              <a:rPr lang="en-US" dirty="0"/>
              <a:t>We should have good generative models for TS</a:t>
            </a:r>
          </a:p>
          <a:p>
            <a:endParaRPr lang="en-US" dirty="0"/>
          </a:p>
        </p:txBody>
      </p:sp>
    </p:spTree>
    <p:extLst>
      <p:ext uri="{BB962C8B-B14F-4D97-AF65-F5344CB8AC3E}">
        <p14:creationId xmlns:p14="http://schemas.microsoft.com/office/powerpoint/2010/main" val="358089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FFB82C3-9D6C-4A2B-860C-2CEEEF994630}"/>
              </a:ext>
            </a:extLst>
          </p:cNvPr>
          <p:cNvSpPr>
            <a:spLocks noGrp="1"/>
          </p:cNvSpPr>
          <p:nvPr>
            <p:ph type="title"/>
          </p:nvPr>
        </p:nvSpPr>
        <p:spPr/>
        <p:txBody>
          <a:bodyPr/>
          <a:lstStyle/>
          <a:p>
            <a:r>
              <a:rPr lang="en-US" dirty="0"/>
              <a:t>Problem</a:t>
            </a:r>
          </a:p>
        </p:txBody>
      </p:sp>
      <p:sp>
        <p:nvSpPr>
          <p:cNvPr id="3" name="Plassholder for innhold 2">
            <a:extLst>
              <a:ext uri="{FF2B5EF4-FFF2-40B4-BE49-F238E27FC236}">
                <a16:creationId xmlns:a16="http://schemas.microsoft.com/office/drawing/2014/main" id="{60A1B9BE-FF27-458E-BF18-5058D91DBE46}"/>
              </a:ext>
            </a:extLst>
          </p:cNvPr>
          <p:cNvSpPr>
            <a:spLocks noGrp="1"/>
          </p:cNvSpPr>
          <p:nvPr>
            <p:ph idx="1"/>
          </p:nvPr>
        </p:nvSpPr>
        <p:spPr/>
        <p:txBody>
          <a:bodyPr/>
          <a:lstStyle/>
          <a:p>
            <a:r>
              <a:rPr lang="en-US" dirty="0"/>
              <a:t>What is a good generative model for TS data?</a:t>
            </a:r>
          </a:p>
          <a:p>
            <a:r>
              <a:rPr lang="en-US" dirty="0"/>
              <a:t>Generated data must be realistic </a:t>
            </a:r>
            <a:r>
              <a:rPr lang="en-US" i="1" dirty="0"/>
              <a:t>over time</a:t>
            </a:r>
            <a:r>
              <a:rPr lang="en-US" dirty="0"/>
              <a:t>.</a:t>
            </a:r>
          </a:p>
          <a:p>
            <a:r>
              <a:rPr lang="en-US" dirty="0"/>
              <a:t>GANs have typically struggled</a:t>
            </a:r>
          </a:p>
          <a:p>
            <a:r>
              <a:rPr lang="en-US" dirty="0"/>
              <a:t>Should keep the same relationships between features over time as the real data.</a:t>
            </a:r>
          </a:p>
        </p:txBody>
      </p:sp>
    </p:spTree>
    <p:extLst>
      <p:ext uri="{BB962C8B-B14F-4D97-AF65-F5344CB8AC3E}">
        <p14:creationId xmlns:p14="http://schemas.microsoft.com/office/powerpoint/2010/main" val="84184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63EE00C-DEB6-4B89-945B-231A518453FD}"/>
              </a:ext>
            </a:extLst>
          </p:cNvPr>
          <p:cNvSpPr>
            <a:spLocks noGrp="1"/>
          </p:cNvSpPr>
          <p:nvPr>
            <p:ph type="title"/>
          </p:nvPr>
        </p:nvSpPr>
        <p:spPr/>
        <p:txBody>
          <a:bodyPr/>
          <a:lstStyle/>
          <a:p>
            <a:r>
              <a:rPr lang="nb-NO" dirty="0"/>
              <a:t>Related </a:t>
            </a:r>
            <a:r>
              <a:rPr lang="en-US" dirty="0"/>
              <a:t>work</a:t>
            </a:r>
          </a:p>
        </p:txBody>
      </p:sp>
      <p:sp>
        <p:nvSpPr>
          <p:cNvPr id="3" name="Plassholder for innhold 2">
            <a:extLst>
              <a:ext uri="{FF2B5EF4-FFF2-40B4-BE49-F238E27FC236}">
                <a16:creationId xmlns:a16="http://schemas.microsoft.com/office/drawing/2014/main" id="{E45041BB-C7AB-4290-93AC-5DC3465E07C5}"/>
              </a:ext>
            </a:extLst>
          </p:cNvPr>
          <p:cNvSpPr>
            <a:spLocks noGrp="1"/>
          </p:cNvSpPr>
          <p:nvPr>
            <p:ph idx="1"/>
          </p:nvPr>
        </p:nvSpPr>
        <p:spPr/>
        <p:txBody>
          <a:bodyPr/>
          <a:lstStyle/>
          <a:p>
            <a:r>
              <a:rPr lang="en-US" dirty="0"/>
              <a:t>Autoregressive recurrent neural networks</a:t>
            </a:r>
          </a:p>
          <a:p>
            <a:pPr lvl="1"/>
            <a:r>
              <a:rPr lang="en-US" dirty="0"/>
              <a:t>Deterministic, cannot sample random sequences</a:t>
            </a:r>
          </a:p>
          <a:p>
            <a:pPr lvl="1"/>
            <a:r>
              <a:rPr lang="en-US" dirty="0"/>
              <a:t>Not suited for the generative task</a:t>
            </a:r>
          </a:p>
          <a:p>
            <a:r>
              <a:rPr lang="en-US" dirty="0"/>
              <a:t>GANs using RNNs</a:t>
            </a:r>
          </a:p>
          <a:p>
            <a:pPr lvl="1"/>
            <a:r>
              <a:rPr lang="en-US" dirty="0"/>
              <a:t>C-RNN-GAN, RCGAN are two such implementations</a:t>
            </a:r>
          </a:p>
          <a:p>
            <a:pPr lvl="1"/>
            <a:r>
              <a:rPr lang="en-US" dirty="0"/>
              <a:t>Uses LSTMs for generator and discriminator</a:t>
            </a:r>
          </a:p>
          <a:p>
            <a:r>
              <a:rPr lang="en-US" dirty="0"/>
              <a:t>Representation learning and autoencoders</a:t>
            </a:r>
          </a:p>
        </p:txBody>
      </p:sp>
    </p:spTree>
    <p:extLst>
      <p:ext uri="{BB962C8B-B14F-4D97-AF65-F5344CB8AC3E}">
        <p14:creationId xmlns:p14="http://schemas.microsoft.com/office/powerpoint/2010/main" val="4189547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FD6A98C-2C9E-4ED1-94C8-26E8E16155A8}"/>
              </a:ext>
            </a:extLst>
          </p:cNvPr>
          <p:cNvSpPr>
            <a:spLocks noGrp="1"/>
          </p:cNvSpPr>
          <p:nvPr>
            <p:ph type="title"/>
          </p:nvPr>
        </p:nvSpPr>
        <p:spPr>
          <a:xfrm>
            <a:off x="280219" y="205979"/>
            <a:ext cx="8229600" cy="646331"/>
          </a:xfrm>
        </p:spPr>
        <p:txBody>
          <a:bodyPr anchor="t">
            <a:normAutofit/>
          </a:bodyPr>
          <a:lstStyle/>
          <a:p>
            <a:r>
              <a:rPr lang="nb-NO" dirty="0"/>
              <a:t>Method</a:t>
            </a:r>
            <a:endParaRPr lang="en-US" dirty="0"/>
          </a:p>
        </p:txBody>
      </p:sp>
      <p:sp>
        <p:nvSpPr>
          <p:cNvPr id="9" name="Content Placeholder 2">
            <a:extLst>
              <a:ext uri="{FF2B5EF4-FFF2-40B4-BE49-F238E27FC236}">
                <a16:creationId xmlns:a16="http://schemas.microsoft.com/office/drawing/2014/main" id="{5E748381-898D-4A51-A129-223D9E1B38B7}"/>
              </a:ext>
            </a:extLst>
          </p:cNvPr>
          <p:cNvSpPr>
            <a:spLocks noGrp="1"/>
          </p:cNvSpPr>
          <p:nvPr>
            <p:ph sz="half" idx="2"/>
          </p:nvPr>
        </p:nvSpPr>
        <p:spPr>
          <a:xfrm>
            <a:off x="280219" y="1444342"/>
            <a:ext cx="4040188" cy="3363631"/>
          </a:xfrm>
        </p:spPr>
        <p:txBody>
          <a:bodyPr>
            <a:normAutofit/>
          </a:bodyPr>
          <a:lstStyle/>
          <a:p>
            <a:r>
              <a:rPr lang="nb-NO" dirty="0"/>
              <a:t>4 NN </a:t>
            </a:r>
            <a:r>
              <a:rPr lang="nb-NO" dirty="0" err="1"/>
              <a:t>components</a:t>
            </a:r>
            <a:endParaRPr lang="nb-NO" dirty="0"/>
          </a:p>
          <a:p>
            <a:pPr lvl="1"/>
            <a:r>
              <a:rPr lang="nb-NO" dirty="0" err="1"/>
              <a:t>Embedding</a:t>
            </a:r>
            <a:endParaRPr lang="nb-NO" dirty="0"/>
          </a:p>
          <a:p>
            <a:pPr lvl="1"/>
            <a:r>
              <a:rPr lang="nb-NO" dirty="0" err="1"/>
              <a:t>Recovery</a:t>
            </a:r>
            <a:endParaRPr lang="nb-NO" dirty="0"/>
          </a:p>
          <a:p>
            <a:pPr lvl="1"/>
            <a:r>
              <a:rPr lang="nb-NO" dirty="0"/>
              <a:t>Generator</a:t>
            </a:r>
          </a:p>
          <a:p>
            <a:pPr lvl="1"/>
            <a:r>
              <a:rPr lang="nb-NO" dirty="0" err="1"/>
              <a:t>Discriminator</a:t>
            </a:r>
            <a:endParaRPr lang="nb-NO" dirty="0"/>
          </a:p>
          <a:p>
            <a:r>
              <a:rPr lang="en-US" dirty="0"/>
              <a:t>Two forms of training</a:t>
            </a:r>
          </a:p>
          <a:p>
            <a:pPr lvl="1"/>
            <a:r>
              <a:rPr lang="en-US" dirty="0"/>
              <a:t>GAN-style training</a:t>
            </a:r>
          </a:p>
          <a:p>
            <a:pPr lvl="1"/>
            <a:r>
              <a:rPr lang="en-US" dirty="0"/>
              <a:t>Supervised training</a:t>
            </a:r>
          </a:p>
        </p:txBody>
      </p:sp>
      <p:sp>
        <p:nvSpPr>
          <p:cNvPr id="11" name="Text Placeholder 3">
            <a:extLst>
              <a:ext uri="{FF2B5EF4-FFF2-40B4-BE49-F238E27FC236}">
                <a16:creationId xmlns:a16="http://schemas.microsoft.com/office/drawing/2014/main" id="{28F4B54C-2BAD-4DA0-88F4-38ECF397A360}"/>
              </a:ext>
            </a:extLst>
          </p:cNvPr>
          <p:cNvSpPr>
            <a:spLocks noGrp="1"/>
          </p:cNvSpPr>
          <p:nvPr>
            <p:ph type="body" sz="quarter" idx="3"/>
          </p:nvPr>
        </p:nvSpPr>
        <p:spPr>
          <a:xfrm>
            <a:off x="4468045" y="964522"/>
            <a:ext cx="4041775" cy="479822"/>
          </a:xfrm>
        </p:spPr>
        <p:txBody>
          <a:bodyPr/>
          <a:lstStyle/>
          <a:p>
            <a:endParaRPr lang="en-US" dirty="0"/>
          </a:p>
        </p:txBody>
      </p:sp>
      <p:pic>
        <p:nvPicPr>
          <p:cNvPr id="4" name="Plassholder for innhold 3">
            <a:extLst>
              <a:ext uri="{FF2B5EF4-FFF2-40B4-BE49-F238E27FC236}">
                <a16:creationId xmlns:a16="http://schemas.microsoft.com/office/drawing/2014/main" id="{9AE63D26-9AB2-4870-9B11-73F9D1362630}"/>
              </a:ext>
            </a:extLst>
          </p:cNvPr>
          <p:cNvPicPr>
            <a:picLocks noGrp="1" noChangeAspect="1"/>
          </p:cNvPicPr>
          <p:nvPr>
            <p:ph sz="quarter" idx="4"/>
          </p:nvPr>
        </p:nvPicPr>
        <p:blipFill>
          <a:blip r:embed="rId3"/>
          <a:stretch>
            <a:fillRect/>
          </a:stretch>
        </p:blipFill>
        <p:spPr>
          <a:xfrm>
            <a:off x="4468045" y="1691327"/>
            <a:ext cx="4041775" cy="2869660"/>
          </a:xfrm>
          <a:prstGeom prst="rect">
            <a:avLst/>
          </a:prstGeom>
          <a:noFill/>
        </p:spPr>
      </p:pic>
      <p:sp>
        <p:nvSpPr>
          <p:cNvPr id="13" name="Text Placeholder 5">
            <a:extLst>
              <a:ext uri="{FF2B5EF4-FFF2-40B4-BE49-F238E27FC236}">
                <a16:creationId xmlns:a16="http://schemas.microsoft.com/office/drawing/2014/main" id="{9AABFD7D-898D-49A7-9DB1-70CE46F845E2}"/>
              </a:ext>
            </a:extLst>
          </p:cNvPr>
          <p:cNvSpPr>
            <a:spLocks noGrp="1"/>
          </p:cNvSpPr>
          <p:nvPr>
            <p:ph type="body" sz="quarter" idx="10"/>
          </p:nvPr>
        </p:nvSpPr>
        <p:spPr>
          <a:xfrm>
            <a:off x="280218" y="964521"/>
            <a:ext cx="4041775" cy="479822"/>
          </a:xfrm>
        </p:spPr>
        <p:txBody>
          <a:bodyPr/>
          <a:lstStyle/>
          <a:p>
            <a:r>
              <a:rPr lang="nb-NO" dirty="0" err="1"/>
              <a:t>TimeGAN</a:t>
            </a:r>
            <a:endParaRPr lang="en-US" dirty="0"/>
          </a:p>
        </p:txBody>
      </p:sp>
    </p:spTree>
    <p:extLst>
      <p:ext uri="{BB962C8B-B14F-4D97-AF65-F5344CB8AC3E}">
        <p14:creationId xmlns:p14="http://schemas.microsoft.com/office/powerpoint/2010/main" val="397740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39C0531-6AED-4404-B205-23724C78785A}"/>
              </a:ext>
            </a:extLst>
          </p:cNvPr>
          <p:cNvSpPr>
            <a:spLocks noGrp="1"/>
          </p:cNvSpPr>
          <p:nvPr>
            <p:ph type="title"/>
          </p:nvPr>
        </p:nvSpPr>
        <p:spPr/>
        <p:txBody>
          <a:bodyPr/>
          <a:lstStyle/>
          <a:p>
            <a:r>
              <a:rPr lang="en-US" dirty="0"/>
              <a:t>Experimental setting</a:t>
            </a:r>
          </a:p>
        </p:txBody>
      </p:sp>
      <p:sp>
        <p:nvSpPr>
          <p:cNvPr id="3" name="Plassholder for innhold 2">
            <a:extLst>
              <a:ext uri="{FF2B5EF4-FFF2-40B4-BE49-F238E27FC236}">
                <a16:creationId xmlns:a16="http://schemas.microsoft.com/office/drawing/2014/main" id="{C1B80498-6B32-4BD3-BDE5-818D0FBE232A}"/>
              </a:ext>
            </a:extLst>
          </p:cNvPr>
          <p:cNvSpPr>
            <a:spLocks noGrp="1"/>
          </p:cNvSpPr>
          <p:nvPr>
            <p:ph idx="1"/>
          </p:nvPr>
        </p:nvSpPr>
        <p:spPr/>
        <p:txBody>
          <a:bodyPr/>
          <a:lstStyle/>
          <a:p>
            <a:r>
              <a:rPr lang="nb-NO" dirty="0"/>
              <a:t>Three </a:t>
            </a:r>
            <a:r>
              <a:rPr lang="nb-NO" dirty="0" err="1"/>
              <a:t>qualities</a:t>
            </a:r>
            <a:endParaRPr lang="nb-NO" dirty="0"/>
          </a:p>
          <a:p>
            <a:pPr lvl="1"/>
            <a:r>
              <a:rPr lang="nb-NO" dirty="0" err="1"/>
              <a:t>Diversity</a:t>
            </a:r>
            <a:endParaRPr lang="nb-NO" dirty="0"/>
          </a:p>
          <a:p>
            <a:pPr lvl="1"/>
            <a:r>
              <a:rPr lang="en-US" dirty="0"/>
              <a:t>Fidelity</a:t>
            </a:r>
          </a:p>
          <a:p>
            <a:pPr lvl="1"/>
            <a:r>
              <a:rPr lang="en-US" dirty="0" err="1"/>
              <a:t>Usefullness</a:t>
            </a:r>
            <a:endParaRPr lang="en-US" dirty="0"/>
          </a:p>
          <a:p>
            <a:r>
              <a:rPr lang="en-US" dirty="0"/>
              <a:t>Test on both artificial datasets and real datasets</a:t>
            </a:r>
          </a:p>
          <a:p>
            <a:pPr lvl="1"/>
            <a:r>
              <a:rPr lang="en-US" dirty="0"/>
              <a:t>Stock prices, energy consumption, cancer treatment</a:t>
            </a:r>
          </a:p>
          <a:p>
            <a:r>
              <a:rPr lang="en-US" dirty="0"/>
              <a:t>Compare to both GAN-based and other models</a:t>
            </a:r>
          </a:p>
        </p:txBody>
      </p:sp>
    </p:spTree>
    <p:extLst>
      <p:ext uri="{BB962C8B-B14F-4D97-AF65-F5344CB8AC3E}">
        <p14:creationId xmlns:p14="http://schemas.microsoft.com/office/powerpoint/2010/main" val="3272176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6AEC316-C79B-4251-9D3D-A6114E18601F}"/>
              </a:ext>
            </a:extLst>
          </p:cNvPr>
          <p:cNvSpPr>
            <a:spLocks noGrp="1"/>
          </p:cNvSpPr>
          <p:nvPr>
            <p:ph type="title"/>
          </p:nvPr>
        </p:nvSpPr>
        <p:spPr>
          <a:xfrm>
            <a:off x="457201" y="204787"/>
            <a:ext cx="3008313" cy="871538"/>
          </a:xfrm>
        </p:spPr>
        <p:txBody>
          <a:bodyPr anchor="b">
            <a:normAutofit/>
          </a:bodyPr>
          <a:lstStyle/>
          <a:p>
            <a:r>
              <a:rPr lang="en-US" dirty="0"/>
              <a:t>Results</a:t>
            </a:r>
          </a:p>
        </p:txBody>
      </p:sp>
      <p:pic>
        <p:nvPicPr>
          <p:cNvPr id="4" name="Plassholder for innhold 3">
            <a:extLst>
              <a:ext uri="{FF2B5EF4-FFF2-40B4-BE49-F238E27FC236}">
                <a16:creationId xmlns:a16="http://schemas.microsoft.com/office/drawing/2014/main" id="{49104F3F-6A67-437C-9BB1-39C8DF1862D2}"/>
              </a:ext>
            </a:extLst>
          </p:cNvPr>
          <p:cNvPicPr>
            <a:picLocks noGrp="1" noChangeAspect="1"/>
          </p:cNvPicPr>
          <p:nvPr>
            <p:ph idx="1"/>
          </p:nvPr>
        </p:nvPicPr>
        <p:blipFill>
          <a:blip r:embed="rId3"/>
          <a:stretch>
            <a:fillRect/>
          </a:stretch>
        </p:blipFill>
        <p:spPr>
          <a:xfrm>
            <a:off x="3575050" y="1767127"/>
            <a:ext cx="5111750" cy="1265157"/>
          </a:xfrm>
          <a:prstGeom prst="rect">
            <a:avLst/>
          </a:prstGeom>
          <a:noFill/>
        </p:spPr>
      </p:pic>
      <p:sp>
        <p:nvSpPr>
          <p:cNvPr id="9" name="Text Placeholder 3">
            <a:extLst>
              <a:ext uri="{FF2B5EF4-FFF2-40B4-BE49-F238E27FC236}">
                <a16:creationId xmlns:a16="http://schemas.microsoft.com/office/drawing/2014/main" id="{B278E812-5E7C-4808-B392-0DC6DEEFEEF8}"/>
              </a:ext>
            </a:extLst>
          </p:cNvPr>
          <p:cNvSpPr>
            <a:spLocks noGrp="1"/>
          </p:cNvSpPr>
          <p:nvPr>
            <p:ph type="body" sz="half" idx="2"/>
          </p:nvPr>
        </p:nvSpPr>
        <p:spPr>
          <a:xfrm>
            <a:off x="457201" y="1076326"/>
            <a:ext cx="3008313" cy="3518297"/>
          </a:xfrm>
        </p:spPr>
        <p:txBody>
          <a:bodyPr/>
          <a:lstStyle/>
          <a:p>
            <a:pPr marL="285750" indent="-285750">
              <a:buFont typeface="Arial" panose="020B0604020202020204" pitchFamily="34" charset="0"/>
              <a:buChar char="•"/>
            </a:pPr>
            <a:r>
              <a:rPr lang="nb-NO" dirty="0" err="1"/>
              <a:t>Diversity</a:t>
            </a:r>
            <a:endParaRPr lang="en-US" dirty="0"/>
          </a:p>
          <a:p>
            <a:pPr marL="285750" indent="-285750">
              <a:buFont typeface="Arial" panose="020B0604020202020204" pitchFamily="34" charset="0"/>
              <a:buChar char="•"/>
            </a:pPr>
            <a:r>
              <a:rPr lang="en-US" dirty="0"/>
              <a:t>Overlaps well</a:t>
            </a:r>
            <a:endParaRPr lang="nb-NO" dirty="0"/>
          </a:p>
        </p:txBody>
      </p:sp>
    </p:spTree>
    <p:extLst>
      <p:ext uri="{BB962C8B-B14F-4D97-AF65-F5344CB8AC3E}">
        <p14:creationId xmlns:p14="http://schemas.microsoft.com/office/powerpoint/2010/main" val="2606362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6AEC316-C79B-4251-9D3D-A6114E18601F}"/>
              </a:ext>
            </a:extLst>
          </p:cNvPr>
          <p:cNvSpPr>
            <a:spLocks noGrp="1"/>
          </p:cNvSpPr>
          <p:nvPr>
            <p:ph type="title"/>
          </p:nvPr>
        </p:nvSpPr>
        <p:spPr>
          <a:xfrm>
            <a:off x="457201" y="204787"/>
            <a:ext cx="3008313" cy="871538"/>
          </a:xfrm>
        </p:spPr>
        <p:txBody>
          <a:bodyPr anchor="b">
            <a:normAutofit/>
          </a:bodyPr>
          <a:lstStyle/>
          <a:p>
            <a:r>
              <a:rPr lang="nb-NO" dirty="0"/>
              <a:t>R</a:t>
            </a:r>
            <a:r>
              <a:rPr lang="en-US" dirty="0" err="1"/>
              <a:t>esults</a:t>
            </a:r>
            <a:endParaRPr lang="en-US" dirty="0"/>
          </a:p>
        </p:txBody>
      </p:sp>
      <p:pic>
        <p:nvPicPr>
          <p:cNvPr id="6" name="Bilde 5" descr="Et bilde som inneholder bord&#10;&#10;Automatisk generert beskrivelse">
            <a:extLst>
              <a:ext uri="{FF2B5EF4-FFF2-40B4-BE49-F238E27FC236}">
                <a16:creationId xmlns:a16="http://schemas.microsoft.com/office/drawing/2014/main" id="{D66A23DB-C228-428E-BC46-08DB2E83EEB6}"/>
              </a:ext>
            </a:extLst>
          </p:cNvPr>
          <p:cNvPicPr>
            <a:picLocks noChangeAspect="1"/>
          </p:cNvPicPr>
          <p:nvPr/>
        </p:nvPicPr>
        <p:blipFill>
          <a:blip r:embed="rId3"/>
          <a:stretch>
            <a:fillRect/>
          </a:stretch>
        </p:blipFill>
        <p:spPr>
          <a:xfrm>
            <a:off x="3575050" y="1045092"/>
            <a:ext cx="5111750" cy="2709227"/>
          </a:xfrm>
          <a:prstGeom prst="rect">
            <a:avLst/>
          </a:prstGeom>
          <a:noFill/>
        </p:spPr>
      </p:pic>
      <p:sp>
        <p:nvSpPr>
          <p:cNvPr id="14" name="Text Placeholder 3">
            <a:extLst>
              <a:ext uri="{FF2B5EF4-FFF2-40B4-BE49-F238E27FC236}">
                <a16:creationId xmlns:a16="http://schemas.microsoft.com/office/drawing/2014/main" id="{2197788F-FD39-4197-AEFE-4BD3D422F4D3}"/>
              </a:ext>
            </a:extLst>
          </p:cNvPr>
          <p:cNvSpPr>
            <a:spLocks noGrp="1"/>
          </p:cNvSpPr>
          <p:nvPr>
            <p:ph type="body" sz="half" idx="2"/>
          </p:nvPr>
        </p:nvSpPr>
        <p:spPr>
          <a:xfrm>
            <a:off x="457201" y="1076326"/>
            <a:ext cx="3008313" cy="3518297"/>
          </a:xfrm>
        </p:spPr>
        <p:txBody>
          <a:bodyPr/>
          <a:lstStyle/>
          <a:p>
            <a:pPr marL="285750" indent="-285750">
              <a:buFont typeface="Arial" panose="020B0604020202020204" pitchFamily="34" charset="0"/>
              <a:buChar char="•"/>
            </a:pPr>
            <a:r>
              <a:rPr lang="nb-NO" dirty="0"/>
              <a:t>Fidelity (</a:t>
            </a:r>
            <a:r>
              <a:rPr lang="nb-NO" dirty="0" err="1"/>
              <a:t>discriminative</a:t>
            </a:r>
            <a:r>
              <a:rPr lang="nb-NO" dirty="0"/>
              <a:t> score)</a:t>
            </a:r>
          </a:p>
          <a:p>
            <a:pPr marL="285750" indent="-285750">
              <a:buFont typeface="Arial" panose="020B0604020202020204" pitchFamily="34" charset="0"/>
              <a:buChar char="•"/>
            </a:pPr>
            <a:r>
              <a:rPr lang="en-US" dirty="0"/>
              <a:t>Usability (predictive score)</a:t>
            </a:r>
          </a:p>
          <a:p>
            <a:pPr marL="285750" indent="-285750">
              <a:buFont typeface="Arial" panose="020B0604020202020204" pitchFamily="34" charset="0"/>
              <a:buChar char="•"/>
            </a:pPr>
            <a:r>
              <a:rPr lang="en-US" dirty="0"/>
              <a:t>Achieves better (or as good as) results than the State of the Art</a:t>
            </a:r>
          </a:p>
          <a:p>
            <a:pPr marL="285750" indent="-285750">
              <a:buFont typeface="Arial" panose="020B0604020202020204" pitchFamily="34" charset="0"/>
              <a:buChar char="•"/>
            </a:pPr>
            <a:r>
              <a:rPr lang="en-US" dirty="0"/>
              <a:t>In some cases significantly better</a:t>
            </a:r>
          </a:p>
        </p:txBody>
      </p:sp>
    </p:spTree>
    <p:extLst>
      <p:ext uri="{BB962C8B-B14F-4D97-AF65-F5344CB8AC3E}">
        <p14:creationId xmlns:p14="http://schemas.microsoft.com/office/powerpoint/2010/main" val="364780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0BCFC58-CEA3-442E-AA73-8EF39FDEBA7B}"/>
              </a:ext>
            </a:extLst>
          </p:cNvPr>
          <p:cNvSpPr>
            <a:spLocks noGrp="1"/>
          </p:cNvSpPr>
          <p:nvPr>
            <p:ph type="title"/>
          </p:nvPr>
        </p:nvSpPr>
        <p:spPr/>
        <p:txBody>
          <a:bodyPr/>
          <a:lstStyle/>
          <a:p>
            <a:r>
              <a:rPr lang="en-US" dirty="0"/>
              <a:t>Conclusion</a:t>
            </a:r>
          </a:p>
        </p:txBody>
      </p:sp>
      <p:sp>
        <p:nvSpPr>
          <p:cNvPr id="3" name="Plassholder for innhold 2">
            <a:extLst>
              <a:ext uri="{FF2B5EF4-FFF2-40B4-BE49-F238E27FC236}">
                <a16:creationId xmlns:a16="http://schemas.microsoft.com/office/drawing/2014/main" id="{1EC3B199-F69D-4959-A48C-77AFD80895D3}"/>
              </a:ext>
            </a:extLst>
          </p:cNvPr>
          <p:cNvSpPr>
            <a:spLocks noGrp="1"/>
          </p:cNvSpPr>
          <p:nvPr>
            <p:ph idx="1"/>
          </p:nvPr>
        </p:nvSpPr>
        <p:spPr>
          <a:xfrm>
            <a:off x="301385" y="982558"/>
            <a:ext cx="8418747" cy="3613774"/>
          </a:xfrm>
        </p:spPr>
        <p:txBody>
          <a:bodyPr/>
          <a:lstStyle/>
          <a:p>
            <a:r>
              <a:rPr lang="en-US" dirty="0" err="1"/>
              <a:t>TimeGAN</a:t>
            </a:r>
            <a:endParaRPr lang="en-US" dirty="0"/>
          </a:p>
          <a:p>
            <a:pPr lvl="1"/>
            <a:r>
              <a:rPr lang="en-US" dirty="0"/>
              <a:t>Combines GAN, supervised learning and encoder-decoder.</a:t>
            </a:r>
          </a:p>
          <a:p>
            <a:pPr lvl="1"/>
            <a:r>
              <a:rPr lang="en-US" dirty="0"/>
              <a:t>Allows the generator to learn relationships over time</a:t>
            </a:r>
          </a:p>
          <a:p>
            <a:pPr lvl="1"/>
            <a:r>
              <a:rPr lang="en-US" dirty="0"/>
              <a:t>Produces higher quality synthetic data</a:t>
            </a:r>
          </a:p>
        </p:txBody>
      </p:sp>
    </p:spTree>
    <p:extLst>
      <p:ext uri="{BB962C8B-B14F-4D97-AF65-F5344CB8AC3E}">
        <p14:creationId xmlns:p14="http://schemas.microsoft.com/office/powerpoint/2010/main" val="419654246"/>
      </p:ext>
    </p:extLst>
  </p:cSld>
  <p:clrMapOvr>
    <a:masterClrMapping/>
  </p:clrMapOvr>
</p:sld>
</file>

<file path=ppt/theme/theme1.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1734</Words>
  <Application>Microsoft Office PowerPoint</Application>
  <PresentationFormat>Skjermfremvisning (16:9)</PresentationFormat>
  <Paragraphs>117</Paragraphs>
  <Slides>10</Slides>
  <Notes>10</Notes>
  <HiddenSlides>0</HiddenSlides>
  <MMClips>0</MMClips>
  <ScaleCrop>false</ScaleCrop>
  <HeadingPairs>
    <vt:vector size="6" baseType="variant">
      <vt:variant>
        <vt:lpstr>Brukte skrifter</vt:lpstr>
      </vt:variant>
      <vt:variant>
        <vt:i4>3</vt:i4>
      </vt:variant>
      <vt:variant>
        <vt:lpstr>Tema</vt:lpstr>
      </vt:variant>
      <vt:variant>
        <vt:i4>1</vt:i4>
      </vt:variant>
      <vt:variant>
        <vt:lpstr>Lysbildetitler</vt:lpstr>
      </vt:variant>
      <vt:variant>
        <vt:i4>10</vt:i4>
      </vt:variant>
    </vt:vector>
  </HeadingPairs>
  <TitlesOfParts>
    <vt:vector size="14" baseType="lpstr">
      <vt:lpstr> Cascadia Code</vt:lpstr>
      <vt:lpstr>Arial</vt:lpstr>
      <vt:lpstr>Calibri</vt:lpstr>
      <vt:lpstr>Office-tema</vt:lpstr>
      <vt:lpstr>Time-series Generative Adversarial Networks</vt:lpstr>
      <vt:lpstr>Motivation</vt:lpstr>
      <vt:lpstr>Problem</vt:lpstr>
      <vt:lpstr>Related work</vt:lpstr>
      <vt:lpstr>Method</vt:lpstr>
      <vt:lpstr>Experimental setting</vt:lpstr>
      <vt:lpstr>Results</vt:lpstr>
      <vt:lpstr>Results</vt:lpstr>
      <vt:lpstr>Conclusion</vt:lpstr>
      <vt:lpstr>Own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Time-series Generative Adversarial Networks</dc:title>
  <dc:creator>Claus Wilhelm Ring Martinsen</dc:creator>
  <cp:lastModifiedBy>Claus Wilhelm Ring Martinsen</cp:lastModifiedBy>
  <cp:revision>8</cp:revision>
  <dcterms:created xsi:type="dcterms:W3CDTF">2020-10-08T23:33:33Z</dcterms:created>
  <dcterms:modified xsi:type="dcterms:W3CDTF">2020-10-09T07:44:39Z</dcterms:modified>
</cp:coreProperties>
</file>