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5" r:id="rId7"/>
    <p:sldId id="266" r:id="rId8"/>
    <p:sldId id="267" r:id="rId9"/>
    <p:sldId id="270" r:id="rId10"/>
    <p:sldId id="271" r:id="rId11"/>
    <p:sldId id="260" r:id="rId12"/>
    <p:sldId id="264" r:id="rId13"/>
    <p:sldId id="261" r:id="rId14"/>
    <p:sldId id="262" r:id="rId15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7" autoAdjust="0"/>
    <p:restoredTop sz="95588"/>
  </p:normalViewPr>
  <p:slideViewPr>
    <p:cSldViewPr snapToGrid="0" snapToObjects="1">
      <p:cViewPr>
        <p:scale>
          <a:sx n="123" d="100"/>
          <a:sy n="123" d="100"/>
        </p:scale>
        <p:origin x="424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CA56E-3255-3849-A567-B2B99B1BC4D7}" type="datetimeFigureOut">
              <a:rPr lang="en-NO" smtClean="0"/>
              <a:t>29/10/2020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AEF1B-3BE1-3948-8841-B8AC1CAF1D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1667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AEF1B-3BE1-3948-8841-B8AC1CAF1D96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958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5FCB9A19-4BFE-AD46-9DE5-76595B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DF7D3BBE-AAF2-5744-8C3F-D3AF14E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6B66B91E-5343-3043-B4C9-81ABDFE8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3853BC78-AB65-9F41-B56D-07FFF98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2B6B33E9-15E0-1843-916A-9DD67885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3570" y="943276"/>
            <a:ext cx="8532795" cy="36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czhang/tapne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79124" y="492659"/>
            <a:ext cx="7772400" cy="707886"/>
          </a:xfrm>
        </p:spPr>
        <p:txBody>
          <a:bodyPr/>
          <a:lstStyle/>
          <a:p>
            <a:pPr algn="ctr"/>
            <a:r>
              <a:rPr lang="nb-NO" sz="2000" dirty="0" err="1"/>
              <a:t>TapNet</a:t>
            </a:r>
            <a:r>
              <a:rPr lang="nb-NO" sz="2000" dirty="0"/>
              <a:t>: </a:t>
            </a:r>
            <a:r>
              <a:rPr lang="en-GB" sz="2000" dirty="0"/>
              <a:t>Multivariate Time Series Classification with Attentional Prototypical Network</a:t>
            </a:r>
            <a:r>
              <a:rPr lang="nb-NO" sz="2000" dirty="0"/>
              <a:t> 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52668" y="1853073"/>
            <a:ext cx="4907111" cy="2305455"/>
          </a:xfrm>
        </p:spPr>
        <p:txBody>
          <a:bodyPr>
            <a:normAutofit/>
          </a:bodyPr>
          <a:lstStyle/>
          <a:p>
            <a:r>
              <a:rPr lang="nb-NO" sz="1800" dirty="0"/>
              <a:t>By </a:t>
            </a:r>
            <a:r>
              <a:rPr lang="en-GB" sz="1800" dirty="0" err="1"/>
              <a:t>Xuchao</a:t>
            </a:r>
            <a:r>
              <a:rPr lang="en-GB" sz="1800" dirty="0"/>
              <a:t> Zhang, </a:t>
            </a:r>
            <a:r>
              <a:rPr lang="en-GB" sz="1800" dirty="0" err="1"/>
              <a:t>Yifeng</a:t>
            </a:r>
            <a:r>
              <a:rPr lang="en-GB" sz="1800" dirty="0"/>
              <a:t> Gao, Jessica Lin, Chang-Tien Lu</a:t>
            </a:r>
          </a:p>
          <a:p>
            <a:r>
              <a:rPr lang="en-GB" sz="1100" dirty="0"/>
              <a:t>Presented by Herman </a:t>
            </a:r>
            <a:r>
              <a:rPr lang="en-GB" sz="1100" dirty="0" err="1"/>
              <a:t>Rommetveit</a:t>
            </a:r>
            <a:endParaRPr lang="nb-NO" sz="105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 dirty="0">
                <a:solidFill>
                  <a:srgbClr val="0D4788"/>
                </a:solidFill>
              </a:rPr>
              <a:t>Norwegian </a:t>
            </a:r>
            <a:r>
              <a:rPr lang="nb-NO" sz="1500" dirty="0" err="1">
                <a:solidFill>
                  <a:srgbClr val="0D4788"/>
                </a:solidFill>
              </a:rPr>
              <a:t>University</a:t>
            </a:r>
            <a:r>
              <a:rPr lang="nb-NO" sz="1500" dirty="0">
                <a:solidFill>
                  <a:srgbClr val="0D4788"/>
                </a:solidFill>
              </a:rPr>
              <a:t> </a:t>
            </a:r>
            <a:r>
              <a:rPr lang="nb-NO" sz="1500" dirty="0" err="1">
                <a:solidFill>
                  <a:srgbClr val="0D4788"/>
                </a:solidFill>
              </a:rPr>
              <a:t>of</a:t>
            </a:r>
            <a:r>
              <a:rPr lang="nb-NO" sz="1500" dirty="0">
                <a:solidFill>
                  <a:srgbClr val="0D4788"/>
                </a:solidFill>
              </a:rPr>
              <a:t> Science and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6231C-37D1-F649-A54C-14060EC1D2DE}"/>
              </a:ext>
            </a:extLst>
          </p:cNvPr>
          <p:cNvSpPr txBox="1"/>
          <p:nvPr/>
        </p:nvSpPr>
        <p:spPr>
          <a:xfrm>
            <a:off x="115910" y="48110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100" b="1" dirty="0">
                <a:solidFill>
                  <a:schemeClr val="bg1"/>
                </a:solidFill>
              </a:rPr>
              <a:t>1</a:t>
            </a:r>
            <a:endParaRPr lang="en-NO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C5F3384-AFFB-2446-AE74-F6054665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499" y="1437156"/>
            <a:ext cx="2398511" cy="29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DAE0-7215-9E4C-94D7-7AB6049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Methods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D869D3-4DDD-9B44-BACD-23C7D175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94" y="40226"/>
            <a:ext cx="2950021" cy="157791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063BA02-AB96-C140-AA96-7E691AAD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2" y="1435931"/>
            <a:ext cx="3253610" cy="329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A95CE-0A8A-A54D-AF7A-276EB642AA58}"/>
              </a:ext>
            </a:extLst>
          </p:cNvPr>
          <p:cNvSpPr txBox="1"/>
          <p:nvPr/>
        </p:nvSpPr>
        <p:spPr>
          <a:xfrm>
            <a:off x="3428152" y="1570294"/>
            <a:ext cx="571584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600" dirty="0"/>
              <a:t>Given a class prototype </a:t>
            </a:r>
            <a:r>
              <a:rPr lang="en-NO" sz="1600" b="1" dirty="0"/>
              <a:t>C</a:t>
            </a:r>
            <a:r>
              <a:rPr lang="en-NO" sz="1600" b="1" baseline="-25000" dirty="0"/>
              <a:t>k</a:t>
            </a:r>
            <a:r>
              <a:rPr lang="en-NO" sz="1600" dirty="0"/>
              <a:t> and an embedding of a time series </a:t>
            </a:r>
            <a:r>
              <a:rPr lang="en-NO" sz="1600" b="1" dirty="0"/>
              <a:t>x, </a:t>
            </a:r>
            <a:r>
              <a:rPr lang="en-NO" sz="1600" dirty="0"/>
              <a:t>we can calculate the probability that the time series is of class k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600" dirty="0"/>
              <a:t>The training of </a:t>
            </a:r>
            <a:r>
              <a:rPr lang="en-US" sz="1600" dirty="0"/>
              <a:t>the</a:t>
            </a:r>
            <a:r>
              <a:rPr lang="en-NO" sz="1600" dirty="0"/>
              <a:t> model is done by minimizing the negative log probability of the true class of </a:t>
            </a:r>
            <a:r>
              <a:rPr lang="en-NO" sz="1600" b="1" dirty="0"/>
              <a:t>x </a:t>
            </a:r>
            <a:r>
              <a:rPr lang="en-NO" sz="1600" dirty="0"/>
              <a:t>(Adam)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/>
          </a:p>
          <a:p>
            <a:endParaRPr lang="en-NO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FD41651-F4C2-0742-AAA4-CDA3D90AB1F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12" y="2730964"/>
            <a:ext cx="3817384" cy="7119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8DEEA1-9A71-D545-A00B-1CE69E7A61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94" y="4265622"/>
            <a:ext cx="2706868" cy="314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29DB9E-B129-A44B-B905-4D13800F2315}"/>
              </a:ext>
            </a:extLst>
          </p:cNvPr>
          <p:cNvSpPr/>
          <p:nvPr/>
        </p:nvSpPr>
        <p:spPr>
          <a:xfrm>
            <a:off x="301385" y="1066599"/>
            <a:ext cx="3253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dirty="0"/>
              <a:t>How the network is trained</a:t>
            </a:r>
          </a:p>
        </p:txBody>
      </p:sp>
    </p:spTree>
    <p:extLst>
      <p:ext uri="{BB962C8B-B14F-4D97-AF65-F5344CB8AC3E}">
        <p14:creationId xmlns:p14="http://schemas.microsoft.com/office/powerpoint/2010/main" val="84932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E5BF-7D51-1846-B019-F7639076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</p:spPr>
        <p:txBody>
          <a:bodyPr wrap="square" anchor="t">
            <a:normAutofit/>
          </a:bodyPr>
          <a:lstStyle/>
          <a:p>
            <a:r>
              <a:rPr lang="en-NO" dirty="0"/>
              <a:t>Experimental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800A-19BD-1F4D-A189-33F620102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NO" sz="2000" b="1" dirty="0"/>
              <a:t>Dataset characteristics</a:t>
            </a: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Evaluated on 18 real world datasets 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Dimensions range: 2 - 963</a:t>
            </a:r>
          </a:p>
          <a:p>
            <a:pPr>
              <a:lnSpc>
                <a:spcPct val="120000"/>
              </a:lnSpc>
            </a:pPr>
            <a:r>
              <a:rPr lang="en-GB" sz="2000" dirty="0"/>
              <a:t>Time series length range:           8 - 3,000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Sample size range: </a:t>
            </a:r>
            <a:r>
              <a:rPr lang="en-GB" sz="1800" dirty="0"/>
              <a:t>27 - 10,992</a:t>
            </a:r>
            <a:endParaRPr lang="en-GB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GB" sz="2600" dirty="0"/>
          </a:p>
        </p:txBody>
      </p:sp>
      <p:pic>
        <p:nvPicPr>
          <p:cNvPr id="13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63E53FF-F949-7D42-8E2F-215D0F6C68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3570" y="2082127"/>
            <a:ext cx="4038600" cy="1630519"/>
          </a:xfrm>
        </p:spPr>
      </p:pic>
    </p:spTree>
    <p:extLst>
      <p:ext uri="{BB962C8B-B14F-4D97-AF65-F5344CB8AC3E}">
        <p14:creationId xmlns:p14="http://schemas.microsoft.com/office/powerpoint/2010/main" val="60586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808D-82A2-AF43-BBBA-08118579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Experimental Setting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1886CA7A-5F47-F346-B67D-558C16AA87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3688" y="2081928"/>
            <a:ext cx="4038600" cy="163051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01C7-0C62-F74E-BD41-22B40B78D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011676"/>
            <a:ext cx="4038600" cy="363158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NO" sz="1700" b="1" dirty="0"/>
              <a:t>Metrics</a:t>
            </a:r>
          </a:p>
          <a:p>
            <a:pPr>
              <a:lnSpc>
                <a:spcPct val="150000"/>
              </a:lnSpc>
            </a:pPr>
            <a:r>
              <a:rPr lang="en-NO" sz="1700" dirty="0"/>
              <a:t>Prediction accuracy</a:t>
            </a:r>
          </a:p>
          <a:p>
            <a:pPr>
              <a:lnSpc>
                <a:spcPct val="150000"/>
              </a:lnSpc>
            </a:pPr>
            <a:r>
              <a:rPr lang="en-NO" sz="1700" dirty="0"/>
              <a:t>Avg.Rank</a:t>
            </a:r>
          </a:p>
          <a:p>
            <a:pPr>
              <a:lnSpc>
                <a:spcPct val="150000"/>
              </a:lnSpc>
            </a:pPr>
            <a:r>
              <a:rPr lang="en-NO" sz="1700" dirty="0"/>
              <a:t>Number of win/ties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NO" sz="1700" b="1" dirty="0"/>
              <a:t>Benchmarks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WEASEL-MUSE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MLSTM-FCN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1NN-ED and 1NN-ED(norm)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1NN-DTW-i and 1NN-DTW-i(norm)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1NN-DTW-D and 1NN-DTW-D(norm)</a:t>
            </a:r>
          </a:p>
          <a:p>
            <a:endParaRPr lang="en-NO" sz="2000" dirty="0"/>
          </a:p>
          <a:p>
            <a:endParaRPr lang="en-NO" sz="2000" dirty="0"/>
          </a:p>
        </p:txBody>
      </p:sp>
    </p:spTree>
    <p:extLst>
      <p:ext uri="{BB962C8B-B14F-4D97-AF65-F5344CB8AC3E}">
        <p14:creationId xmlns:p14="http://schemas.microsoft.com/office/powerpoint/2010/main" val="71597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A90A-8001-6047-A1E1-4327B7BD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Results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04C24E7-97B2-BF48-A250-53FE6DA77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524" y="1768463"/>
            <a:ext cx="3730986" cy="2645443"/>
          </a:xfrm>
        </p:spPr>
      </p:pic>
      <p:pic>
        <p:nvPicPr>
          <p:cNvPr id="4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EE2FC05-B864-344D-A4D4-54F20384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0" y="1966412"/>
            <a:ext cx="4713656" cy="1903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FDAD7E-D893-A94B-BF53-7BDF495E4820}"/>
              </a:ext>
            </a:extLst>
          </p:cNvPr>
          <p:cNvSpPr txBox="1"/>
          <p:nvPr/>
        </p:nvSpPr>
        <p:spPr>
          <a:xfrm>
            <a:off x="275490" y="1271965"/>
            <a:ext cx="21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S</a:t>
            </a:r>
            <a:r>
              <a:rPr lang="en-GB" dirty="0"/>
              <a:t>u</a:t>
            </a:r>
            <a:r>
              <a:rPr lang="en-NO" dirty="0"/>
              <a:t>pervised TapNet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BC41-9129-0149-B5D8-61E7AC1206EF}"/>
              </a:ext>
            </a:extLst>
          </p:cNvPr>
          <p:cNvSpPr txBox="1"/>
          <p:nvPr/>
        </p:nvSpPr>
        <p:spPr>
          <a:xfrm>
            <a:off x="5137524" y="1271965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Semi-s</a:t>
            </a:r>
            <a:r>
              <a:rPr lang="en-GB" dirty="0"/>
              <a:t>u</a:t>
            </a:r>
            <a:r>
              <a:rPr lang="en-NO" dirty="0"/>
              <a:t>pervised TapNet</a:t>
            </a:r>
          </a:p>
        </p:txBody>
      </p:sp>
    </p:spTree>
    <p:extLst>
      <p:ext uri="{BB962C8B-B14F-4D97-AF65-F5344CB8AC3E}">
        <p14:creationId xmlns:p14="http://schemas.microsoft.com/office/powerpoint/2010/main" val="223746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DD04-ACEF-1148-962A-2524661F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NO" sz="4000" dirty="0"/>
              <a:t>Conclusions</a:t>
            </a:r>
            <a:br>
              <a:rPr lang="en-NO" sz="2000" dirty="0"/>
            </a:br>
            <a:endParaRPr lang="en-NO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8926-3679-9543-8CB8-3703418F7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568362" cy="3394472"/>
          </a:xfrm>
        </p:spPr>
        <p:txBody>
          <a:bodyPr>
            <a:normAutofit/>
          </a:bodyPr>
          <a:lstStyle/>
          <a:p>
            <a:r>
              <a:rPr lang="en-US" sz="2000" dirty="0"/>
              <a:t>Achieves state-of-the-art performance in a wide variety of datasets</a:t>
            </a:r>
          </a:p>
          <a:p>
            <a:r>
              <a:rPr lang="en-US" sz="2000" dirty="0"/>
              <a:t>Able to combine the benefits of both traditional and deep learning methods and utilize unlabeled data</a:t>
            </a:r>
          </a:p>
          <a:p>
            <a:r>
              <a:rPr lang="en-US" sz="2000" dirty="0"/>
              <a:t>Has open source </a:t>
            </a:r>
            <a:r>
              <a:rPr lang="en-US" sz="2000" dirty="0" err="1"/>
              <a:t>github</a:t>
            </a:r>
            <a:r>
              <a:rPr lang="en-US" sz="2000" dirty="0"/>
              <a:t> repository </a:t>
            </a:r>
          </a:p>
          <a:p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https://github.com/xuczhang/tapnet</a:t>
            </a:r>
            <a:endParaRPr lang="en-GB" sz="2000" dirty="0"/>
          </a:p>
          <a:p>
            <a:endParaRPr lang="en-NO" sz="2000" dirty="0"/>
          </a:p>
          <a:p>
            <a:endParaRPr lang="en-NO" sz="2600" dirty="0"/>
          </a:p>
        </p:txBody>
      </p:sp>
    </p:spTree>
    <p:extLst>
      <p:ext uri="{BB962C8B-B14F-4D97-AF65-F5344CB8AC3E}">
        <p14:creationId xmlns:p14="http://schemas.microsoft.com/office/powerpoint/2010/main" val="25841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2B0F66-3EE0-6D4F-9CCE-66F47748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NO" sz="2000" dirty="0"/>
              <a:t>Motivation</a:t>
            </a:r>
            <a:br>
              <a:rPr lang="en-NO" sz="2000" dirty="0"/>
            </a:br>
            <a:endParaRPr lang="nb-NO" sz="20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338092-8A47-2E43-8194-FBA8F4BBB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021" y="852310"/>
            <a:ext cx="3222979" cy="37598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nb-NO" sz="1900" dirty="0" err="1"/>
              <a:t>Advance</a:t>
            </a:r>
            <a:r>
              <a:rPr lang="nb-NO" sz="1900" dirty="0"/>
              <a:t> </a:t>
            </a:r>
            <a:r>
              <a:rPr lang="nb-NO" sz="1900" dirty="0" err="1"/>
              <a:t>of</a:t>
            </a:r>
            <a:r>
              <a:rPr lang="nb-NO" sz="1900" dirty="0"/>
              <a:t> sensor </a:t>
            </a:r>
            <a:r>
              <a:rPr lang="nb-NO" sz="1900" dirty="0" err="1"/>
              <a:t>technologies</a:t>
            </a:r>
            <a:endParaRPr lang="nb-NO" sz="1900" dirty="0"/>
          </a:p>
          <a:p>
            <a:pPr>
              <a:lnSpc>
                <a:spcPct val="160000"/>
              </a:lnSpc>
            </a:pPr>
            <a:r>
              <a:rPr lang="nb-NO" sz="1900" dirty="0"/>
              <a:t>Real </a:t>
            </a:r>
            <a:r>
              <a:rPr lang="nb-NO" sz="1900" dirty="0" err="1"/>
              <a:t>world</a:t>
            </a:r>
            <a:r>
              <a:rPr lang="nb-NO" sz="1900" dirty="0"/>
              <a:t> </a:t>
            </a:r>
            <a:r>
              <a:rPr lang="nb-NO" sz="1900" dirty="0" err="1"/>
              <a:t>applications</a:t>
            </a:r>
            <a:endParaRPr lang="nb-NO" sz="1900" dirty="0"/>
          </a:p>
          <a:p>
            <a:pPr marL="685800"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nb-NO" sz="1600" dirty="0" err="1"/>
              <a:t>Electroencephalography</a:t>
            </a:r>
            <a:r>
              <a:rPr lang="nb-NO" sz="1600" dirty="0"/>
              <a:t> (EEG)</a:t>
            </a:r>
            <a:endParaRPr lang="nb-NO" sz="1500" dirty="0"/>
          </a:p>
          <a:p>
            <a:pPr marL="685800"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Electrocardiography</a:t>
            </a:r>
            <a:r>
              <a:rPr lang="nb-NO" sz="1500" dirty="0"/>
              <a:t> (ECG)</a:t>
            </a:r>
          </a:p>
          <a:p>
            <a:pPr marL="685800"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nb-NO" sz="1500" dirty="0"/>
              <a:t>Human Activity </a:t>
            </a:r>
            <a:r>
              <a:rPr lang="nb-NO" sz="1500" dirty="0" err="1"/>
              <a:t>Recognition</a:t>
            </a:r>
            <a:r>
              <a:rPr lang="nb-NO" sz="1500" dirty="0"/>
              <a:t> (HAR)</a:t>
            </a:r>
          </a:p>
          <a:p>
            <a:pPr marL="685800"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nb-NO" sz="1500" dirty="0"/>
              <a:t>Human Motion </a:t>
            </a:r>
            <a:r>
              <a:rPr lang="nb-NO" sz="1500" dirty="0" err="1"/>
              <a:t>Recognition</a:t>
            </a:r>
            <a:r>
              <a:rPr lang="nb-NO" sz="1500" dirty="0"/>
              <a:t> (HMR)</a:t>
            </a:r>
            <a:endParaRPr lang="nb-NO" sz="1900" dirty="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nb-NO" sz="2000" dirty="0"/>
              <a:t>Limited </a:t>
            </a:r>
            <a:r>
              <a:rPr lang="nb-NO" sz="2000" dirty="0" err="1"/>
              <a:t>labeled</a:t>
            </a:r>
            <a:r>
              <a:rPr lang="nb-NO" sz="2000" dirty="0"/>
              <a:t> data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9196B97-B546-4648-ABA0-EBA644DD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26" y="1675350"/>
            <a:ext cx="2498676" cy="1792800"/>
          </a:xfrm>
          <a:prstGeom prst="rect">
            <a:avLst/>
          </a:prstGeom>
          <a:noFill/>
        </p:spPr>
      </p:pic>
      <p:pic>
        <p:nvPicPr>
          <p:cNvPr id="5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A43E635-AA8C-6940-9D30-65DAFDD69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6709" y="737815"/>
            <a:ext cx="2768598" cy="3416093"/>
          </a:xfrm>
        </p:spPr>
      </p:pic>
    </p:spTree>
    <p:extLst>
      <p:ext uri="{BB962C8B-B14F-4D97-AF65-F5344CB8AC3E}">
        <p14:creationId xmlns:p14="http://schemas.microsoft.com/office/powerpoint/2010/main" val="295639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14B6-F88B-ED46-81B5-B53CC253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</p:spPr>
        <p:txBody>
          <a:bodyPr wrap="square" anchor="t">
            <a:normAutofit/>
          </a:bodyPr>
          <a:lstStyle/>
          <a:p>
            <a:r>
              <a:rPr lang="en-NO" dirty="0"/>
              <a:t>Problem 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AA5F69-6906-48BD-AF23-70C11E20A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569" y="1200151"/>
            <a:ext cx="4360451" cy="3394472"/>
          </a:xfrm>
        </p:spPr>
        <p:txBody>
          <a:bodyPr>
            <a:normAutofit/>
          </a:bodyPr>
          <a:lstStyle/>
          <a:p>
            <a:r>
              <a:rPr lang="en-US" sz="1400" dirty="0"/>
              <a:t>The multivariate time series classification (MTSC) problem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O" sz="1400" dirty="0"/>
              <a:t>training a classifier </a:t>
            </a:r>
            <a:r>
              <a:rPr lang="en-US" sz="1400" b="1" dirty="0"/>
              <a:t>f</a:t>
            </a:r>
            <a:r>
              <a:rPr lang="en-US" sz="1400" dirty="0"/>
              <a:t> </a:t>
            </a:r>
            <a:r>
              <a:rPr lang="en-NO" sz="1400" dirty="0"/>
              <a:t>to predict a class label</a:t>
            </a:r>
            <a:r>
              <a:rPr lang="en-US" sz="1400" dirty="0"/>
              <a:t> </a:t>
            </a:r>
            <a:r>
              <a:rPr lang="en-US" sz="1400" b="1" dirty="0"/>
              <a:t>y</a:t>
            </a:r>
            <a:r>
              <a:rPr lang="en-NO" sz="1400" dirty="0"/>
              <a:t> for a multivariate time series </a:t>
            </a:r>
            <a:r>
              <a:rPr lang="en-US" sz="1400" dirty="0"/>
              <a:t>where </a:t>
            </a:r>
            <a:r>
              <a:rPr lang="en-NO" sz="1400" dirty="0"/>
              <a:t>the label is unknown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9B2936-6030-CF44-AF0A-A979B8BFD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/>
              <a:t>The semi-supervised multivariate time series classification (SMTSC) problem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O" sz="1400" dirty="0"/>
              <a:t>training a classifier </a:t>
            </a:r>
            <a:r>
              <a:rPr lang="en-US" sz="1400" b="1" dirty="0"/>
              <a:t>f</a:t>
            </a:r>
            <a:r>
              <a:rPr lang="en-US" sz="1400" dirty="0"/>
              <a:t> </a:t>
            </a:r>
            <a:r>
              <a:rPr lang="en-NO" sz="1400" dirty="0"/>
              <a:t>to predict a class label</a:t>
            </a:r>
            <a:r>
              <a:rPr lang="en-US" sz="1400" dirty="0"/>
              <a:t> </a:t>
            </a:r>
            <a:r>
              <a:rPr lang="en-US" sz="1400" b="1" dirty="0"/>
              <a:t>y</a:t>
            </a:r>
            <a:r>
              <a:rPr lang="en-NO" sz="1400" dirty="0"/>
              <a:t> for a multivariate time series </a:t>
            </a:r>
            <a:r>
              <a:rPr lang="en-US" sz="1400" dirty="0"/>
              <a:t>for which</a:t>
            </a:r>
            <a:r>
              <a:rPr lang="en-NO" sz="1400" dirty="0"/>
              <a:t> the label is unknown, with the help of both labeled and unlabeled data  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6828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A812-76D9-B745-9A17-B3B9577D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 wrap="square" anchor="t">
            <a:normAutofit/>
          </a:bodyPr>
          <a:lstStyle/>
          <a:p>
            <a:r>
              <a:rPr lang="en-NO" dirty="0"/>
              <a:t>Related Work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D82128-8890-4E2B-8029-890AA51E7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264596"/>
            <a:ext cx="4040188" cy="35433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Traditional time series classification models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Ultra Fast </a:t>
            </a:r>
            <a:r>
              <a:rPr lang="en-GB" sz="1400" dirty="0" err="1"/>
              <a:t>Shapelets</a:t>
            </a:r>
            <a:r>
              <a:rPr lang="en-GB" sz="1400" dirty="0"/>
              <a:t> (UFS)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Generalized Random </a:t>
            </a:r>
            <a:r>
              <a:rPr lang="en-GB" sz="1400" dirty="0" err="1"/>
              <a:t>Shapelet</a:t>
            </a:r>
            <a:r>
              <a:rPr lang="en-GB" sz="1400" dirty="0"/>
              <a:t> Forests (</a:t>
            </a:r>
            <a:r>
              <a:rPr lang="en-GB" sz="1400" dirty="0" err="1"/>
              <a:t>gRSF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WEASEL-MUSE (bag-of-patterns)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Deep learning based classification models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Multi Channel Deep Convolutional Neural Network (MCDCNN)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Multivariate LSTM-FCN (MLSTM-FCN)</a:t>
            </a:r>
          </a:p>
          <a:p>
            <a:endParaRPr lang="en-GB" sz="180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82A591-90D9-4076-9A5B-D2D80D50C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08415"/>
            <a:ext cx="4041775" cy="479822"/>
          </a:xfrm>
        </p:spPr>
        <p:txBody>
          <a:bodyPr/>
          <a:lstStyle/>
          <a:p>
            <a:r>
              <a:rPr lang="en-US" dirty="0"/>
              <a:t>Semi-Supervised MTSC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54B437A-F3F6-46C3-92EE-2985B94E4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264596"/>
            <a:ext cx="4041775" cy="3543377"/>
          </a:xfrm>
        </p:spPr>
        <p:txBody>
          <a:bodyPr>
            <a:normAutofit/>
          </a:bodyPr>
          <a:lstStyle/>
          <a:p>
            <a:endParaRPr lang="en-GB" sz="1800" dirty="0"/>
          </a:p>
          <a:p>
            <a:pPr>
              <a:lnSpc>
                <a:spcPct val="200000"/>
              </a:lnSpc>
            </a:pPr>
            <a:r>
              <a:rPr lang="en-GB" sz="1800" dirty="0"/>
              <a:t>DTW (Dynamic Time Warping)</a:t>
            </a:r>
          </a:p>
          <a:p>
            <a:endParaRPr lang="en-GB" sz="1800" dirty="0"/>
          </a:p>
          <a:p>
            <a:r>
              <a:rPr lang="en-GB" sz="1800" dirty="0"/>
              <a:t>SUCCESS (</a:t>
            </a:r>
            <a:r>
              <a:rPr lang="en-NO" sz="1800" dirty="0"/>
              <a:t>hierarchical clustering and DTW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Most work on semi-supervised time series classification focuses on univariate time series</a:t>
            </a:r>
          </a:p>
          <a:p>
            <a:endParaRPr lang="en-US" sz="1800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F397131-485B-4164-A8B5-923FBCE32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9" y="908415"/>
            <a:ext cx="4041775" cy="479822"/>
          </a:xfrm>
        </p:spPr>
        <p:txBody>
          <a:bodyPr/>
          <a:lstStyle/>
          <a:p>
            <a:r>
              <a:rPr lang="en-US" dirty="0"/>
              <a:t>Supervised MTSC</a:t>
            </a:r>
          </a:p>
        </p:txBody>
      </p:sp>
    </p:spTree>
    <p:extLst>
      <p:ext uri="{BB962C8B-B14F-4D97-AF65-F5344CB8AC3E}">
        <p14:creationId xmlns:p14="http://schemas.microsoft.com/office/powerpoint/2010/main" val="213197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FAD7-E0E0-B040-BF97-68B809E5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25FA-8376-1B47-84C2-E6027243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167318"/>
            <a:ext cx="8418747" cy="3456721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TapNet</a:t>
            </a:r>
            <a:r>
              <a:rPr lang="en-GB" dirty="0"/>
              <a:t> Model Architecture Overview</a:t>
            </a:r>
            <a:endParaRPr lang="en-NO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F30C62-972A-844C-A32D-7C2B6BF1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5" y="1540172"/>
            <a:ext cx="5765490" cy="3083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C1E95-2D18-5241-AD78-55ED04757E22}"/>
              </a:ext>
            </a:extLst>
          </p:cNvPr>
          <p:cNvSpPr txBox="1"/>
          <p:nvPr/>
        </p:nvSpPr>
        <p:spPr>
          <a:xfrm>
            <a:off x="6066876" y="1717287"/>
            <a:ext cx="2775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Three main components</a:t>
            </a:r>
          </a:p>
          <a:p>
            <a:pPr marL="342900" indent="-342900">
              <a:buFont typeface="+mj-lt"/>
              <a:buAutoNum type="arabicPeriod"/>
            </a:pPr>
            <a:endParaRPr lang="en-NO" dirty="0"/>
          </a:p>
          <a:p>
            <a:pPr marL="342900" indent="-342900">
              <a:buFont typeface="+mj-lt"/>
              <a:buAutoNum type="arabicPeriod"/>
            </a:pPr>
            <a:r>
              <a:rPr lang="en-NO" dirty="0"/>
              <a:t>Random Dimension Permutation</a:t>
            </a:r>
          </a:p>
          <a:p>
            <a:pPr marL="342900" indent="-342900">
              <a:buFont typeface="+mj-lt"/>
              <a:buAutoNum type="arabicPeriod"/>
            </a:pPr>
            <a:endParaRPr lang="en-NO" dirty="0"/>
          </a:p>
          <a:p>
            <a:pPr marL="342900" indent="-342900">
              <a:buFont typeface="+mj-lt"/>
              <a:buAutoNum type="arabicPeriod"/>
            </a:pPr>
            <a:r>
              <a:rPr lang="en-NO" dirty="0"/>
              <a:t>Multivariate Time Series Encoding</a:t>
            </a:r>
          </a:p>
          <a:p>
            <a:pPr marL="342900" indent="-342900">
              <a:buFont typeface="+mj-lt"/>
              <a:buAutoNum type="arabicPeriod"/>
            </a:pPr>
            <a:endParaRPr lang="en-NO" dirty="0"/>
          </a:p>
          <a:p>
            <a:pPr marL="342900" indent="-342900">
              <a:buFont typeface="+mj-lt"/>
              <a:buAutoNum type="arabicPeriod"/>
            </a:pPr>
            <a:r>
              <a:rPr lang="en-NO" dirty="0"/>
              <a:t>Attentional Prototypical Network</a:t>
            </a:r>
          </a:p>
        </p:txBody>
      </p:sp>
    </p:spTree>
    <p:extLst>
      <p:ext uri="{BB962C8B-B14F-4D97-AF65-F5344CB8AC3E}">
        <p14:creationId xmlns:p14="http://schemas.microsoft.com/office/powerpoint/2010/main" val="12331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1DC2-BEAD-0849-A244-DE9D746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E28A-F0B2-F24D-B361-4ACB24B0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4" y="1010266"/>
            <a:ext cx="4950839" cy="3613774"/>
          </a:xfrm>
        </p:spPr>
        <p:txBody>
          <a:bodyPr/>
          <a:lstStyle/>
          <a:p>
            <a:pPr marL="0" indent="0">
              <a:buNone/>
            </a:pPr>
            <a:r>
              <a:rPr lang="en-NO" dirty="0"/>
              <a:t>1. Random Dimension Permutation</a:t>
            </a: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1C65BD-AD7E-F94A-9C81-0A7733CD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3" y="1648093"/>
            <a:ext cx="4394482" cy="2975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9F159-804B-E74D-9AF4-CB53134987EF}"/>
              </a:ext>
            </a:extLst>
          </p:cNvPr>
          <p:cNvSpPr txBox="1"/>
          <p:nvPr/>
        </p:nvSpPr>
        <p:spPr>
          <a:xfrm>
            <a:off x="5088711" y="2571750"/>
            <a:ext cx="3855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200" dirty="0"/>
              <a:t>Reorganize </a:t>
            </a:r>
            <a:r>
              <a:rPr lang="en-US" sz="1200" dirty="0"/>
              <a:t>the </a:t>
            </a:r>
            <a:r>
              <a:rPr lang="en-NO" sz="1200" dirty="0"/>
              <a:t>dimensions into groups based on random permutations of orders </a:t>
            </a:r>
          </a:p>
          <a:p>
            <a:endParaRPr lang="en-NO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200" dirty="0"/>
              <a:t>Capture the interactive features between multivariate dimensions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86E817D-F60C-F542-8590-37CCDC56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66" y="115561"/>
            <a:ext cx="3108302" cy="16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9A43-FED2-094C-96E9-84E48D5A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006B-3C55-7F42-905B-09C9655B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O" dirty="0"/>
              <a:t>2. Multivariate time series encoding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3585FB1-8CD2-AB4D-A7DF-565BAF03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5" y="1540173"/>
            <a:ext cx="5765490" cy="3083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4EB7D-36A6-694B-8BB8-CC32A18E46DC}"/>
              </a:ext>
            </a:extLst>
          </p:cNvPr>
          <p:cNvSpPr txBox="1"/>
          <p:nvPr/>
        </p:nvSpPr>
        <p:spPr>
          <a:xfrm>
            <a:off x="6032508" y="1730940"/>
            <a:ext cx="31114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400" dirty="0"/>
              <a:t>Learn a low-dimensional embedding for each</a:t>
            </a:r>
            <a:r>
              <a:rPr lang="en-US" sz="1400" dirty="0"/>
              <a:t> multivariate</a:t>
            </a:r>
            <a:r>
              <a:rPr lang="en-NO" sz="1400" dirty="0"/>
              <a:t> time series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400" dirty="0"/>
              <a:t>LSTMs extract the sequential temporal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400" dirty="0"/>
              <a:t>CNNs model the dependencies </a:t>
            </a:r>
            <a:r>
              <a:rPr lang="nb-NO" sz="1400" dirty="0" err="1"/>
              <a:t>between</a:t>
            </a:r>
            <a:r>
              <a:rPr lang="nb-NO" sz="1400" dirty="0"/>
              <a:t> </a:t>
            </a:r>
            <a:r>
              <a:rPr lang="en-US" sz="1400" dirty="0"/>
              <a:t>the grouped</a:t>
            </a:r>
            <a:r>
              <a:rPr lang="en-NO" sz="1400" dirty="0"/>
              <a:t> time series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results of all the groups of convolutional networks and the LSTM are concatenated</a:t>
            </a:r>
            <a:endParaRPr lang="en-NO" sz="1400" dirty="0"/>
          </a:p>
        </p:txBody>
      </p:sp>
    </p:spTree>
    <p:extLst>
      <p:ext uri="{BB962C8B-B14F-4D97-AF65-F5344CB8AC3E}">
        <p14:creationId xmlns:p14="http://schemas.microsoft.com/office/powerpoint/2010/main" val="353863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3CAF2F-F8A2-1C41-9ED6-48350AAA1E4B}"/>
              </a:ext>
            </a:extLst>
          </p:cNvPr>
          <p:cNvSpPr txBox="1"/>
          <p:nvPr/>
        </p:nvSpPr>
        <p:spPr>
          <a:xfrm>
            <a:off x="3550635" y="1700163"/>
            <a:ext cx="5291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 a prototype embedding, C</a:t>
            </a:r>
            <a:r>
              <a:rPr lang="en-US" sz="1400" baseline="-25000" dirty="0"/>
              <a:t>k</a:t>
            </a:r>
            <a:r>
              <a:rPr lang="en-US" sz="1400" dirty="0"/>
              <a:t>, for each class represented in the dataset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Bag of time series embeddings </a:t>
            </a:r>
            <a:r>
              <a:rPr lang="en-GB" sz="1400" b="1" dirty="0" err="1"/>
              <a:t>H</a:t>
            </a:r>
            <a:r>
              <a:rPr lang="en-GB" sz="1400" b="1" baseline="-25000" dirty="0" err="1"/>
              <a:t>k</a:t>
            </a:r>
            <a:r>
              <a:rPr lang="en-GB" sz="1400" dirty="0"/>
              <a:t> all belonging to the class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class prototype is represented by a weighted sum</a:t>
            </a:r>
            <a:r>
              <a:rPr lang="en-NO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400" dirty="0"/>
              <a:t>A</a:t>
            </a:r>
            <a:r>
              <a:rPr lang="en-NO" sz="1400" baseline="-25000" dirty="0"/>
              <a:t>k</a:t>
            </a:r>
            <a:r>
              <a:rPr lang="en-NO" sz="1400" dirty="0"/>
              <a:t> weights for the class k is computed by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1400" dirty="0"/>
          </a:p>
          <a:p>
            <a:r>
              <a:rPr lang="en-NO" dirty="0"/>
              <a:t>                                      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DDAE0-7215-9E4C-94D7-7AB6049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F22C-6B85-FC47-9B9A-961A5E7B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O" sz="2000" dirty="0"/>
              <a:t>3. Supervised Attentional Prototypical Network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D869D3-4DDD-9B44-BACD-23C7D175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94" y="40226"/>
            <a:ext cx="2950021" cy="1577918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9E414BE-76A0-3647-9D55-58EE9BF0D6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35" y="3444363"/>
            <a:ext cx="3577401" cy="44236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063BA02-AB96-C140-AA96-7E691AAD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42" y="1435931"/>
            <a:ext cx="3253610" cy="3299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1F1DB7-94E1-F344-A71B-BB07C8E841E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42" y="2683548"/>
            <a:ext cx="1625600" cy="2921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C4D6F9-18CC-BC4A-A4F6-563C801577B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69" y="4288210"/>
            <a:ext cx="3157331" cy="4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3CAF2F-F8A2-1C41-9ED6-48350AAA1E4B}"/>
              </a:ext>
            </a:extLst>
          </p:cNvPr>
          <p:cNvSpPr txBox="1"/>
          <p:nvPr/>
        </p:nvSpPr>
        <p:spPr>
          <a:xfrm>
            <a:off x="3550635" y="1700163"/>
            <a:ext cx="559336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Utilize the unlabeled data samples to get better prototype embeddings for the classes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Bag of time series embeddings of the </a:t>
            </a:r>
            <a:r>
              <a:rPr lang="en-GB" sz="1400" dirty="0" err="1"/>
              <a:t>unlabeled</a:t>
            </a:r>
            <a:r>
              <a:rPr lang="en-GB" sz="1400" dirty="0"/>
              <a:t> data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Prototypes are calculated by combining the weighted sums of both the labeled and unlabeled data samples</a:t>
            </a:r>
            <a:r>
              <a:rPr lang="en-NO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/>
          </a:p>
          <a:p>
            <a:endParaRPr lang="en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1400" dirty="0"/>
              <a:t>The weights for the unlabeled datasamples is computed by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1400" dirty="0"/>
          </a:p>
          <a:p>
            <a:r>
              <a:rPr lang="en-NO" dirty="0"/>
              <a:t>                                      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DDAE0-7215-9E4C-94D7-7AB6049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F22C-6B85-FC47-9B9A-961A5E7B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</p:spPr>
        <p:txBody>
          <a:bodyPr/>
          <a:lstStyle/>
          <a:p>
            <a:pPr marL="0" indent="0">
              <a:buNone/>
            </a:pPr>
            <a:r>
              <a:rPr lang="en-NO" sz="1800" dirty="0"/>
              <a:t>3. Semi-supervised Attentional Prototypical Network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D869D3-4DDD-9B44-BACD-23C7D175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94" y="40226"/>
            <a:ext cx="2950021" cy="157791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063BA02-AB96-C140-AA96-7E691AAD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2" y="1435931"/>
            <a:ext cx="3253610" cy="329927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253CFDA-5F49-B046-A7D2-74A11FC80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468" y="2471905"/>
            <a:ext cx="1530350" cy="325992"/>
          </a:xfrm>
          <a:prstGeom prst="rect">
            <a:avLst/>
          </a:prstGeom>
        </p:spPr>
      </p:pic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4D5AC249-BA89-7C40-BA8B-3DC59EA4D54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18" y="3328339"/>
            <a:ext cx="2870200" cy="4826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3B532A7C-A83A-E242-86AF-6A9620C6387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97" y="4341381"/>
            <a:ext cx="2850321" cy="3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7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578</Words>
  <Application>Microsoft Macintosh PowerPoint</Application>
  <PresentationFormat>On-screen Show (16:9)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Office-tema</vt:lpstr>
      <vt:lpstr>TapNet: Multivariate Time Series Classification with Attentional Prototypical Network </vt:lpstr>
      <vt:lpstr>Motivation </vt:lpstr>
      <vt:lpstr>Problem Description</vt:lpstr>
      <vt:lpstr>Related Work</vt:lpstr>
      <vt:lpstr>Methods</vt:lpstr>
      <vt:lpstr>Methods</vt:lpstr>
      <vt:lpstr>Methods</vt:lpstr>
      <vt:lpstr>Methods</vt:lpstr>
      <vt:lpstr>Methods</vt:lpstr>
      <vt:lpstr>Methods</vt:lpstr>
      <vt:lpstr>Experimental Setting</vt:lpstr>
      <vt:lpstr>Experimental Setting</vt:lpstr>
      <vt:lpstr>Results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TapNet: Multivariate Time Series Classification with Attentional Prototypical Network </dc:title>
  <dc:creator>Herman Rommetveit</dc:creator>
  <cp:lastModifiedBy>Herman Rommetveit</cp:lastModifiedBy>
  <cp:revision>29</cp:revision>
  <dcterms:created xsi:type="dcterms:W3CDTF">2020-10-12T11:07:20Z</dcterms:created>
  <dcterms:modified xsi:type="dcterms:W3CDTF">2020-10-30T11:23:05Z</dcterms:modified>
</cp:coreProperties>
</file>