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68" r:id="rId7"/>
    <p:sldId id="259" r:id="rId8"/>
    <p:sldId id="260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1" r:id="rId17"/>
    <p:sldId id="262" r:id="rId18"/>
    <p:sldId id="276" r:id="rId19"/>
    <p:sldId id="263" r:id="rId20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 autoAdjust="0"/>
    <p:restoredTop sz="94242" autoAdjust="0"/>
  </p:normalViewPr>
  <p:slideViewPr>
    <p:cSldViewPr snapToGrid="0" snapToObjects="1">
      <p:cViewPr varScale="1">
        <p:scale>
          <a:sx n="142" d="100"/>
          <a:sy n="142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DB40B-6CF8-4CA3-933C-001E574A37EF}" type="datetimeFigureOut">
              <a:rPr lang="nb-NO" smtClean="0"/>
              <a:t>01.10.2020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91460-0187-466B-95DC-EFC5662A05E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210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current deep neural network models with the best results are the LSTM (Long Short-Term Memory) and the GRU (Gated Recurrent Unit)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91460-0187-466B-95DC-EFC5662A05E2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79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Underfitting: overestimates probability of normal events (0 - 1.5), underestimates probability of extreme events (1.5 and above)</a:t>
            </a:r>
          </a:p>
          <a:p>
            <a:r>
              <a:rPr lang="en-US" dirty="0"/>
              <a:t>Overfitting: underestimates probability of normal events, more likely to have extreme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91460-0187-466B-95DC-EFC5662A05E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976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event indicator: +1 if above some threshold, -1 if below some threshold, 0 if between. +1 indicates right extreme event, 0 indicates normal event, -1 indicates left extreme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91460-0187-466B-95DC-EFC5662A05E2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389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1200329"/>
          </a:xfrm>
        </p:spPr>
        <p:txBody>
          <a:bodyPr/>
          <a:lstStyle/>
          <a:p>
            <a:r>
              <a:rPr lang="nb-NO" dirty="0"/>
              <a:t>Modeling Extreme Events in Time Series Prediction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386211"/>
            <a:ext cx="7772400" cy="1314450"/>
          </a:xfrm>
        </p:spPr>
        <p:txBody>
          <a:bodyPr>
            <a:normAutofit/>
          </a:bodyPr>
          <a:lstStyle/>
          <a:p>
            <a:r>
              <a:rPr lang="nb-NO" dirty="0"/>
              <a:t>Ding, Zhang, Pan, Yang, He (2019)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dirty="0">
                <a:solidFill>
                  <a:srgbClr val="0D4788"/>
                </a:solidFill>
              </a:rPr>
              <a:t>Norwegian </a:t>
            </a:r>
            <a:r>
              <a:rPr lang="nb-NO" sz="1500" dirty="0" err="1">
                <a:solidFill>
                  <a:srgbClr val="0D4788"/>
                </a:solidFill>
              </a:rPr>
              <a:t>University</a:t>
            </a:r>
            <a:r>
              <a:rPr lang="nb-NO" sz="1500" dirty="0">
                <a:solidFill>
                  <a:srgbClr val="0D4788"/>
                </a:solidFill>
              </a:rPr>
              <a:t> </a:t>
            </a:r>
            <a:r>
              <a:rPr lang="nb-NO" sz="1500" dirty="0" err="1">
                <a:solidFill>
                  <a:srgbClr val="0D4788"/>
                </a:solidFill>
              </a:rPr>
              <a:t>of</a:t>
            </a:r>
            <a:r>
              <a:rPr lang="nb-NO" sz="1500" dirty="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950-F905-443D-A55C-6CBC83989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Memory Network Module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58F5E91-0C2B-474D-9374-6114C191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20" y="1010266"/>
            <a:ext cx="5713477" cy="3613774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8A38D-E4A3-459E-B2AF-11A239116D25}"/>
              </a:ext>
            </a:extLst>
          </p:cNvPr>
          <p:cNvCxnSpPr>
            <a:cxnSpLocks/>
          </p:cNvCxnSpPr>
          <p:nvPr/>
        </p:nvCxnSpPr>
        <p:spPr>
          <a:xfrm flipH="1">
            <a:off x="2218765" y="1095936"/>
            <a:ext cx="907678" cy="5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E6162-1899-4A34-BEC4-2DE37D334CBF}"/>
              </a:ext>
            </a:extLst>
          </p:cNvPr>
          <p:cNvCxnSpPr>
            <a:cxnSpLocks/>
          </p:cNvCxnSpPr>
          <p:nvPr/>
        </p:nvCxnSpPr>
        <p:spPr>
          <a:xfrm>
            <a:off x="3126441" y="1095936"/>
            <a:ext cx="826994" cy="847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381961-53CB-429A-9F50-FB0E75B902EF}"/>
              </a:ext>
            </a:extLst>
          </p:cNvPr>
          <p:cNvSpPr txBox="1"/>
          <p:nvPr/>
        </p:nvSpPr>
        <p:spPr>
          <a:xfrm>
            <a:off x="2521323" y="868573"/>
            <a:ext cx="1580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Window of </a:t>
            </a:r>
            <a:r>
              <a:rPr lang="el-GR" sz="1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timesteps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C9A60-7A0B-46AF-8D91-46F15C783C06}"/>
              </a:ext>
            </a:extLst>
          </p:cNvPr>
          <p:cNvSpPr/>
          <p:nvPr/>
        </p:nvSpPr>
        <p:spPr>
          <a:xfrm>
            <a:off x="5997388" y="1216959"/>
            <a:ext cx="1370109" cy="143211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06ED2-AC85-4200-BC04-36406D630937}"/>
              </a:ext>
            </a:extLst>
          </p:cNvPr>
          <p:cNvSpPr txBox="1"/>
          <p:nvPr/>
        </p:nvSpPr>
        <p:spPr>
          <a:xfrm>
            <a:off x="5780742" y="946851"/>
            <a:ext cx="2494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Latent space representation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72035-A952-4254-8907-2E3ECDE07564}"/>
              </a:ext>
            </a:extLst>
          </p:cNvPr>
          <p:cNvSpPr/>
          <p:nvPr/>
        </p:nvSpPr>
        <p:spPr>
          <a:xfrm>
            <a:off x="6078071" y="2844053"/>
            <a:ext cx="1370109" cy="1432112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4D2E83-50D2-48A3-95E9-CC9BED3A4D72}"/>
              </a:ext>
            </a:extLst>
          </p:cNvPr>
          <p:cNvSpPr txBox="1"/>
          <p:nvPr/>
        </p:nvSpPr>
        <p:spPr>
          <a:xfrm>
            <a:off x="7475073" y="3156116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Extreme event indicator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0E3BCF3-2081-464A-8182-903E05AF30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833"/>
          <a:stretch/>
        </p:blipFill>
        <p:spPr>
          <a:xfrm>
            <a:off x="3539938" y="1131603"/>
            <a:ext cx="1580030" cy="1768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A8B883-75B2-40F5-B205-536C7E7E2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658" y="3610077"/>
            <a:ext cx="1103030" cy="4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9B85-7AEF-44D3-897F-87A02CC6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0F27-9006-4C2E-9398-24CDA8F3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timestep, calculate </a:t>
            </a:r>
            <a:r>
              <a:rPr lang="en-US" b="1" dirty="0"/>
              <a:t>similarities to memorized events</a:t>
            </a:r>
          </a:p>
          <a:p>
            <a:r>
              <a:rPr lang="en-US" dirty="0"/>
              <a:t>Use similarities to </a:t>
            </a:r>
            <a:r>
              <a:rPr lang="en-US" b="1" dirty="0"/>
              <a:t>predict whether next timestep is extreme event</a:t>
            </a:r>
          </a:p>
          <a:p>
            <a:r>
              <a:rPr lang="en-US" dirty="0"/>
              <a:t>Use prediction of extreme event to </a:t>
            </a:r>
            <a:r>
              <a:rPr lang="en-US" b="1" dirty="0"/>
              <a:t>amplify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6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2FB1-8B26-43AA-983D-C949AABA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Attention mechanism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D7C7636-081B-4E2B-8407-BD117FE98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08" y="1010266"/>
            <a:ext cx="6570500" cy="361377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D0CB01-7A5C-47C8-9E0D-B1C34F728928}"/>
              </a:ext>
            </a:extLst>
          </p:cNvPr>
          <p:cNvSpPr/>
          <p:nvPr/>
        </p:nvSpPr>
        <p:spPr>
          <a:xfrm>
            <a:off x="4888800" y="2656800"/>
            <a:ext cx="2750400" cy="3816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6ABCD-3032-448F-8B01-EAA8E21B4B23}"/>
              </a:ext>
            </a:extLst>
          </p:cNvPr>
          <p:cNvCxnSpPr/>
          <p:nvPr/>
        </p:nvCxnSpPr>
        <p:spPr>
          <a:xfrm>
            <a:off x="7639200" y="3038400"/>
            <a:ext cx="482824" cy="6528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6C31CA-AC20-4FEC-AC32-4E04ABDE4950}"/>
              </a:ext>
            </a:extLst>
          </p:cNvPr>
          <p:cNvSpPr txBox="1"/>
          <p:nvPr/>
        </p:nvSpPr>
        <p:spPr>
          <a:xfrm>
            <a:off x="7563971" y="3691218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Similarity to memory (attentive weights)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9CE6A4-9C27-48E2-A31C-D616CB6E4928}"/>
              </a:ext>
            </a:extLst>
          </p:cNvPr>
          <p:cNvSpPr/>
          <p:nvPr/>
        </p:nvSpPr>
        <p:spPr>
          <a:xfrm>
            <a:off x="5708276" y="1176618"/>
            <a:ext cx="988359" cy="712694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BA335-0FEC-473A-97CD-C8166D524C51}"/>
              </a:ext>
            </a:extLst>
          </p:cNvPr>
          <p:cNvCxnSpPr>
            <a:stCxn id="9" idx="7"/>
          </p:cNvCxnSpPr>
          <p:nvPr/>
        </p:nvCxnSpPr>
        <p:spPr>
          <a:xfrm flipV="1">
            <a:off x="6551893" y="946851"/>
            <a:ext cx="608666" cy="334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17ACAE-700F-46CB-8BF0-61852DBA20D1}"/>
              </a:ext>
            </a:extLst>
          </p:cNvPr>
          <p:cNvSpPr txBox="1"/>
          <p:nvPr/>
        </p:nvSpPr>
        <p:spPr>
          <a:xfrm>
            <a:off x="7160558" y="646769"/>
            <a:ext cx="15595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Prediction of </a:t>
            </a:r>
            <a:r>
              <a:rPr lang="en-US" sz="1000" dirty="0"/>
              <a:t>extreme</a:t>
            </a:r>
            <a:r>
              <a:rPr lang="en-US" sz="1050" dirty="0"/>
              <a:t> event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592011-529D-45D8-945C-296EB811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55" y="1064430"/>
            <a:ext cx="804379" cy="208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3642F-A044-434F-B242-24618E03E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5" y="1077656"/>
            <a:ext cx="2534771" cy="4912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A2013C-7892-47B7-863E-C78DACCFF738}"/>
              </a:ext>
            </a:extLst>
          </p:cNvPr>
          <p:cNvSpPr/>
          <p:nvPr/>
        </p:nvSpPr>
        <p:spPr>
          <a:xfrm>
            <a:off x="961465" y="1176618"/>
            <a:ext cx="386527" cy="235323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E6D2F-5228-4CB9-BFA7-A5E20B07ED34}"/>
              </a:ext>
            </a:extLst>
          </p:cNvPr>
          <p:cNvCxnSpPr/>
          <p:nvPr/>
        </p:nvCxnSpPr>
        <p:spPr>
          <a:xfrm flipH="1">
            <a:off x="635449" y="1411941"/>
            <a:ext cx="386527" cy="4773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378135-9E0C-4693-B099-EE8C4A9048DC}"/>
              </a:ext>
            </a:extLst>
          </p:cNvPr>
          <p:cNvSpPr txBox="1"/>
          <p:nvPr/>
        </p:nvSpPr>
        <p:spPr>
          <a:xfrm>
            <a:off x="126134" y="1903176"/>
            <a:ext cx="122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Amplifying part</a:t>
            </a:r>
          </a:p>
        </p:txBody>
      </p:sp>
    </p:spTree>
    <p:extLst>
      <p:ext uri="{BB962C8B-B14F-4D97-AF65-F5344CB8AC3E}">
        <p14:creationId xmlns:p14="http://schemas.microsoft.com/office/powerpoint/2010/main" val="80087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7821-0537-46F7-B73B-816B649A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E5990-CD30-447D-819C-2756A8000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Flexible switch</a:t>
                </a:r>
                <a:r>
                  <a:rPr lang="en-US" dirty="0"/>
                  <a:t> between normal and extreme values</a:t>
                </a:r>
              </a:p>
              <a:p>
                <a:pPr lvl="1"/>
                <a:r>
                  <a:rPr lang="en-US" dirty="0"/>
                  <a:t>Similarity between current step and extreme event in history will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non-vanishing</a:t>
                </a:r>
              </a:p>
              <a:p>
                <a:pPr lvl="1"/>
                <a:r>
                  <a:rPr lang="en-US" dirty="0"/>
                  <a:t>Otherwise the system depends mostly on GRU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E5990-CD30-447D-819C-2756A8000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39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64F-3CCC-4487-AE70-13098EEB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Value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124CF-E077-4910-A512-EA6CA9987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Inspired by previous work in </a:t>
                </a:r>
                <a:r>
                  <a:rPr lang="en-US" b="1" dirty="0"/>
                  <a:t>Extreme Value Theory</a:t>
                </a:r>
                <a:r>
                  <a:rPr lang="en-US" dirty="0"/>
                  <a:t>, which models the tail distribution of real-world 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Predicting normal event when actually extreme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 penalty and vice versa</a:t>
                </a:r>
              </a:p>
              <a:p>
                <a:r>
                  <a:rPr lang="en-US" dirty="0"/>
                  <a:t>Combine similar equation for left extreme event for full loss formula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124CF-E077-4910-A512-EA6CA9987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180" b="-7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0EFFA3-B2DE-449C-A368-D12337B87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18" y="2137826"/>
            <a:ext cx="33909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D4019-B2FA-47C9-8790-863F03EDD533}"/>
                  </a:ext>
                </a:extLst>
              </p:cNvPr>
              <p:cNvSpPr txBox="1"/>
              <p:nvPr/>
            </p:nvSpPr>
            <p:spPr>
              <a:xfrm>
                <a:off x="4114800" y="2113200"/>
                <a:ext cx="4071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BD4019-B2FA-47C9-8790-863F03E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13200"/>
                <a:ext cx="4071884" cy="276999"/>
              </a:xfrm>
              <a:prstGeom prst="rect">
                <a:avLst/>
              </a:prstGeom>
              <a:blipFill>
                <a:blip r:embed="rId4"/>
                <a:stretch>
                  <a:fillRect l="-1497" t="-2222" r="-149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81D3F-7216-41D7-A192-F43D902F9AE9}"/>
                  </a:ext>
                </a:extLst>
              </p:cNvPr>
              <p:cNvSpPr txBox="1"/>
              <p:nvPr/>
            </p:nvSpPr>
            <p:spPr>
              <a:xfrm>
                <a:off x="4114800" y="2678653"/>
                <a:ext cx="4699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extreme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events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181D3F-7216-41D7-A192-F43D902F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53"/>
                <a:ext cx="4699748" cy="276999"/>
              </a:xfrm>
              <a:prstGeom prst="rect">
                <a:avLst/>
              </a:prstGeom>
              <a:blipFill>
                <a:blip r:embed="rId5"/>
                <a:stretch>
                  <a:fillRect l="-1167" r="-129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2B8A-053D-4DCD-8D7E-C57DDC6D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25E0-FDF4-42D2-A030-8727B9F20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network is trained in two phases: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network is trained to </a:t>
                </a:r>
                <a:r>
                  <a:rPr lang="en-US" b="1" dirty="0"/>
                  <a:t>correctly identify extreme events</a:t>
                </a:r>
              </a:p>
              <a:p>
                <a:pPr lvl="3"/>
                <a:r>
                  <a:rPr lang="en-US" dirty="0"/>
                  <a:t>Sample windows, put through GRU, predict whether extreme event will follow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3"/>
                <a:r>
                  <a:rPr lang="en-US" dirty="0"/>
                  <a:t>Minimize loss </a:t>
                </a:r>
              </a:p>
              <a:p>
                <a:pPr lvl="3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network is trained to </a:t>
                </a:r>
                <a:r>
                  <a:rPr lang="en-US" b="1" dirty="0"/>
                  <a:t>identify extreme events </a:t>
                </a:r>
                <a:r>
                  <a:rPr lang="en-US" dirty="0"/>
                  <a:t>and make </a:t>
                </a:r>
                <a:r>
                  <a:rPr lang="en-US" b="1" dirty="0"/>
                  <a:t>accurate predictions</a:t>
                </a:r>
                <a:endParaRPr lang="en-US" dirty="0"/>
              </a:p>
              <a:p>
                <a:pPr lvl="3" indent="-285750"/>
                <a:r>
                  <a:rPr lang="en-US" dirty="0"/>
                  <a:t>Get a prediction for extreme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a final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3" indent="-285750"/>
                <a:r>
                  <a:rPr lang="en-US" dirty="0"/>
                  <a:t>Minimize loss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525E0-FDF4-42D2-A030-8727B9F20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52406AE-7A38-4BEB-BB13-83F050D9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762" y="2247402"/>
            <a:ext cx="1286996" cy="46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B7323-683D-4DD8-94C3-456A6075EE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2" t="12575"/>
          <a:stretch/>
        </p:blipFill>
        <p:spPr>
          <a:xfrm>
            <a:off x="3284274" y="3898749"/>
            <a:ext cx="1698019" cy="41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F8CA-D7BF-4A36-9A85-17C9E33A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5B78-B25C-4231-B4C3-A37DCFBC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Experiment was conducted on three types of data</a:t>
            </a:r>
          </a:p>
          <a:p>
            <a:pPr lvl="1"/>
            <a:r>
              <a:rPr lang="nb-NO" b="1" dirty="0"/>
              <a:t>Stock data</a:t>
            </a:r>
            <a:r>
              <a:rPr lang="nb-NO" dirty="0"/>
              <a:t>: 564 corporations on NASDAQ between 2003-2017</a:t>
            </a:r>
          </a:p>
          <a:p>
            <a:pPr lvl="1"/>
            <a:r>
              <a:rPr lang="nb-NO" b="1" dirty="0"/>
              <a:t>Climate data</a:t>
            </a:r>
            <a:r>
              <a:rPr lang="nb-NO" dirty="0"/>
              <a:t>: greenhous gases and CO2 concentration from the US</a:t>
            </a:r>
          </a:p>
          <a:p>
            <a:pPr lvl="1"/>
            <a:r>
              <a:rPr lang="nb-NO" b="1" dirty="0"/>
              <a:t>Synthetic data</a:t>
            </a:r>
          </a:p>
          <a:p>
            <a:r>
              <a:rPr lang="nb-NO" dirty="0"/>
              <a:t>Data was differenced</a:t>
            </a:r>
          </a:p>
          <a:p>
            <a:r>
              <a:rPr lang="nb-NO" b="1" dirty="0"/>
              <a:t>RMSE </a:t>
            </a:r>
            <a:r>
              <a:rPr lang="nb-NO" dirty="0"/>
              <a:t>used as error metric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377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A023-84FA-4F0B-9DA3-CDFEBC45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3332-603E-4F81-AC8B-9C204F2E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b="1" dirty="0"/>
              <a:t>memory network</a:t>
            </a:r>
            <a:r>
              <a:rPr lang="nb-NO" dirty="0"/>
              <a:t> using </a:t>
            </a:r>
            <a:r>
              <a:rPr lang="nb-NO" b="1" dirty="0"/>
              <a:t>Extreme Value Loss</a:t>
            </a:r>
            <a:r>
              <a:rPr lang="nb-NO" dirty="0"/>
              <a:t> scored better than baselines on all datasets</a:t>
            </a:r>
            <a:endParaRPr lang="nb-NO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D941A-5943-45FE-8FE9-8BE254EB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6" y="2077239"/>
            <a:ext cx="2813744" cy="132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394E0-BB1A-4051-B124-0B48CC0E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65" y="2137197"/>
            <a:ext cx="5201550" cy="13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3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5A82-BF1B-4373-9468-6F7E04B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7CF9E-58D0-43D9-90A6-B68ADAC33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Extreme value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1600" dirty="0"/>
                  <a:t>A value of around </a:t>
                </a:r>
                <a:r>
                  <a:rPr lang="en-US" sz="1600" b="1" dirty="0"/>
                  <a:t>2.0</a:t>
                </a:r>
                <a:r>
                  <a:rPr lang="en-US" sz="1600" dirty="0"/>
                  <a:t> was found to be optimal</a:t>
                </a:r>
              </a:p>
              <a:p>
                <a:r>
                  <a:rPr lang="en-US" sz="1800" dirty="0"/>
                  <a:t>Memory size </a:t>
                </a:r>
                <a:r>
                  <a:rPr lang="en-US" sz="1800" i="1" dirty="0"/>
                  <a:t>M</a:t>
                </a:r>
                <a:endParaRPr lang="en-US" sz="1800" dirty="0"/>
              </a:p>
              <a:p>
                <a:pPr lvl="1"/>
                <a:r>
                  <a:rPr lang="en-US" sz="1600" dirty="0"/>
                  <a:t>Average optimal choice of 80 was found</a:t>
                </a:r>
              </a:p>
              <a:p>
                <a:pPr lvl="1"/>
                <a:r>
                  <a:rPr lang="en-US" sz="1600" dirty="0"/>
                  <a:t>Tradeoff between </a:t>
                </a:r>
                <a:r>
                  <a:rPr lang="en-US" sz="1600" b="1" dirty="0"/>
                  <a:t>insufficient memorization</a:t>
                </a:r>
                <a:r>
                  <a:rPr lang="en-US" sz="1600" dirty="0"/>
                  <a:t> and </a:t>
                </a:r>
                <a:r>
                  <a:rPr lang="en-US" sz="1600" b="1" dirty="0"/>
                  <a:t>memorizing inessential data</a:t>
                </a:r>
              </a:p>
              <a:p>
                <a:r>
                  <a:rPr lang="en-US" sz="1800" dirty="0"/>
                  <a:t>Window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600" dirty="0"/>
                  <a:t>Influence was smaller than memory size</a:t>
                </a:r>
              </a:p>
              <a:p>
                <a:pPr lvl="1"/>
                <a:r>
                  <a:rPr lang="en-US" sz="1600" dirty="0"/>
                  <a:t>Tradeoff between </a:t>
                </a:r>
                <a:r>
                  <a:rPr lang="en-US" sz="1600" b="1" dirty="0"/>
                  <a:t>capturing characteristics of extreme events </a:t>
                </a:r>
                <a:r>
                  <a:rPr lang="en-US" sz="1600" dirty="0"/>
                  <a:t>and </a:t>
                </a:r>
                <a:r>
                  <a:rPr lang="en-US" sz="1600" b="1" dirty="0"/>
                  <a:t>ability to memorize all the characteristics</a:t>
                </a:r>
                <a:r>
                  <a:rPr lang="en-US" sz="1600" dirty="0"/>
                  <a:t> within the window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7CF9E-58D0-43D9-90A6-B68ADAC33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4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EB01-34EE-4020-BCE2-2DE1B38A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1DF6-29E5-4B96-B46E-CA2F6855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000" dirty="0"/>
              <a:t>Without </a:t>
            </a:r>
            <a:r>
              <a:rPr lang="nb-NO" sz="2000" b="1" dirty="0"/>
              <a:t>prior knowledge on tailed observations</a:t>
            </a:r>
            <a:r>
              <a:rPr lang="nb-NO" sz="2000" dirty="0"/>
              <a:t>, DNN-models are </a:t>
            </a:r>
            <a:r>
              <a:rPr lang="nb-NO" sz="2000" b="1" dirty="0"/>
              <a:t>innately weak</a:t>
            </a:r>
            <a:r>
              <a:rPr lang="nb-NO" sz="2000" dirty="0"/>
              <a:t> in capturing </a:t>
            </a:r>
            <a:r>
              <a:rPr lang="nb-NO" sz="2000" b="1" dirty="0"/>
              <a:t>characteristics of extreme events</a:t>
            </a:r>
          </a:p>
          <a:p>
            <a:r>
              <a:rPr lang="nb-NO" sz="2000" b="1" dirty="0"/>
              <a:t>Two techniques</a:t>
            </a:r>
            <a:r>
              <a:rPr lang="nb-NO" sz="2000" dirty="0"/>
              <a:t> were used to impose tailed priors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sz="1800" b="1" dirty="0"/>
              <a:t>Memorizing </a:t>
            </a:r>
            <a:r>
              <a:rPr lang="nb-NO" sz="1800" dirty="0"/>
              <a:t>extreme events in historical data (Memory Network)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sz="1800" b="1" dirty="0"/>
              <a:t>Modeling</a:t>
            </a:r>
            <a:r>
              <a:rPr lang="nb-NO" sz="1800" dirty="0"/>
              <a:t> the tail distribution (EVL loss)</a:t>
            </a:r>
          </a:p>
          <a:p>
            <a:r>
              <a:rPr lang="nb-NO" sz="2000" dirty="0"/>
              <a:t>The </a:t>
            </a:r>
            <a:r>
              <a:rPr lang="nb-NO" sz="2000" b="1" dirty="0"/>
              <a:t>combined techniques</a:t>
            </a:r>
            <a:r>
              <a:rPr lang="nb-NO" sz="2000" dirty="0"/>
              <a:t> showed </a:t>
            </a:r>
            <a:r>
              <a:rPr lang="nb-NO" sz="2000" b="1" dirty="0"/>
              <a:t>superior perfomance </a:t>
            </a:r>
            <a:r>
              <a:rPr lang="nb-NO" sz="2000" dirty="0"/>
              <a:t>compared with state-of-the-art models</a:t>
            </a:r>
          </a:p>
          <a:p>
            <a:r>
              <a:rPr lang="nb-NO" sz="2000" b="1" dirty="0"/>
              <a:t>Future research</a:t>
            </a:r>
            <a:r>
              <a:rPr lang="nb-NO" sz="2000" dirty="0"/>
              <a:t> will focus on extending the framework to </a:t>
            </a:r>
            <a:r>
              <a:rPr lang="nb-NO" sz="2000" b="1" dirty="0"/>
              <a:t>multi-dimensional time-series</a:t>
            </a:r>
            <a:r>
              <a:rPr lang="nb-NO" sz="2000" dirty="0"/>
              <a:t> and its application in </a:t>
            </a:r>
            <a:r>
              <a:rPr lang="nb-NO" sz="2000" b="1" dirty="0"/>
              <a:t>other tasks with data imbalances</a:t>
            </a:r>
          </a:p>
          <a:p>
            <a:pPr marL="914400" lvl="1" indent="-457200"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4567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2B0F66-3EE0-6D4F-9CCE-66F47748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38092-8A47-2E43-8194-FBA8F4BB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prediction is increasingly employed in safety-critical real-world scenarios, e.g. climate prediction and price forecasting</a:t>
            </a:r>
          </a:p>
          <a:p>
            <a:r>
              <a:rPr lang="en-US" dirty="0"/>
              <a:t>Extreme events have big impact in these systems, e.g. a natural disaster or a financial crisis</a:t>
            </a:r>
          </a:p>
          <a:p>
            <a:r>
              <a:rPr lang="en-US" dirty="0"/>
              <a:t>Accurately predicting these extreme events is of great value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3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EED9-533F-4D88-B103-31765F9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1C05-2D62-470B-8503-3EA1E844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DNN-models have difficulties learning patterns of extreme events (data imbalances)</a:t>
            </a:r>
          </a:p>
          <a:p>
            <a:pPr lvl="1"/>
            <a:r>
              <a:rPr lang="en-US" dirty="0"/>
              <a:t>i.e. 99% of data is normal, 1% are extreme events -&gt; difficult to capture</a:t>
            </a:r>
          </a:p>
          <a:p>
            <a:r>
              <a:rPr lang="en-US" dirty="0"/>
              <a:t>Two common problems:</a:t>
            </a:r>
          </a:p>
          <a:p>
            <a:pPr lvl="1"/>
            <a:r>
              <a:rPr lang="en-US" dirty="0"/>
              <a:t>The model does not capture extreme events (underfitting)</a:t>
            </a:r>
          </a:p>
          <a:p>
            <a:pPr lvl="1"/>
            <a:r>
              <a:rPr lang="en-US" dirty="0"/>
              <a:t>The model captures extreme events, but generalizes poorly (overfitting)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547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F2A1-585D-4BA6-A603-39D4FA01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49005-4AD1-4C57-8D8F-B78C74D6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8" y="1408952"/>
            <a:ext cx="4003444" cy="2218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D3BC9-B3E5-4FFD-9161-7750B9A7B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12" y="1604476"/>
            <a:ext cx="4121652" cy="202305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ADD13-4F34-491D-B380-27A9322FA664}"/>
              </a:ext>
            </a:extLst>
          </p:cNvPr>
          <p:cNvCxnSpPr>
            <a:cxnSpLocks/>
          </p:cNvCxnSpPr>
          <p:nvPr/>
        </p:nvCxnSpPr>
        <p:spPr>
          <a:xfrm flipH="1">
            <a:off x="1954696" y="1199322"/>
            <a:ext cx="602974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B5FA5-08AC-4823-863C-239FC6FD0B4B}"/>
              </a:ext>
            </a:extLst>
          </p:cNvPr>
          <p:cNvCxnSpPr>
            <a:cxnSpLocks/>
          </p:cNvCxnSpPr>
          <p:nvPr/>
        </p:nvCxnSpPr>
        <p:spPr>
          <a:xfrm flipH="1">
            <a:off x="2200304" y="1199322"/>
            <a:ext cx="357366" cy="1199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EDF248-FCA5-4C1B-9DC3-BBB5BAE3B7AF}"/>
              </a:ext>
            </a:extLst>
          </p:cNvPr>
          <p:cNvCxnSpPr>
            <a:cxnSpLocks/>
          </p:cNvCxnSpPr>
          <p:nvPr/>
        </p:nvCxnSpPr>
        <p:spPr>
          <a:xfrm>
            <a:off x="2557670" y="1199322"/>
            <a:ext cx="801756" cy="125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A5B52C-AFA9-4BCF-ACF1-4C4770816C9C}"/>
              </a:ext>
            </a:extLst>
          </p:cNvPr>
          <p:cNvCxnSpPr>
            <a:cxnSpLocks/>
          </p:cNvCxnSpPr>
          <p:nvPr/>
        </p:nvCxnSpPr>
        <p:spPr>
          <a:xfrm>
            <a:off x="2557670" y="1199322"/>
            <a:ext cx="1186069" cy="716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20AE05-704E-440B-9DBD-5A3F7D0C5472}"/>
              </a:ext>
            </a:extLst>
          </p:cNvPr>
          <p:cNvSpPr txBox="1"/>
          <p:nvPr/>
        </p:nvSpPr>
        <p:spPr>
          <a:xfrm>
            <a:off x="2306322" y="787293"/>
            <a:ext cx="1543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Doesn’t capture extreme events</a:t>
            </a:r>
            <a:endParaRPr lang="nb-NO" sz="11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60B9F-0BC7-4718-8B04-F62280814260}"/>
              </a:ext>
            </a:extLst>
          </p:cNvPr>
          <p:cNvCxnSpPr>
            <a:cxnSpLocks/>
          </p:cNvCxnSpPr>
          <p:nvPr/>
        </p:nvCxnSpPr>
        <p:spPr>
          <a:xfrm>
            <a:off x="5605670" y="1218180"/>
            <a:ext cx="284921" cy="5808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5A486-969E-4F84-9A5C-6A2A9DF00872}"/>
              </a:ext>
            </a:extLst>
          </p:cNvPr>
          <p:cNvSpPr txBox="1"/>
          <p:nvPr/>
        </p:nvSpPr>
        <p:spPr>
          <a:xfrm>
            <a:off x="4654826" y="972706"/>
            <a:ext cx="1901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Captures extreme event…</a:t>
            </a:r>
            <a:endParaRPr lang="nb-NO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3BEBD4-BDCE-4BB8-BD2E-072FF4158289}"/>
              </a:ext>
            </a:extLst>
          </p:cNvPr>
          <p:cNvCxnSpPr>
            <a:cxnSpLocks/>
          </p:cNvCxnSpPr>
          <p:nvPr/>
        </p:nvCxnSpPr>
        <p:spPr>
          <a:xfrm flipH="1">
            <a:off x="7859630" y="1218180"/>
            <a:ext cx="522371" cy="8690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355A15-FA06-437C-A36E-62595EC7CB27}"/>
              </a:ext>
            </a:extLst>
          </p:cNvPr>
          <p:cNvSpPr txBox="1"/>
          <p:nvPr/>
        </p:nvSpPr>
        <p:spPr>
          <a:xfrm>
            <a:off x="7381361" y="970259"/>
            <a:ext cx="2001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…but doesn’t generalize</a:t>
            </a:r>
            <a:endParaRPr lang="nb-NO" sz="1100" dirty="0"/>
          </a:p>
        </p:txBody>
      </p:sp>
    </p:spTree>
    <p:extLst>
      <p:ext uri="{BB962C8B-B14F-4D97-AF65-F5344CB8AC3E}">
        <p14:creationId xmlns:p14="http://schemas.microsoft.com/office/powerpoint/2010/main" val="8709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D22-58A2-48AE-BE2A-D2718968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1177-53B7-4883-B3CD-352240CD4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DNN-model that learns from </a:t>
            </a:r>
            <a:r>
              <a:rPr lang="nb-NO" b="1" dirty="0"/>
              <a:t>square loss</a:t>
            </a:r>
            <a:r>
              <a:rPr lang="nb-NO" dirty="0"/>
              <a:t> is in essence a </a:t>
            </a:r>
            <a:r>
              <a:rPr lang="nb-NO" b="1" dirty="0"/>
              <a:t>Kernel Density Estimator (KDE) with Gaussian Kernel</a:t>
            </a:r>
            <a:endParaRPr lang="nb-NO" b="1" i="1" dirty="0"/>
          </a:p>
          <a:p>
            <a:r>
              <a:rPr lang="nb-NO" dirty="0"/>
              <a:t>Over- and underfitting problems are mainly due to </a:t>
            </a:r>
            <a:r>
              <a:rPr lang="nb-NO" b="1" dirty="0"/>
              <a:t>lack of sufficient prior distribution</a:t>
            </a:r>
            <a:r>
              <a:rPr lang="nb-NO" dirty="0"/>
              <a:t> </a:t>
            </a:r>
            <a:r>
              <a:rPr lang="nb-NO" b="1" dirty="0"/>
              <a:t>on the tail part of observations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102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8DC6-D0EF-40FF-92B5-C8ABD09F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KDE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B195D0-A3BE-4916-A252-AD7A1F91B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3570" y="1204738"/>
            <a:ext cx="4038600" cy="3385297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5FDBB23-E34E-40AA-8222-F0E3BAF4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/>
          <a:p>
            <a:r>
              <a:rPr lang="en-US" dirty="0"/>
              <a:t>Few extreme-event samples leads to underfitting</a:t>
            </a:r>
          </a:p>
          <a:p>
            <a:r>
              <a:rPr lang="en-US" dirty="0"/>
              <a:t>Attempting to weight extreme events lead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336530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23A2-AF79-489A-8A71-01F41A9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EE06-FED3-41D4-A0D5-4DBF7C6B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100" dirty="0"/>
              <a:t>Recently </a:t>
            </a:r>
            <a:r>
              <a:rPr lang="nb-NO" sz="2100" b="1" dirty="0"/>
              <a:t>RNNs </a:t>
            </a:r>
            <a:r>
              <a:rPr lang="nb-NO" sz="2100" dirty="0"/>
              <a:t>have shown great performance</a:t>
            </a:r>
          </a:p>
          <a:p>
            <a:pPr lvl="1"/>
            <a:r>
              <a:rPr lang="nb-NO" sz="2100" b="1" dirty="0"/>
              <a:t>LSTM </a:t>
            </a:r>
            <a:r>
              <a:rPr lang="nb-NO" sz="2100" dirty="0"/>
              <a:t>and </a:t>
            </a:r>
            <a:r>
              <a:rPr lang="nb-NO" sz="2100" b="1" dirty="0"/>
              <a:t>GRU</a:t>
            </a:r>
            <a:r>
              <a:rPr lang="nb-NO" sz="2100" dirty="0"/>
              <a:t> have shown improvements upon standard RNN</a:t>
            </a:r>
          </a:p>
          <a:p>
            <a:r>
              <a:rPr lang="nb-NO" sz="2100" b="1" dirty="0"/>
              <a:t>Data imbalances</a:t>
            </a:r>
            <a:r>
              <a:rPr lang="nb-NO" sz="2100" dirty="0"/>
              <a:t> have shown to cause </a:t>
            </a:r>
            <a:r>
              <a:rPr lang="nb-NO" sz="2100" b="1" dirty="0"/>
              <a:t>two major problems </a:t>
            </a:r>
            <a:r>
              <a:rPr lang="nb-NO" sz="2100" dirty="0"/>
              <a:t>in DNNs:</a:t>
            </a:r>
          </a:p>
          <a:p>
            <a:pPr lvl="1"/>
            <a:r>
              <a:rPr lang="nb-NO" sz="2100" dirty="0"/>
              <a:t>Lacks ability to model rarely occurring samples</a:t>
            </a:r>
          </a:p>
          <a:p>
            <a:pPr lvl="1"/>
            <a:r>
              <a:rPr lang="nb-NO" sz="2100" dirty="0"/>
              <a:t>Poor generalization</a:t>
            </a:r>
          </a:p>
          <a:p>
            <a:r>
              <a:rPr lang="nb-NO" sz="2100" dirty="0"/>
              <a:t>Previous studies have attempted to model the </a:t>
            </a:r>
            <a:r>
              <a:rPr lang="nb-NO" sz="2100" b="1" dirty="0"/>
              <a:t>distribution of extreme values</a:t>
            </a:r>
            <a:endParaRPr lang="nb-NO" sz="2100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985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3328-2506-423F-8B4B-FB540917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0D9F7-3A1F-4CA3-85BA-1DFEA655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goal is to </a:t>
            </a:r>
            <a:r>
              <a:rPr lang="nb-NO" b="1" dirty="0"/>
              <a:t>impose a prior </a:t>
            </a:r>
            <a:r>
              <a:rPr lang="nb-NO" dirty="0"/>
              <a:t>on the tail part of the distribution</a:t>
            </a:r>
          </a:p>
          <a:p>
            <a:r>
              <a:rPr lang="nb-NO" dirty="0"/>
              <a:t>Done by </a:t>
            </a:r>
            <a:r>
              <a:rPr lang="nb-NO" b="1" dirty="0"/>
              <a:t>memorizing extreme events</a:t>
            </a:r>
            <a:r>
              <a:rPr lang="nb-NO" dirty="0"/>
              <a:t> and </a:t>
            </a:r>
            <a:r>
              <a:rPr lang="nb-NO" b="1" dirty="0"/>
              <a:t>modeling tail distribution</a:t>
            </a:r>
            <a:endParaRPr lang="nb-NO" dirty="0"/>
          </a:p>
          <a:p>
            <a:pPr marL="914400" lvl="1" indent="-457200">
              <a:buFont typeface="+mj-lt"/>
              <a:buAutoNum type="arabicPeriod"/>
            </a:pPr>
            <a:r>
              <a:rPr lang="nb-NO" b="1" dirty="0"/>
              <a:t>Memory network</a:t>
            </a:r>
            <a:r>
              <a:rPr lang="nb-NO" dirty="0"/>
              <a:t> </a:t>
            </a:r>
            <a:r>
              <a:rPr lang="nb-NO" b="1" dirty="0"/>
              <a:t>module </a:t>
            </a:r>
            <a:r>
              <a:rPr lang="nb-NO" dirty="0"/>
              <a:t>is proposed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b="1" dirty="0"/>
              <a:t>Extreme Value Loss (EVL)</a:t>
            </a:r>
            <a:r>
              <a:rPr lang="nb-NO" dirty="0"/>
              <a:t> is proposed</a:t>
            </a:r>
            <a:endParaRPr lang="nb-NO" b="1" dirty="0"/>
          </a:p>
          <a:p>
            <a:pPr lvl="1"/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95402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F30A-5DA5-4614-A0BA-23147E5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Network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7A91E-8BFC-4256-974E-27F92CE6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memorize </a:t>
            </a:r>
            <a:r>
              <a:rPr lang="en-US" b="1" dirty="0"/>
              <a:t>characteristics of extreme events</a:t>
            </a:r>
            <a:endParaRPr lang="en-US" dirty="0"/>
          </a:p>
          <a:p>
            <a:r>
              <a:rPr lang="en-US" dirty="0"/>
              <a:t>At each timestep:</a:t>
            </a:r>
          </a:p>
          <a:p>
            <a:pPr lvl="1"/>
            <a:r>
              <a:rPr lang="en-US" dirty="0"/>
              <a:t>Randomly sample </a:t>
            </a:r>
            <a:r>
              <a:rPr lang="en-US" i="1" dirty="0"/>
              <a:t>M</a:t>
            </a:r>
            <a:r>
              <a:rPr lang="en-US" dirty="0"/>
              <a:t> windows of </a:t>
            </a:r>
            <a:r>
              <a:rPr lang="en-US" i="1" dirty="0"/>
              <a:t>∆ </a:t>
            </a:r>
            <a:r>
              <a:rPr lang="en-US" dirty="0"/>
              <a:t>sequential time-steps</a:t>
            </a:r>
          </a:p>
          <a:p>
            <a:pPr lvl="1"/>
            <a:r>
              <a:rPr lang="en-US" dirty="0"/>
              <a:t>Put the window through GRU, store last hidden state as </a:t>
            </a:r>
            <a:r>
              <a:rPr lang="en-US" b="1" dirty="0"/>
              <a:t>latent space representation </a:t>
            </a:r>
            <a:r>
              <a:rPr lang="en-US" dirty="0"/>
              <a:t>in vector </a:t>
            </a:r>
            <a:r>
              <a:rPr lang="en-US" b="1" i="1" dirty="0"/>
              <a:t>S</a:t>
            </a:r>
            <a:r>
              <a:rPr lang="en-US" i="1" dirty="0"/>
              <a:t> </a:t>
            </a:r>
            <a:endParaRPr lang="en-US" b="1" i="1" dirty="0"/>
          </a:p>
          <a:p>
            <a:pPr lvl="1"/>
            <a:r>
              <a:rPr lang="en-US" dirty="0"/>
              <a:t>Store whether there is an extreme event after the window in vector </a:t>
            </a:r>
            <a:r>
              <a:rPr lang="en-US" b="1" i="1" dirty="0"/>
              <a:t>Q </a:t>
            </a:r>
          </a:p>
        </p:txBody>
      </p:sp>
    </p:spTree>
    <p:extLst>
      <p:ext uri="{BB962C8B-B14F-4D97-AF65-F5344CB8AC3E}">
        <p14:creationId xmlns:p14="http://schemas.microsoft.com/office/powerpoint/2010/main" val="19385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862</Words>
  <Application>Microsoft Office PowerPoint</Application>
  <PresentationFormat>On-screen Show (16:9)</PresentationFormat>
  <Paragraphs>107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Office-tema</vt:lpstr>
      <vt:lpstr>Modeling Extreme Events in Time Series Prediction</vt:lpstr>
      <vt:lpstr>Motivation</vt:lpstr>
      <vt:lpstr>Problem overview</vt:lpstr>
      <vt:lpstr>Problem overview</vt:lpstr>
      <vt:lpstr>Problem analysis</vt:lpstr>
      <vt:lpstr>KDE</vt:lpstr>
      <vt:lpstr>Related work</vt:lpstr>
      <vt:lpstr>Proposed solution</vt:lpstr>
      <vt:lpstr>Memory Network Module</vt:lpstr>
      <vt:lpstr>Memory Network Module</vt:lpstr>
      <vt:lpstr>Attention mechanism</vt:lpstr>
      <vt:lpstr>Attention mechanism</vt:lpstr>
      <vt:lpstr>Advantage</vt:lpstr>
      <vt:lpstr>Extreme Value Loss</vt:lpstr>
      <vt:lpstr>Training the network</vt:lpstr>
      <vt:lpstr>Experimental setting</vt:lpstr>
      <vt:lpstr>Results</vt:lpstr>
      <vt:lpstr>Hyperparameters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Extreme Events in Time Series Prediction</dc:title>
  <dc:creator>Jens Erik Waage</dc:creator>
  <cp:lastModifiedBy>Jens Erik Waage</cp:lastModifiedBy>
  <cp:revision>18</cp:revision>
  <dcterms:created xsi:type="dcterms:W3CDTF">2020-10-01T12:48:11Z</dcterms:created>
  <dcterms:modified xsi:type="dcterms:W3CDTF">2020-10-01T21:13:49Z</dcterms:modified>
</cp:coreProperties>
</file>