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5" r:id="rId7"/>
    <p:sldId id="261" r:id="rId8"/>
    <p:sldId id="262" r:id="rId9"/>
    <p:sldId id="268" r:id="rId10"/>
    <p:sldId id="267" r:id="rId11"/>
    <p:sldId id="269" r:id="rId12"/>
    <p:sldId id="270" r:id="rId13"/>
    <p:sldId id="263" r:id="rId14"/>
    <p:sldId id="264" r:id="rId15"/>
  </p:sldIdLst>
  <p:sldSz cx="9144000" cy="5143500" type="screen16x9"/>
  <p:notesSz cx="6858000" cy="91440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AC76"/>
    <a:srgbClr val="0D34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5" autoAdjust="0"/>
    <p:restoredTop sz="54167" autoAdjust="0"/>
  </p:normalViewPr>
  <p:slideViewPr>
    <p:cSldViewPr snapToGrid="0" snapToObjects="1">
      <p:cViewPr varScale="1">
        <p:scale>
          <a:sx n="87" d="100"/>
          <a:sy n="87" d="100"/>
        </p:scale>
        <p:origin x="90" y="13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3388E-9447-4665-BCEC-082A7B5E0251}" type="datetimeFigureOut">
              <a:rPr lang="en-US" smtClean="0"/>
              <a:t>10/29/2020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9433B-72FE-4AFD-96C5-61377FDD01B7}" type="slidenum">
              <a:rPr lang="en-US" smtClean="0"/>
              <a:t>‹#›</a:t>
            </a:fld>
            <a:endParaRPr lang="en-US"/>
          </a:p>
        </p:txBody>
      </p:sp>
    </p:spTree>
    <p:extLst>
      <p:ext uri="{BB962C8B-B14F-4D97-AF65-F5344CB8AC3E}">
        <p14:creationId xmlns:p14="http://schemas.microsoft.com/office/powerpoint/2010/main" val="143969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paper the </a:t>
            </a:r>
            <a:r>
              <a:rPr lang="en-US" dirty="0" err="1"/>
              <a:t>autors</a:t>
            </a:r>
            <a:r>
              <a:rPr lang="en-US" dirty="0"/>
              <a:t> try to solve the problem of making time series classifiers and regressors performing poorly due to lacking clean data. CNNS have in the past few years shown promise on smaller datasets due a novel technique called transfer learning. </a:t>
            </a:r>
          </a:p>
          <a:p>
            <a:endParaRPr lang="en-US" dirty="0"/>
          </a:p>
          <a:p>
            <a:r>
              <a:rPr lang="en-US" dirty="0"/>
              <a:t>In this paper the authors present a new architecture and a new loss function for time-series transfer learning that outperforms baseline methods used in practice. </a:t>
            </a:r>
          </a:p>
        </p:txBody>
      </p:sp>
      <p:sp>
        <p:nvSpPr>
          <p:cNvPr id="4" name="Slide Number Placeholder 3"/>
          <p:cNvSpPr>
            <a:spLocks noGrp="1"/>
          </p:cNvSpPr>
          <p:nvPr>
            <p:ph type="sldNum" sz="quarter" idx="5"/>
          </p:nvPr>
        </p:nvSpPr>
        <p:spPr/>
        <p:txBody>
          <a:bodyPr/>
          <a:lstStyle/>
          <a:p>
            <a:fld id="{22D9433B-72FE-4AFD-96C5-61377FDD01B7}" type="slidenum">
              <a:rPr lang="en-US" smtClean="0"/>
              <a:t>1</a:t>
            </a:fld>
            <a:endParaRPr lang="en-US"/>
          </a:p>
        </p:txBody>
      </p:sp>
    </p:spTree>
    <p:extLst>
      <p:ext uri="{BB962C8B-B14F-4D97-AF65-F5344CB8AC3E}">
        <p14:creationId xmlns:p14="http://schemas.microsoft.com/office/powerpoint/2010/main" val="3101012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current usage time series model are trained in their entirety on a per series basis, which in production is unsustainable due to increasing training times. By making use of transfer learning you can “skip” a large portion of this training time if you start with a partially fitted model.</a:t>
            </a:r>
          </a:p>
          <a:p>
            <a:endParaRPr lang="en-US" dirty="0"/>
          </a:p>
          <a:p>
            <a:endParaRPr lang="en-US" dirty="0"/>
          </a:p>
          <a:p>
            <a:r>
              <a:rPr lang="en-US" dirty="0"/>
              <a:t>B) Displays the democratization effects of periodically updating the generic store and network with new data</a:t>
            </a:r>
          </a:p>
        </p:txBody>
      </p:sp>
      <p:sp>
        <p:nvSpPr>
          <p:cNvPr id="4" name="Slide Number Placeholder 3"/>
          <p:cNvSpPr>
            <a:spLocks noGrp="1"/>
          </p:cNvSpPr>
          <p:nvPr>
            <p:ph type="sldNum" sz="quarter" idx="5"/>
          </p:nvPr>
        </p:nvSpPr>
        <p:spPr/>
        <p:txBody>
          <a:bodyPr/>
          <a:lstStyle/>
          <a:p>
            <a:fld id="{22D9433B-72FE-4AFD-96C5-61377FDD01B7}" type="slidenum">
              <a:rPr lang="en-US" smtClean="0"/>
              <a:t>10</a:t>
            </a:fld>
            <a:endParaRPr lang="en-US"/>
          </a:p>
        </p:txBody>
      </p:sp>
    </p:spTree>
    <p:extLst>
      <p:ext uri="{BB962C8B-B14F-4D97-AF65-F5344CB8AC3E}">
        <p14:creationId xmlns:p14="http://schemas.microsoft.com/office/powerpoint/2010/main" val="2440330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D9433B-72FE-4AFD-96C5-61377FDD01B7}" type="slidenum">
              <a:rPr lang="en-US" smtClean="0"/>
              <a:t>11</a:t>
            </a:fld>
            <a:endParaRPr lang="en-US"/>
          </a:p>
        </p:txBody>
      </p:sp>
    </p:spTree>
    <p:extLst>
      <p:ext uri="{BB962C8B-B14F-4D97-AF65-F5344CB8AC3E}">
        <p14:creationId xmlns:p14="http://schemas.microsoft.com/office/powerpoint/2010/main" val="1458608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data for the power consumption dataset and the M-competition dataset. This clearly shows the performance benefit</a:t>
            </a:r>
          </a:p>
        </p:txBody>
      </p:sp>
      <p:sp>
        <p:nvSpPr>
          <p:cNvPr id="4" name="Slide Number Placeholder 3"/>
          <p:cNvSpPr>
            <a:spLocks noGrp="1"/>
          </p:cNvSpPr>
          <p:nvPr>
            <p:ph type="sldNum" sz="quarter" idx="5"/>
          </p:nvPr>
        </p:nvSpPr>
        <p:spPr/>
        <p:txBody>
          <a:bodyPr/>
          <a:lstStyle/>
          <a:p>
            <a:fld id="{22D9433B-72FE-4AFD-96C5-61377FDD01B7}" type="slidenum">
              <a:rPr lang="en-US" smtClean="0"/>
              <a:t>12</a:t>
            </a:fld>
            <a:endParaRPr lang="en-US"/>
          </a:p>
        </p:txBody>
      </p:sp>
    </p:spTree>
    <p:extLst>
      <p:ext uri="{BB962C8B-B14F-4D97-AF65-F5344CB8AC3E}">
        <p14:creationId xmlns:p14="http://schemas.microsoft.com/office/powerpoint/2010/main" val="1935515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Transfer learning is an effective way to improve performance, especially on scarce, seasonal, temporal data</a:t>
            </a:r>
          </a:p>
          <a:p>
            <a:endParaRPr lang="en-US" dirty="0"/>
          </a:p>
          <a:p>
            <a:r>
              <a:rPr lang="en-US" dirty="0"/>
              <a:t>A transfer learning framework can greatly reduce training times and aid in making democratized general reference starting points.</a:t>
            </a:r>
          </a:p>
        </p:txBody>
      </p:sp>
      <p:sp>
        <p:nvSpPr>
          <p:cNvPr id="4" name="Slide Number Placeholder 3"/>
          <p:cNvSpPr>
            <a:spLocks noGrp="1"/>
          </p:cNvSpPr>
          <p:nvPr>
            <p:ph type="sldNum" sz="quarter" idx="5"/>
          </p:nvPr>
        </p:nvSpPr>
        <p:spPr/>
        <p:txBody>
          <a:bodyPr/>
          <a:lstStyle/>
          <a:p>
            <a:fld id="{22D9433B-72FE-4AFD-96C5-61377FDD01B7}" type="slidenum">
              <a:rPr lang="en-US" smtClean="0"/>
              <a:t>13</a:t>
            </a:fld>
            <a:endParaRPr lang="en-US"/>
          </a:p>
        </p:txBody>
      </p:sp>
    </p:spTree>
    <p:extLst>
      <p:ext uri="{BB962C8B-B14F-4D97-AF65-F5344CB8AC3E}">
        <p14:creationId xmlns:p14="http://schemas.microsoft.com/office/powerpoint/2010/main" val="1227315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D9433B-72FE-4AFD-96C5-61377FDD01B7}" type="slidenum">
              <a:rPr lang="en-US" smtClean="0"/>
              <a:t>14</a:t>
            </a:fld>
            <a:endParaRPr lang="en-US"/>
          </a:p>
        </p:txBody>
      </p:sp>
    </p:spTree>
    <p:extLst>
      <p:ext uri="{BB962C8B-B14F-4D97-AF65-F5344CB8AC3E}">
        <p14:creationId xmlns:p14="http://schemas.microsoft.com/office/powerpoint/2010/main" val="103322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Recently LSTMs have been the go to method for solving time-series tasks. These require a great deal of data to reweight appropriately, which is a luxury often not afforded to time series tasks.</a:t>
            </a:r>
          </a:p>
          <a:p>
            <a:endParaRPr lang="en-US" dirty="0"/>
          </a:p>
          <a:p>
            <a:r>
              <a:rPr lang="en-US" dirty="0"/>
              <a:t>Transfer learning has been shown to be very effective  for image classification, despite Deep nets also requiring large amounts of data. </a:t>
            </a:r>
          </a:p>
          <a:p>
            <a:endParaRPr lang="en-US" dirty="0"/>
          </a:p>
          <a:p>
            <a:r>
              <a:rPr lang="en-US" dirty="0"/>
              <a:t>First layer features which always </a:t>
            </a:r>
            <a:r>
              <a:rPr lang="en-US" dirty="0" err="1"/>
              <a:t>resember</a:t>
            </a:r>
            <a:r>
              <a:rPr lang="en-US" dirty="0"/>
              <a:t> </a:t>
            </a:r>
            <a:r>
              <a:rPr lang="en-US" dirty="0" err="1"/>
              <a:t>gabor</a:t>
            </a:r>
            <a:r>
              <a:rPr lang="en-US" dirty="0"/>
              <a:t> filters appear to be general for all tasks, allowing for effective transfer learning, ergo not wasting data for training the general</a:t>
            </a:r>
          </a:p>
        </p:txBody>
      </p:sp>
      <p:sp>
        <p:nvSpPr>
          <p:cNvPr id="4" name="Slide Number Placeholder 3"/>
          <p:cNvSpPr>
            <a:spLocks noGrp="1"/>
          </p:cNvSpPr>
          <p:nvPr>
            <p:ph type="sldNum" sz="quarter" idx="5"/>
          </p:nvPr>
        </p:nvSpPr>
        <p:spPr/>
        <p:txBody>
          <a:bodyPr/>
          <a:lstStyle/>
          <a:p>
            <a:fld id="{22D9433B-72FE-4AFD-96C5-61377FDD01B7}" type="slidenum">
              <a:rPr lang="en-US" smtClean="0"/>
              <a:t>2</a:t>
            </a:fld>
            <a:endParaRPr lang="en-US"/>
          </a:p>
        </p:txBody>
      </p:sp>
    </p:spTree>
    <p:extLst>
      <p:ext uri="{BB962C8B-B14F-4D97-AF65-F5344CB8AC3E}">
        <p14:creationId xmlns:p14="http://schemas.microsoft.com/office/powerpoint/2010/main" val="264889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many domains have very poor/scarce/sparse data, so how can this be handled in an efficient way.</a:t>
            </a:r>
          </a:p>
        </p:txBody>
      </p:sp>
      <p:sp>
        <p:nvSpPr>
          <p:cNvPr id="4" name="Slide Number Placeholder 3"/>
          <p:cNvSpPr>
            <a:spLocks noGrp="1"/>
          </p:cNvSpPr>
          <p:nvPr>
            <p:ph type="sldNum" sz="quarter" idx="5"/>
          </p:nvPr>
        </p:nvSpPr>
        <p:spPr/>
        <p:txBody>
          <a:bodyPr/>
          <a:lstStyle/>
          <a:p>
            <a:fld id="{22D9433B-72FE-4AFD-96C5-61377FDD01B7}" type="slidenum">
              <a:rPr lang="en-US" smtClean="0"/>
              <a:t>3</a:t>
            </a:fld>
            <a:endParaRPr lang="en-US"/>
          </a:p>
        </p:txBody>
      </p:sp>
    </p:spTree>
    <p:extLst>
      <p:ext uri="{BB962C8B-B14F-4D97-AF65-F5344CB8AC3E}">
        <p14:creationId xmlns:p14="http://schemas.microsoft.com/office/powerpoint/2010/main" val="4147244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has so far been little other work done in this space, most of what has been done for simpler DL/CNN tasks, which has worked well. This is the first work done on implementing the ideas of transfer learning to the domain of time series analysis. </a:t>
            </a:r>
          </a:p>
          <a:p>
            <a:endParaRPr lang="en-US" dirty="0"/>
          </a:p>
          <a:p>
            <a:r>
              <a:rPr lang="en-US" dirty="0"/>
              <a:t>The reason so little work has been done in this domain is because the idea of transfer learning is fairly new, and time series analysis functions in a very different way than for example DCNNs, as their structure is heavily focused on what happened previously, and with this latent temporal dependency arise new challenges. </a:t>
            </a:r>
          </a:p>
        </p:txBody>
      </p:sp>
      <p:sp>
        <p:nvSpPr>
          <p:cNvPr id="4" name="Slide Number Placeholder 3"/>
          <p:cNvSpPr>
            <a:spLocks noGrp="1"/>
          </p:cNvSpPr>
          <p:nvPr>
            <p:ph type="sldNum" sz="quarter" idx="5"/>
          </p:nvPr>
        </p:nvSpPr>
        <p:spPr/>
        <p:txBody>
          <a:bodyPr/>
          <a:lstStyle/>
          <a:p>
            <a:fld id="{22D9433B-72FE-4AFD-96C5-61377FDD01B7}" type="slidenum">
              <a:rPr lang="en-US" smtClean="0"/>
              <a:t>4</a:t>
            </a:fld>
            <a:endParaRPr lang="en-US"/>
          </a:p>
        </p:txBody>
      </p:sp>
    </p:spTree>
    <p:extLst>
      <p:ext uri="{BB962C8B-B14F-4D97-AF65-F5344CB8AC3E}">
        <p14:creationId xmlns:p14="http://schemas.microsoft.com/office/powerpoint/2010/main" val="856719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fairly straightforward; instead of constructing function representation by throwing all you relevant data at it, you use lots of data to create a smaller, refined function space, then tune that model using your specific data. </a:t>
            </a:r>
          </a:p>
        </p:txBody>
      </p:sp>
      <p:sp>
        <p:nvSpPr>
          <p:cNvPr id="4" name="Slide Number Placeholder 3"/>
          <p:cNvSpPr>
            <a:spLocks noGrp="1"/>
          </p:cNvSpPr>
          <p:nvPr>
            <p:ph type="sldNum" sz="quarter" idx="5"/>
          </p:nvPr>
        </p:nvSpPr>
        <p:spPr/>
        <p:txBody>
          <a:bodyPr/>
          <a:lstStyle/>
          <a:p>
            <a:fld id="{22D9433B-72FE-4AFD-96C5-61377FDD01B7}" type="slidenum">
              <a:rPr lang="en-US" smtClean="0"/>
              <a:t>5</a:t>
            </a:fld>
            <a:endParaRPr lang="en-US"/>
          </a:p>
        </p:txBody>
      </p:sp>
    </p:spTree>
    <p:extLst>
      <p:ext uri="{BB962C8B-B14F-4D97-AF65-F5344CB8AC3E}">
        <p14:creationId xmlns:p14="http://schemas.microsoft.com/office/powerpoint/2010/main" val="311151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you only use one type of loss for example MSE, but this model implements two types of loss.</a:t>
            </a:r>
          </a:p>
          <a:p>
            <a:endParaRPr lang="en-US" dirty="0"/>
          </a:p>
          <a:p>
            <a:r>
              <a:rPr lang="en-US" dirty="0"/>
              <a:t>These are regression loss, which is simple MSE, and reconstruction loss. Reconstruction loss is a little more complicated and represents the likely that the input data would be reconstructed by the model. The motivation behind this is explicitly compute the modeling loss and the forecasting loss separately. </a:t>
            </a:r>
          </a:p>
          <a:p>
            <a:endParaRPr lang="en-US" dirty="0"/>
          </a:p>
          <a:p>
            <a:r>
              <a:rPr lang="en-US" dirty="0"/>
              <a:t>L1 consists of </a:t>
            </a:r>
            <a:r>
              <a:rPr lang="en-US" dirty="0" err="1"/>
              <a:t>flully</a:t>
            </a:r>
            <a:r>
              <a:rPr lang="en-US" dirty="0"/>
              <a:t> connected layers to extract time-series features</a:t>
            </a:r>
          </a:p>
          <a:p>
            <a:r>
              <a:rPr lang="en-US" dirty="0"/>
              <a:t>L2 Bottleneck layer where reconstruction loss is computed</a:t>
            </a:r>
          </a:p>
          <a:p>
            <a:r>
              <a:rPr lang="en-US" dirty="0"/>
              <a:t>L3 LSTM layers which use the output of the fully connected layer as input to perform the prediction and compute the forecasting loss.</a:t>
            </a:r>
          </a:p>
        </p:txBody>
      </p:sp>
      <p:sp>
        <p:nvSpPr>
          <p:cNvPr id="4" name="Slide Number Placeholder 3"/>
          <p:cNvSpPr>
            <a:spLocks noGrp="1"/>
          </p:cNvSpPr>
          <p:nvPr>
            <p:ph type="sldNum" sz="quarter" idx="5"/>
          </p:nvPr>
        </p:nvSpPr>
        <p:spPr/>
        <p:txBody>
          <a:bodyPr/>
          <a:lstStyle/>
          <a:p>
            <a:fld id="{22D9433B-72FE-4AFD-96C5-61377FDD01B7}" type="slidenum">
              <a:rPr lang="en-US" smtClean="0"/>
              <a:t>6</a:t>
            </a:fld>
            <a:endParaRPr lang="en-US"/>
          </a:p>
        </p:txBody>
      </p:sp>
    </p:spTree>
    <p:extLst>
      <p:ext uri="{BB962C8B-B14F-4D97-AF65-F5344CB8AC3E}">
        <p14:creationId xmlns:p14="http://schemas.microsoft.com/office/powerpoint/2010/main" val="1021754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D9433B-72FE-4AFD-96C5-61377FDD01B7}" type="slidenum">
              <a:rPr lang="en-US" smtClean="0"/>
              <a:t>7</a:t>
            </a:fld>
            <a:endParaRPr lang="en-US"/>
          </a:p>
        </p:txBody>
      </p:sp>
    </p:spTree>
    <p:extLst>
      <p:ext uri="{BB962C8B-B14F-4D97-AF65-F5344CB8AC3E}">
        <p14:creationId xmlns:p14="http://schemas.microsoft.com/office/powerpoint/2010/main" val="188210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SMAPE = Symmetric mean absolute percentage error</a:t>
            </a:r>
          </a:p>
          <a:p>
            <a:r>
              <a:rPr lang="en-US" dirty="0"/>
              <a:t>On small sets the performance of the transfer learning model dropped the SMAPE from around 200% to around 75% vs a *single* model. However as set size increases the performance converges</a:t>
            </a:r>
          </a:p>
          <a:p>
            <a:endParaRPr lang="en-US" dirty="0"/>
          </a:p>
          <a:p>
            <a:r>
              <a:rPr lang="en-US" dirty="0"/>
              <a:t>Performance also increases with transfer layer depth, but with diminishing returns. </a:t>
            </a:r>
          </a:p>
          <a:p>
            <a:endParaRPr lang="en-US" dirty="0"/>
          </a:p>
          <a:p>
            <a:r>
              <a:rPr lang="en-US" dirty="0"/>
              <a:t>Holt Winters is used a baseline for this test.</a:t>
            </a:r>
          </a:p>
          <a:p>
            <a:endParaRPr lang="en-US" dirty="0"/>
          </a:p>
          <a:p>
            <a:endParaRPr lang="en-US" dirty="0"/>
          </a:p>
        </p:txBody>
      </p:sp>
      <p:sp>
        <p:nvSpPr>
          <p:cNvPr id="4" name="Slide Number Placeholder 3"/>
          <p:cNvSpPr>
            <a:spLocks noGrp="1"/>
          </p:cNvSpPr>
          <p:nvPr>
            <p:ph type="sldNum" sz="quarter" idx="5"/>
          </p:nvPr>
        </p:nvSpPr>
        <p:spPr/>
        <p:txBody>
          <a:bodyPr/>
          <a:lstStyle/>
          <a:p>
            <a:fld id="{22D9433B-72FE-4AFD-96C5-61377FDD01B7}" type="slidenum">
              <a:rPr lang="en-US" smtClean="0"/>
              <a:t>8</a:t>
            </a:fld>
            <a:endParaRPr lang="en-US"/>
          </a:p>
        </p:txBody>
      </p:sp>
    </p:spTree>
    <p:extLst>
      <p:ext uri="{BB962C8B-B14F-4D97-AF65-F5344CB8AC3E}">
        <p14:creationId xmlns:p14="http://schemas.microsoft.com/office/powerpoint/2010/main" val="7051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performance of the different models on various types of data-sets. Here the difference is the greatest, both in absolute terms and relatively between in sets with lacking or poor data, which is to be expected. </a:t>
            </a:r>
          </a:p>
        </p:txBody>
      </p:sp>
      <p:sp>
        <p:nvSpPr>
          <p:cNvPr id="4" name="Slide Number Placeholder 3"/>
          <p:cNvSpPr>
            <a:spLocks noGrp="1"/>
          </p:cNvSpPr>
          <p:nvPr>
            <p:ph type="sldNum" sz="quarter" idx="5"/>
          </p:nvPr>
        </p:nvSpPr>
        <p:spPr/>
        <p:txBody>
          <a:bodyPr/>
          <a:lstStyle/>
          <a:p>
            <a:fld id="{22D9433B-72FE-4AFD-96C5-61377FDD01B7}" type="slidenum">
              <a:rPr lang="en-US" smtClean="0"/>
              <a:t>9</a:t>
            </a:fld>
            <a:endParaRPr lang="en-US"/>
          </a:p>
        </p:txBody>
      </p:sp>
    </p:spTree>
    <p:extLst>
      <p:ext uri="{BB962C8B-B14F-4D97-AF65-F5344CB8AC3E}">
        <p14:creationId xmlns:p14="http://schemas.microsoft.com/office/powerpoint/2010/main" val="276412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68315" y="2008061"/>
            <a:ext cx="7772400" cy="675821"/>
          </a:xfrm>
        </p:spPr>
        <p:txBody>
          <a:bodyPr anchor="t" anchorCtr="0"/>
          <a:lstStyle/>
          <a:p>
            <a:r>
              <a:rPr lang="nb-NO" dirty="0"/>
              <a:t>Klikk for å redigere tittelstil</a:t>
            </a:r>
          </a:p>
        </p:txBody>
      </p:sp>
      <p:sp>
        <p:nvSpPr>
          <p:cNvPr id="3" name="Undertittel 2"/>
          <p:cNvSpPr>
            <a:spLocks noGrp="1"/>
          </p:cNvSpPr>
          <p:nvPr>
            <p:ph type="subTitle" idx="1"/>
          </p:nvPr>
        </p:nvSpPr>
        <p:spPr>
          <a:xfrm>
            <a:off x="368315" y="2733866"/>
            <a:ext cx="77724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a:t>Klikk for å redigere undertittelstil i malen</a:t>
            </a:r>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05979"/>
            <a:ext cx="2057400"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05979"/>
            <a:ext cx="6019800"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5120" y="4837708"/>
            <a:ext cx="342081" cy="189077"/>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1" i="0" smtClean="0">
                <a:solidFill>
                  <a:schemeClr val="bg1"/>
                </a:solidFill>
                <a:latin typeface="Arial"/>
                <a:cs typeface="Arial"/>
              </a:rPr>
              <a:pPr algn="ctr"/>
              <a:t>‹#›</a:t>
            </a:fld>
            <a:endParaRPr lang="nb-NO" b="1" i="0" dirty="0">
              <a:solidFill>
                <a:schemeClr val="bg1"/>
              </a:solidFill>
              <a:latin typeface="Arial"/>
              <a:cs typeface="Arial"/>
            </a:endParaRPr>
          </a:p>
        </p:txBody>
      </p:sp>
      <p:sp>
        <p:nvSpPr>
          <p:cNvPr id="5" name="Tittel 1">
            <a:extLst>
              <a:ext uri="{FF2B5EF4-FFF2-40B4-BE49-F238E27FC236}">
                <a16:creationId xmlns:a16="http://schemas.microsoft.com/office/drawing/2014/main" id="{DAD5656F-EF39-BD40-B46F-28C614BEB82E}"/>
              </a:ext>
            </a:extLst>
          </p:cNvPr>
          <p:cNvSpPr>
            <a:spLocks noGrp="1"/>
          </p:cNvSpPr>
          <p:nvPr>
            <p:ph type="title"/>
          </p:nvPr>
        </p:nvSpPr>
        <p:spPr>
          <a:xfrm>
            <a:off x="301385" y="298339"/>
            <a:ext cx="8418747" cy="648512"/>
          </a:xfrm>
          <a:prstGeom prst="rect">
            <a:avLst/>
          </a:prstGeom>
        </p:spPr>
        <p:txBody>
          <a:bodyPr wrap="square" lIns="90000" tIns="46800" rIns="90000" bIns="46800"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F5D824DA-FDAB-4E4D-80C7-D81149C33E39}"/>
              </a:ext>
            </a:extLst>
          </p:cNvPr>
          <p:cNvSpPr>
            <a:spLocks noGrp="1"/>
          </p:cNvSpPr>
          <p:nvPr>
            <p:ph idx="1"/>
          </p:nvPr>
        </p:nvSpPr>
        <p:spPr>
          <a:xfrm>
            <a:off x="301385" y="1010266"/>
            <a:ext cx="8418747" cy="3613774"/>
          </a:xfrm>
          <a:prstGeom prst="rect">
            <a:avLst/>
          </a:prstGeom>
        </p:spPr>
        <p:txBody>
          <a:bodyPr lIns="90000" tIns="46800" rIns="90000" bIns="46800">
            <a:no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3"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29357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innhold 3"/>
          <p:cNvSpPr>
            <a:spLocks noGrp="1"/>
          </p:cNvSpPr>
          <p:nvPr>
            <p:ph sz="half" idx="2"/>
          </p:nvPr>
        </p:nvSpPr>
        <p:spPr>
          <a:xfrm>
            <a:off x="448457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7" name="Tittel 1">
            <a:extLst>
              <a:ext uri="{FF2B5EF4-FFF2-40B4-BE49-F238E27FC236}">
                <a16:creationId xmlns:a16="http://schemas.microsoft.com/office/drawing/2014/main" id="{5FCB9A19-4BFE-AD46-9DE5-76595BDCB3F3}"/>
              </a:ext>
            </a:extLst>
          </p:cNvPr>
          <p:cNvSpPr>
            <a:spLocks noGrp="1"/>
          </p:cNvSpPr>
          <p:nvPr>
            <p:ph type="title"/>
          </p:nvPr>
        </p:nvSpPr>
        <p:spPr>
          <a:xfrm>
            <a:off x="280219" y="205979"/>
            <a:ext cx="8229600" cy="646331"/>
          </a:xfrm>
        </p:spPr>
        <p:txBody>
          <a:bodyPr/>
          <a:lstStyle>
            <a:lvl1pPr>
              <a:defRPr/>
            </a:lvl1pPr>
          </a:lstStyle>
          <a:p>
            <a:r>
              <a:rPr lang="nb-NO"/>
              <a:t>Klikk for å redigere tittelstil</a:t>
            </a:r>
          </a:p>
        </p:txBody>
      </p:sp>
      <p:sp>
        <p:nvSpPr>
          <p:cNvPr id="8" name="Plassholder for innhold 3">
            <a:extLst>
              <a:ext uri="{FF2B5EF4-FFF2-40B4-BE49-F238E27FC236}">
                <a16:creationId xmlns:a16="http://schemas.microsoft.com/office/drawing/2014/main" id="{DF7D3BBE-AAF2-5744-8C3F-D3AF14E50866}"/>
              </a:ext>
            </a:extLst>
          </p:cNvPr>
          <p:cNvSpPr>
            <a:spLocks noGrp="1"/>
          </p:cNvSpPr>
          <p:nvPr>
            <p:ph sz="half" idx="2"/>
          </p:nvPr>
        </p:nvSpPr>
        <p:spPr>
          <a:xfrm>
            <a:off x="280219" y="1444342"/>
            <a:ext cx="4040188"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9" name="Plassholder for tekst 4">
            <a:extLst>
              <a:ext uri="{FF2B5EF4-FFF2-40B4-BE49-F238E27FC236}">
                <a16:creationId xmlns:a16="http://schemas.microsoft.com/office/drawing/2014/main" id="{6B66B91E-5343-3043-B4C9-81ABDFE8F091}"/>
              </a:ext>
            </a:extLst>
          </p:cNvPr>
          <p:cNvSpPr>
            <a:spLocks noGrp="1"/>
          </p:cNvSpPr>
          <p:nvPr>
            <p:ph type="body" sz="quarter" idx="3"/>
          </p:nvPr>
        </p:nvSpPr>
        <p:spPr>
          <a:xfrm>
            <a:off x="4468045" y="964522"/>
            <a:ext cx="4041775"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
        <p:nvSpPr>
          <p:cNvPr id="10" name="Plassholder for innhold 5">
            <a:extLst>
              <a:ext uri="{FF2B5EF4-FFF2-40B4-BE49-F238E27FC236}">
                <a16:creationId xmlns:a16="http://schemas.microsoft.com/office/drawing/2014/main" id="{3853BC78-AB65-9F41-B56D-07FFF98E2281}"/>
              </a:ext>
            </a:extLst>
          </p:cNvPr>
          <p:cNvSpPr>
            <a:spLocks noGrp="1"/>
          </p:cNvSpPr>
          <p:nvPr>
            <p:ph sz="quarter" idx="4"/>
          </p:nvPr>
        </p:nvSpPr>
        <p:spPr>
          <a:xfrm>
            <a:off x="4468045" y="1444342"/>
            <a:ext cx="4041775"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1" name="Plassholder for tekst 4">
            <a:extLst>
              <a:ext uri="{FF2B5EF4-FFF2-40B4-BE49-F238E27FC236}">
                <a16:creationId xmlns:a16="http://schemas.microsoft.com/office/drawing/2014/main" id="{2B6B33E9-15E0-1843-916A-9DD6788569F0}"/>
              </a:ext>
            </a:extLst>
          </p:cNvPr>
          <p:cNvSpPr>
            <a:spLocks noGrp="1"/>
          </p:cNvSpPr>
          <p:nvPr>
            <p:ph type="body" sz="quarter" idx="10"/>
          </p:nvPr>
        </p:nvSpPr>
        <p:spPr>
          <a:xfrm>
            <a:off x="280218" y="964521"/>
            <a:ext cx="4041775"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1" y="204787"/>
            <a:ext cx="3008313" cy="871538"/>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293570" y="205979"/>
            <a:ext cx="8532795" cy="646331"/>
          </a:xfrm>
          <a:prstGeom prst="rect">
            <a:avLst/>
          </a:prstGeom>
        </p:spPr>
        <p:txBody>
          <a:bodyPr vert="horz" wrap="square" lIns="91440" tIns="45720" rIns="91440" bIns="45720" rtlCol="0" anchor="t" anchorCtr="0">
            <a:spAutoFit/>
          </a:bodyPr>
          <a:lstStyle/>
          <a:p>
            <a:r>
              <a:rPr lang="nb-NO" dirty="0"/>
              <a:t>Klikk for å redigere tittelstil</a:t>
            </a:r>
          </a:p>
        </p:txBody>
      </p:sp>
      <p:sp>
        <p:nvSpPr>
          <p:cNvPr id="3" name="Plassholder for tekst 2"/>
          <p:cNvSpPr>
            <a:spLocks noGrp="1"/>
          </p:cNvSpPr>
          <p:nvPr>
            <p:ph type="body" idx="1"/>
          </p:nvPr>
        </p:nvSpPr>
        <p:spPr>
          <a:xfrm>
            <a:off x="293570" y="943276"/>
            <a:ext cx="8532795" cy="3651347"/>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pic>
        <p:nvPicPr>
          <p:cNvPr id="4" name="Bilde 3" descr="hor_blaa_stripe.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4783836"/>
            <a:ext cx="9144000" cy="359664"/>
          </a:xfrm>
          <a:prstGeom prst="rect">
            <a:avLst/>
          </a:prstGeom>
        </p:spPr>
      </p:pic>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517126" y="1001374"/>
            <a:ext cx="7772400" cy="1754326"/>
          </a:xfrm>
        </p:spPr>
        <p:txBody>
          <a:bodyPr/>
          <a:lstStyle/>
          <a:p>
            <a:r>
              <a:rPr lang="nb-NO" dirty="0"/>
              <a:t>Reconstruction and Regression Loss for Time-Series Transfer Learning</a:t>
            </a:r>
          </a:p>
        </p:txBody>
      </p:sp>
      <p:sp>
        <p:nvSpPr>
          <p:cNvPr id="3" name="Undertittel 2"/>
          <p:cNvSpPr>
            <a:spLocks noGrp="1"/>
          </p:cNvSpPr>
          <p:nvPr>
            <p:ph type="subTitle" idx="1"/>
          </p:nvPr>
        </p:nvSpPr>
        <p:spPr>
          <a:xfrm>
            <a:off x="463296" y="2671378"/>
            <a:ext cx="7772400" cy="1314450"/>
          </a:xfrm>
        </p:spPr>
        <p:txBody>
          <a:bodyPr>
            <a:normAutofit/>
          </a:bodyPr>
          <a:lstStyle/>
          <a:p>
            <a:r>
              <a:rPr lang="nb-NO" dirty="0"/>
              <a:t>Ask Sommervoll </a:t>
            </a:r>
          </a:p>
          <a:p>
            <a:r>
              <a:rPr lang="nb-NO" dirty="0"/>
              <a:t>30.10.2020</a:t>
            </a:r>
          </a:p>
        </p:txBody>
      </p:sp>
      <p:sp>
        <p:nvSpPr>
          <p:cNvPr id="7" name="TekstSylinder 6">
            <a:extLst>
              <a:ext uri="{FF2B5EF4-FFF2-40B4-BE49-F238E27FC236}">
                <a16:creationId xmlns:a16="http://schemas.microsoft.com/office/drawing/2014/main" id="{0E63D033-DBF5-2049-8F7B-F3EEDE30F5E9}"/>
              </a:ext>
            </a:extLst>
          </p:cNvPr>
          <p:cNvSpPr txBox="1"/>
          <p:nvPr/>
        </p:nvSpPr>
        <p:spPr>
          <a:xfrm rot="16200000">
            <a:off x="6576133" y="2176100"/>
            <a:ext cx="4436826" cy="323165"/>
          </a:xfrm>
          <a:prstGeom prst="rect">
            <a:avLst/>
          </a:prstGeom>
          <a:noFill/>
        </p:spPr>
        <p:txBody>
          <a:bodyPr wrap="square" rtlCol="0">
            <a:spAutoFit/>
          </a:bodyPr>
          <a:lstStyle/>
          <a:p>
            <a:r>
              <a:rPr lang="nb-NO" sz="1500" dirty="0">
                <a:solidFill>
                  <a:srgbClr val="0D4788"/>
                </a:solidFill>
              </a:rPr>
              <a:t>Norwegian </a:t>
            </a:r>
            <a:r>
              <a:rPr lang="nb-NO" sz="1500" dirty="0" err="1">
                <a:solidFill>
                  <a:srgbClr val="0D4788"/>
                </a:solidFill>
              </a:rPr>
              <a:t>University</a:t>
            </a:r>
            <a:r>
              <a:rPr lang="nb-NO" sz="1500" dirty="0">
                <a:solidFill>
                  <a:srgbClr val="0D4788"/>
                </a:solidFill>
              </a:rPr>
              <a:t> </a:t>
            </a:r>
            <a:r>
              <a:rPr lang="nb-NO" sz="1500" dirty="0" err="1">
                <a:solidFill>
                  <a:srgbClr val="0D4788"/>
                </a:solidFill>
              </a:rPr>
              <a:t>of</a:t>
            </a:r>
            <a:r>
              <a:rPr lang="nb-NO" sz="1500" dirty="0">
                <a:solidFill>
                  <a:srgbClr val="0D4788"/>
                </a:solidFill>
              </a:rPr>
              <a:t> Science and Technology</a:t>
            </a:r>
          </a:p>
        </p:txBody>
      </p:sp>
    </p:spTree>
    <p:extLst>
      <p:ext uri="{BB962C8B-B14F-4D97-AF65-F5344CB8AC3E}">
        <p14:creationId xmlns:p14="http://schemas.microsoft.com/office/powerpoint/2010/main" val="324310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99A3-3E89-4965-A377-10DD7A375A69}"/>
              </a:ext>
            </a:extLst>
          </p:cNvPr>
          <p:cNvSpPr>
            <a:spLocks noGrp="1"/>
          </p:cNvSpPr>
          <p:nvPr>
            <p:ph type="title"/>
          </p:nvPr>
        </p:nvSpPr>
        <p:spPr/>
        <p:txBody>
          <a:bodyPr/>
          <a:lstStyle/>
          <a:p>
            <a:r>
              <a:rPr lang="en-US" dirty="0"/>
              <a:t>Results pt.3</a:t>
            </a:r>
          </a:p>
        </p:txBody>
      </p:sp>
      <p:sp>
        <p:nvSpPr>
          <p:cNvPr id="3" name="Content Placeholder 2">
            <a:extLst>
              <a:ext uri="{FF2B5EF4-FFF2-40B4-BE49-F238E27FC236}">
                <a16:creationId xmlns:a16="http://schemas.microsoft.com/office/drawing/2014/main" id="{9DCD2F92-5AE7-409D-93DB-9E46FC6BD554}"/>
              </a:ext>
            </a:extLst>
          </p:cNvPr>
          <p:cNvSpPr>
            <a:spLocks noGrp="1"/>
          </p:cNvSpPr>
          <p:nvPr>
            <p:ph idx="1"/>
          </p:nvPr>
        </p:nvSpPr>
        <p:spPr/>
        <p:txBody>
          <a:bodyPr/>
          <a:lstStyle/>
          <a:p>
            <a:r>
              <a:rPr lang="en-US" dirty="0"/>
              <a:t>Training time effects</a:t>
            </a:r>
          </a:p>
        </p:txBody>
      </p:sp>
      <p:pic>
        <p:nvPicPr>
          <p:cNvPr id="5" name="Picture 4">
            <a:extLst>
              <a:ext uri="{FF2B5EF4-FFF2-40B4-BE49-F238E27FC236}">
                <a16:creationId xmlns:a16="http://schemas.microsoft.com/office/drawing/2014/main" id="{27D4BB38-2D12-4043-B4AA-656352148527}"/>
              </a:ext>
            </a:extLst>
          </p:cNvPr>
          <p:cNvPicPr>
            <a:picLocks noChangeAspect="1"/>
          </p:cNvPicPr>
          <p:nvPr/>
        </p:nvPicPr>
        <p:blipFill>
          <a:blip r:embed="rId3"/>
          <a:stretch>
            <a:fillRect/>
          </a:stretch>
        </p:blipFill>
        <p:spPr>
          <a:xfrm>
            <a:off x="0" y="1740993"/>
            <a:ext cx="9144000" cy="2636874"/>
          </a:xfrm>
          <a:prstGeom prst="rect">
            <a:avLst/>
          </a:prstGeom>
        </p:spPr>
      </p:pic>
    </p:spTree>
    <p:extLst>
      <p:ext uri="{BB962C8B-B14F-4D97-AF65-F5344CB8AC3E}">
        <p14:creationId xmlns:p14="http://schemas.microsoft.com/office/powerpoint/2010/main" val="421238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B0AE-FFEF-4837-A5C7-1711E6DB851C}"/>
              </a:ext>
            </a:extLst>
          </p:cNvPr>
          <p:cNvSpPr>
            <a:spLocks noGrp="1"/>
          </p:cNvSpPr>
          <p:nvPr>
            <p:ph type="title"/>
          </p:nvPr>
        </p:nvSpPr>
        <p:spPr/>
        <p:txBody>
          <a:bodyPr/>
          <a:lstStyle/>
          <a:p>
            <a:r>
              <a:rPr lang="en-US" dirty="0"/>
              <a:t>Results pt.4</a:t>
            </a:r>
          </a:p>
        </p:txBody>
      </p:sp>
      <p:sp>
        <p:nvSpPr>
          <p:cNvPr id="3" name="Content Placeholder 2">
            <a:extLst>
              <a:ext uri="{FF2B5EF4-FFF2-40B4-BE49-F238E27FC236}">
                <a16:creationId xmlns:a16="http://schemas.microsoft.com/office/drawing/2014/main" id="{7D2DF6AC-F4B4-4118-A0D0-542B30B1B14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9638614-5C8E-4E6E-A180-01CE9BF32FDD}"/>
              </a:ext>
            </a:extLst>
          </p:cNvPr>
          <p:cNvPicPr>
            <a:picLocks noChangeAspect="1"/>
          </p:cNvPicPr>
          <p:nvPr/>
        </p:nvPicPr>
        <p:blipFill>
          <a:blip r:embed="rId3"/>
          <a:stretch>
            <a:fillRect/>
          </a:stretch>
        </p:blipFill>
        <p:spPr>
          <a:xfrm>
            <a:off x="0" y="861230"/>
            <a:ext cx="9144000" cy="3421039"/>
          </a:xfrm>
          <a:prstGeom prst="rect">
            <a:avLst/>
          </a:prstGeom>
        </p:spPr>
      </p:pic>
    </p:spTree>
    <p:extLst>
      <p:ext uri="{BB962C8B-B14F-4D97-AF65-F5344CB8AC3E}">
        <p14:creationId xmlns:p14="http://schemas.microsoft.com/office/powerpoint/2010/main" val="207648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9803-81A1-46F9-B73E-70C16FFDD059}"/>
              </a:ext>
            </a:extLst>
          </p:cNvPr>
          <p:cNvSpPr>
            <a:spLocks noGrp="1"/>
          </p:cNvSpPr>
          <p:nvPr>
            <p:ph type="title"/>
          </p:nvPr>
        </p:nvSpPr>
        <p:spPr/>
        <p:txBody>
          <a:bodyPr/>
          <a:lstStyle/>
          <a:p>
            <a:r>
              <a:rPr lang="en-US" dirty="0"/>
              <a:t>Results pt.5</a:t>
            </a:r>
          </a:p>
        </p:txBody>
      </p:sp>
      <p:sp>
        <p:nvSpPr>
          <p:cNvPr id="3" name="Content Placeholder 2">
            <a:extLst>
              <a:ext uri="{FF2B5EF4-FFF2-40B4-BE49-F238E27FC236}">
                <a16:creationId xmlns:a16="http://schemas.microsoft.com/office/drawing/2014/main" id="{0ADC0425-C9A2-42C3-A103-9F896D8ABCF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7E75B5E-1B6E-4DD7-A818-735CAC1582BA}"/>
              </a:ext>
            </a:extLst>
          </p:cNvPr>
          <p:cNvPicPr>
            <a:picLocks noChangeAspect="1"/>
          </p:cNvPicPr>
          <p:nvPr/>
        </p:nvPicPr>
        <p:blipFill>
          <a:blip r:embed="rId3"/>
          <a:stretch>
            <a:fillRect/>
          </a:stretch>
        </p:blipFill>
        <p:spPr>
          <a:xfrm>
            <a:off x="0" y="1055385"/>
            <a:ext cx="9144000" cy="3032729"/>
          </a:xfrm>
          <a:prstGeom prst="rect">
            <a:avLst/>
          </a:prstGeom>
        </p:spPr>
      </p:pic>
    </p:spTree>
    <p:extLst>
      <p:ext uri="{BB962C8B-B14F-4D97-AF65-F5344CB8AC3E}">
        <p14:creationId xmlns:p14="http://schemas.microsoft.com/office/powerpoint/2010/main" val="233462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DF8F-07A4-4F06-9098-E41E6A15B9A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210BF55-7EB2-40C2-8481-769C9FBA0229}"/>
              </a:ext>
            </a:extLst>
          </p:cNvPr>
          <p:cNvSpPr>
            <a:spLocks noGrp="1"/>
          </p:cNvSpPr>
          <p:nvPr>
            <p:ph idx="1"/>
          </p:nvPr>
        </p:nvSpPr>
        <p:spPr/>
        <p:txBody>
          <a:bodyPr/>
          <a:lstStyle/>
          <a:p>
            <a:r>
              <a:rPr lang="en-US" dirty="0"/>
              <a:t>Scarce data</a:t>
            </a:r>
          </a:p>
          <a:p>
            <a:r>
              <a:rPr lang="en-US" dirty="0"/>
              <a:t>Transfer learning framework</a:t>
            </a:r>
          </a:p>
        </p:txBody>
      </p:sp>
    </p:spTree>
    <p:extLst>
      <p:ext uri="{BB962C8B-B14F-4D97-AF65-F5344CB8AC3E}">
        <p14:creationId xmlns:p14="http://schemas.microsoft.com/office/powerpoint/2010/main" val="1164956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7E0E-EBCB-4A23-8DC8-B3D9B6908357}"/>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7B06C3E5-BE3E-4027-AE9A-7348F82C1401}"/>
              </a:ext>
            </a:extLst>
          </p:cNvPr>
          <p:cNvSpPr>
            <a:spLocks noGrp="1"/>
          </p:cNvSpPr>
          <p:nvPr>
            <p:ph idx="1"/>
          </p:nvPr>
        </p:nvSpPr>
        <p:spPr/>
        <p:txBody>
          <a:bodyPr/>
          <a:lstStyle/>
          <a:p>
            <a:r>
              <a:rPr lang="en-US" dirty="0"/>
              <a:t>Interesting topic, can in theory be applied to any domain</a:t>
            </a:r>
          </a:p>
          <a:p>
            <a:r>
              <a:rPr lang="en-US" dirty="0"/>
              <a:t>May be applicable to my thesis</a:t>
            </a:r>
          </a:p>
          <a:p>
            <a:r>
              <a:rPr lang="en-US" dirty="0"/>
              <a:t>Open source/online tool open for everyone</a:t>
            </a:r>
          </a:p>
        </p:txBody>
      </p:sp>
    </p:spTree>
    <p:extLst>
      <p:ext uri="{BB962C8B-B14F-4D97-AF65-F5344CB8AC3E}">
        <p14:creationId xmlns:p14="http://schemas.microsoft.com/office/powerpoint/2010/main" val="182948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02B0F66-3EE0-6D4F-9CCE-66F4774883B1}"/>
              </a:ext>
            </a:extLst>
          </p:cNvPr>
          <p:cNvSpPr>
            <a:spLocks noGrp="1"/>
          </p:cNvSpPr>
          <p:nvPr>
            <p:ph type="title"/>
          </p:nvPr>
        </p:nvSpPr>
        <p:spPr/>
        <p:txBody>
          <a:bodyPr/>
          <a:lstStyle/>
          <a:p>
            <a:r>
              <a:rPr lang="nb-NO" dirty="0"/>
              <a:t>Motivation</a:t>
            </a:r>
          </a:p>
        </p:txBody>
      </p:sp>
      <p:sp>
        <p:nvSpPr>
          <p:cNvPr id="3" name="Plassholder for innhold 2">
            <a:extLst>
              <a:ext uri="{FF2B5EF4-FFF2-40B4-BE49-F238E27FC236}">
                <a16:creationId xmlns:a16="http://schemas.microsoft.com/office/drawing/2014/main" id="{85338092-8A47-2E43-8194-FBA8F4BBB7E0}"/>
              </a:ext>
            </a:extLst>
          </p:cNvPr>
          <p:cNvSpPr>
            <a:spLocks noGrp="1"/>
          </p:cNvSpPr>
          <p:nvPr>
            <p:ph idx="1"/>
          </p:nvPr>
        </p:nvSpPr>
        <p:spPr/>
        <p:txBody>
          <a:bodyPr/>
          <a:lstStyle/>
          <a:p>
            <a:r>
              <a:rPr lang="nb-NO" dirty="0"/>
              <a:t>LSTMs (1997)</a:t>
            </a:r>
            <a:br>
              <a:rPr lang="nb-NO" dirty="0"/>
            </a:br>
            <a:r>
              <a:rPr lang="nb-NO" dirty="0"/>
              <a:t>-Require a great deal of data</a:t>
            </a:r>
          </a:p>
          <a:p>
            <a:r>
              <a:rPr lang="nb-NO" dirty="0"/>
              <a:t>Transfer learning for image classification</a:t>
            </a:r>
            <a:br>
              <a:rPr lang="nb-NO" dirty="0"/>
            </a:br>
            <a:r>
              <a:rPr lang="nb-NO" dirty="0"/>
              <a:t>-Learned features effectively applied to different dataset</a:t>
            </a:r>
          </a:p>
          <a:p>
            <a:r>
              <a:rPr lang="nb-NO" dirty="0"/>
              <a:t>First layer features</a:t>
            </a:r>
            <a:br>
              <a:rPr lang="nb-NO" dirty="0"/>
            </a:br>
            <a:r>
              <a:rPr lang="nb-NO" dirty="0"/>
              <a:t>-General, appear to be universal regardless of dataset.</a:t>
            </a:r>
          </a:p>
          <a:p>
            <a:r>
              <a:rPr lang="nb-NO" dirty="0"/>
              <a:t>Important to make effective use of TS-data</a:t>
            </a:r>
            <a:br>
              <a:rPr lang="nb-NO" dirty="0"/>
            </a:br>
            <a:endParaRPr lang="nb-NO" dirty="0"/>
          </a:p>
        </p:txBody>
      </p:sp>
    </p:spTree>
    <p:extLst>
      <p:ext uri="{BB962C8B-B14F-4D97-AF65-F5344CB8AC3E}">
        <p14:creationId xmlns:p14="http://schemas.microsoft.com/office/powerpoint/2010/main" val="295639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2BF4-BF9D-4921-BF74-0BA3D7C36446}"/>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1047B92E-B2F1-4926-8745-29B563F3CAD3}"/>
              </a:ext>
            </a:extLst>
          </p:cNvPr>
          <p:cNvSpPr>
            <a:spLocks noGrp="1"/>
          </p:cNvSpPr>
          <p:nvPr>
            <p:ph idx="1"/>
          </p:nvPr>
        </p:nvSpPr>
        <p:spPr/>
        <p:txBody>
          <a:bodyPr/>
          <a:lstStyle/>
          <a:p>
            <a:r>
              <a:rPr lang="en-US" dirty="0"/>
              <a:t>How can transfer learning be effectively applied to time series?</a:t>
            </a:r>
          </a:p>
        </p:txBody>
      </p:sp>
    </p:spTree>
    <p:extLst>
      <p:ext uri="{BB962C8B-B14F-4D97-AF65-F5344CB8AC3E}">
        <p14:creationId xmlns:p14="http://schemas.microsoft.com/office/powerpoint/2010/main" val="311918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2BF4-BF9D-4921-BF74-0BA3D7C3644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1047B92E-B2F1-4926-8745-29B563F3CAD3}"/>
              </a:ext>
            </a:extLst>
          </p:cNvPr>
          <p:cNvSpPr>
            <a:spLocks noGrp="1"/>
          </p:cNvSpPr>
          <p:nvPr>
            <p:ph idx="1"/>
          </p:nvPr>
        </p:nvSpPr>
        <p:spPr/>
        <p:txBody>
          <a:bodyPr/>
          <a:lstStyle/>
          <a:p>
            <a:r>
              <a:rPr lang="en-US" dirty="0"/>
              <a:t>Transfer learning for image, language and video</a:t>
            </a:r>
          </a:p>
          <a:p>
            <a:r>
              <a:rPr lang="en-US" dirty="0"/>
              <a:t>Pre trained weights for seq2seq language models</a:t>
            </a:r>
          </a:p>
        </p:txBody>
      </p:sp>
    </p:spTree>
    <p:extLst>
      <p:ext uri="{BB962C8B-B14F-4D97-AF65-F5344CB8AC3E}">
        <p14:creationId xmlns:p14="http://schemas.microsoft.com/office/powerpoint/2010/main" val="342518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2BF4-BF9D-4921-BF74-0BA3D7C36446}"/>
              </a:ext>
            </a:extLst>
          </p:cNvPr>
          <p:cNvSpPr>
            <a:spLocks noGrp="1"/>
          </p:cNvSpPr>
          <p:nvPr>
            <p:ph type="title"/>
          </p:nvPr>
        </p:nvSpPr>
        <p:spPr>
          <a:xfrm>
            <a:off x="293570" y="205979"/>
            <a:ext cx="8532795" cy="646331"/>
          </a:xfrm>
        </p:spPr>
        <p:txBody>
          <a:bodyPr wrap="square" anchor="t">
            <a:normAutofit/>
          </a:bodyPr>
          <a:lstStyle/>
          <a:p>
            <a:r>
              <a:rPr lang="en-US" dirty="0"/>
              <a:t>Methods</a:t>
            </a:r>
          </a:p>
        </p:txBody>
      </p:sp>
      <p:sp>
        <p:nvSpPr>
          <p:cNvPr id="10" name="Content Placeholder 2">
            <a:extLst>
              <a:ext uri="{FF2B5EF4-FFF2-40B4-BE49-F238E27FC236}">
                <a16:creationId xmlns:a16="http://schemas.microsoft.com/office/drawing/2014/main" id="{35C9F091-A4A6-46FE-B23F-B92DC083A768}"/>
              </a:ext>
            </a:extLst>
          </p:cNvPr>
          <p:cNvSpPr>
            <a:spLocks noGrp="1"/>
          </p:cNvSpPr>
          <p:nvPr>
            <p:ph sz="half" idx="1"/>
          </p:nvPr>
        </p:nvSpPr>
        <p:spPr>
          <a:xfrm>
            <a:off x="293570" y="1200151"/>
            <a:ext cx="3299484" cy="3394472"/>
          </a:xfrm>
        </p:spPr>
        <p:txBody>
          <a:bodyPr/>
          <a:lstStyle/>
          <a:p>
            <a:endParaRPr lang="en-US" dirty="0"/>
          </a:p>
        </p:txBody>
      </p:sp>
      <p:pic>
        <p:nvPicPr>
          <p:cNvPr id="5" name="Picture 4">
            <a:extLst>
              <a:ext uri="{FF2B5EF4-FFF2-40B4-BE49-F238E27FC236}">
                <a16:creationId xmlns:a16="http://schemas.microsoft.com/office/drawing/2014/main" id="{0BFE94D9-D49D-4D3B-9A2B-EF681D0C1E4C}"/>
              </a:ext>
            </a:extLst>
          </p:cNvPr>
          <p:cNvPicPr>
            <a:picLocks noChangeAspect="1"/>
          </p:cNvPicPr>
          <p:nvPr/>
        </p:nvPicPr>
        <p:blipFill>
          <a:blip r:embed="rId3"/>
          <a:stretch>
            <a:fillRect/>
          </a:stretch>
        </p:blipFill>
        <p:spPr>
          <a:xfrm>
            <a:off x="158621" y="1059237"/>
            <a:ext cx="8088982" cy="3215369"/>
          </a:xfrm>
          <a:prstGeom prst="rect">
            <a:avLst/>
          </a:prstGeom>
          <a:noFill/>
        </p:spPr>
      </p:pic>
    </p:spTree>
    <p:extLst>
      <p:ext uri="{BB962C8B-B14F-4D97-AF65-F5344CB8AC3E}">
        <p14:creationId xmlns:p14="http://schemas.microsoft.com/office/powerpoint/2010/main" val="88860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676F-39DF-4594-972A-64595BC18840}"/>
              </a:ext>
            </a:extLst>
          </p:cNvPr>
          <p:cNvSpPr>
            <a:spLocks noGrp="1"/>
          </p:cNvSpPr>
          <p:nvPr>
            <p:ph type="title"/>
          </p:nvPr>
        </p:nvSpPr>
        <p:spPr>
          <a:xfrm>
            <a:off x="293570" y="205979"/>
            <a:ext cx="8532795" cy="646331"/>
          </a:xfrm>
        </p:spPr>
        <p:txBody>
          <a:bodyPr wrap="square" anchor="t">
            <a:normAutofit/>
          </a:bodyPr>
          <a:lstStyle/>
          <a:p>
            <a:r>
              <a:rPr lang="en-US" dirty="0"/>
              <a:t>Model loss</a:t>
            </a:r>
          </a:p>
        </p:txBody>
      </p:sp>
      <p:pic>
        <p:nvPicPr>
          <p:cNvPr id="6" name="Picture 5">
            <a:extLst>
              <a:ext uri="{FF2B5EF4-FFF2-40B4-BE49-F238E27FC236}">
                <a16:creationId xmlns:a16="http://schemas.microsoft.com/office/drawing/2014/main" id="{222E1C7D-3D33-434F-A267-435DF702624B}"/>
              </a:ext>
            </a:extLst>
          </p:cNvPr>
          <p:cNvPicPr>
            <a:picLocks noChangeAspect="1"/>
          </p:cNvPicPr>
          <p:nvPr/>
        </p:nvPicPr>
        <p:blipFill>
          <a:blip r:embed="rId3"/>
          <a:stretch>
            <a:fillRect/>
          </a:stretch>
        </p:blipFill>
        <p:spPr>
          <a:xfrm>
            <a:off x="3947710" y="852310"/>
            <a:ext cx="5019181" cy="3149535"/>
          </a:xfrm>
          <a:prstGeom prst="rect">
            <a:avLst/>
          </a:prstGeom>
          <a:noFill/>
        </p:spPr>
      </p:pic>
      <p:sp>
        <p:nvSpPr>
          <p:cNvPr id="9" name="Content Placeholder 2">
            <a:extLst>
              <a:ext uri="{FF2B5EF4-FFF2-40B4-BE49-F238E27FC236}">
                <a16:creationId xmlns:a16="http://schemas.microsoft.com/office/drawing/2014/main" id="{38D41FC9-4F72-477B-8E3A-2EF5D8F58218}"/>
              </a:ext>
            </a:extLst>
          </p:cNvPr>
          <p:cNvSpPr>
            <a:spLocks noGrp="1"/>
          </p:cNvSpPr>
          <p:nvPr>
            <p:ph sz="half" idx="1"/>
          </p:nvPr>
        </p:nvSpPr>
        <p:spPr>
          <a:xfrm>
            <a:off x="293570" y="1200151"/>
            <a:ext cx="4038600" cy="3394472"/>
          </a:xfrm>
        </p:spPr>
        <p:txBody>
          <a:bodyPr>
            <a:normAutofit/>
          </a:bodyPr>
          <a:lstStyle/>
          <a:p>
            <a:r>
              <a:rPr lang="en-US" dirty="0"/>
              <a:t>Two types of loss: </a:t>
            </a:r>
            <a:br>
              <a:rPr lang="en-US" dirty="0"/>
            </a:br>
            <a:r>
              <a:rPr lang="en-US" dirty="0"/>
              <a:t> - Regression loss</a:t>
            </a:r>
            <a:br>
              <a:rPr lang="en-US" dirty="0"/>
            </a:br>
            <a:r>
              <a:rPr lang="en-US" dirty="0"/>
              <a:t> - Reconstruction loss</a:t>
            </a:r>
          </a:p>
        </p:txBody>
      </p:sp>
    </p:spTree>
    <p:extLst>
      <p:ext uri="{BB962C8B-B14F-4D97-AF65-F5344CB8AC3E}">
        <p14:creationId xmlns:p14="http://schemas.microsoft.com/office/powerpoint/2010/main" val="759539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2BF4-BF9D-4921-BF74-0BA3D7C36446}"/>
              </a:ext>
            </a:extLst>
          </p:cNvPr>
          <p:cNvSpPr>
            <a:spLocks noGrp="1"/>
          </p:cNvSpPr>
          <p:nvPr>
            <p:ph type="title"/>
          </p:nvPr>
        </p:nvSpPr>
        <p:spPr/>
        <p:txBody>
          <a:bodyPr/>
          <a:lstStyle/>
          <a:p>
            <a:r>
              <a:rPr lang="en-US" dirty="0"/>
              <a:t>Experimental setting</a:t>
            </a:r>
          </a:p>
        </p:txBody>
      </p:sp>
      <p:sp>
        <p:nvSpPr>
          <p:cNvPr id="3" name="Content Placeholder 2">
            <a:extLst>
              <a:ext uri="{FF2B5EF4-FFF2-40B4-BE49-F238E27FC236}">
                <a16:creationId xmlns:a16="http://schemas.microsoft.com/office/drawing/2014/main" id="{1047B92E-B2F1-4926-8745-29B563F3CAD3}"/>
              </a:ext>
            </a:extLst>
          </p:cNvPr>
          <p:cNvSpPr>
            <a:spLocks noGrp="1"/>
          </p:cNvSpPr>
          <p:nvPr>
            <p:ph idx="1"/>
          </p:nvPr>
        </p:nvSpPr>
        <p:spPr/>
        <p:txBody>
          <a:bodyPr/>
          <a:lstStyle/>
          <a:p>
            <a:r>
              <a:rPr lang="en-US" dirty="0"/>
              <a:t>Train general features on large anonymized dataset for power consumption across the united states(i.e. in varied non-specific climates) </a:t>
            </a:r>
          </a:p>
          <a:p>
            <a:r>
              <a:rPr lang="en-US" dirty="0"/>
              <a:t>Also test on the M3 dataset from the M-competition</a:t>
            </a:r>
          </a:p>
          <a:p>
            <a:r>
              <a:rPr lang="en-US" dirty="0"/>
              <a:t>All data is log transformed and min-max scaled to [0,1]</a:t>
            </a:r>
          </a:p>
          <a:p>
            <a:r>
              <a:rPr lang="en-US" dirty="0"/>
              <a:t>Deep LSTM model, 3 fully connected layers and 6 LSTM cells. 128-dimensional state vector, time horizon 60h</a:t>
            </a:r>
          </a:p>
        </p:txBody>
      </p:sp>
    </p:spTree>
    <p:extLst>
      <p:ext uri="{BB962C8B-B14F-4D97-AF65-F5344CB8AC3E}">
        <p14:creationId xmlns:p14="http://schemas.microsoft.com/office/powerpoint/2010/main" val="208631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2BF4-BF9D-4921-BF74-0BA3D7C3644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047B92E-B2F1-4926-8745-29B563F3CAD3}"/>
              </a:ext>
            </a:extLst>
          </p:cNvPr>
          <p:cNvSpPr>
            <a:spLocks noGrp="1"/>
          </p:cNvSpPr>
          <p:nvPr>
            <p:ph idx="1"/>
          </p:nvPr>
        </p:nvSpPr>
        <p:spPr/>
        <p:txBody>
          <a:bodyPr/>
          <a:lstStyle/>
          <a:p>
            <a:r>
              <a:rPr lang="en-US" dirty="0"/>
              <a:t>Set size effect</a:t>
            </a:r>
          </a:p>
          <a:p>
            <a:r>
              <a:rPr lang="en-US" dirty="0"/>
              <a:t>Layer transferability</a:t>
            </a:r>
          </a:p>
        </p:txBody>
      </p:sp>
      <p:pic>
        <p:nvPicPr>
          <p:cNvPr id="5" name="Picture 4">
            <a:extLst>
              <a:ext uri="{FF2B5EF4-FFF2-40B4-BE49-F238E27FC236}">
                <a16:creationId xmlns:a16="http://schemas.microsoft.com/office/drawing/2014/main" id="{D37ECE45-1DAF-4E1C-AB1E-19EF8A988B67}"/>
              </a:ext>
            </a:extLst>
          </p:cNvPr>
          <p:cNvPicPr>
            <a:picLocks noChangeAspect="1"/>
          </p:cNvPicPr>
          <p:nvPr/>
        </p:nvPicPr>
        <p:blipFill>
          <a:blip r:embed="rId3"/>
          <a:stretch>
            <a:fillRect/>
          </a:stretch>
        </p:blipFill>
        <p:spPr>
          <a:xfrm>
            <a:off x="170688" y="1841562"/>
            <a:ext cx="8217126" cy="2845893"/>
          </a:xfrm>
          <a:prstGeom prst="rect">
            <a:avLst/>
          </a:prstGeom>
        </p:spPr>
      </p:pic>
    </p:spTree>
    <p:extLst>
      <p:ext uri="{BB962C8B-B14F-4D97-AF65-F5344CB8AC3E}">
        <p14:creationId xmlns:p14="http://schemas.microsoft.com/office/powerpoint/2010/main" val="385887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FB90-3838-4F38-80B1-FBD0D9D73792}"/>
              </a:ext>
            </a:extLst>
          </p:cNvPr>
          <p:cNvSpPr>
            <a:spLocks noGrp="1"/>
          </p:cNvSpPr>
          <p:nvPr>
            <p:ph type="title"/>
          </p:nvPr>
        </p:nvSpPr>
        <p:spPr/>
        <p:txBody>
          <a:bodyPr/>
          <a:lstStyle/>
          <a:p>
            <a:r>
              <a:rPr lang="en-US" dirty="0"/>
              <a:t>Results pt. 2</a:t>
            </a:r>
          </a:p>
        </p:txBody>
      </p:sp>
      <p:sp>
        <p:nvSpPr>
          <p:cNvPr id="3" name="Content Placeholder 2">
            <a:extLst>
              <a:ext uri="{FF2B5EF4-FFF2-40B4-BE49-F238E27FC236}">
                <a16:creationId xmlns:a16="http://schemas.microsoft.com/office/drawing/2014/main" id="{39B49942-DD11-4EFF-9AF2-2ACA6C36BC6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2DB51FA-4A13-4B61-A5DB-A391FB7CFFCB}"/>
              </a:ext>
            </a:extLst>
          </p:cNvPr>
          <p:cNvPicPr>
            <a:picLocks noChangeAspect="1"/>
          </p:cNvPicPr>
          <p:nvPr/>
        </p:nvPicPr>
        <p:blipFill>
          <a:blip r:embed="rId3"/>
          <a:stretch>
            <a:fillRect/>
          </a:stretch>
        </p:blipFill>
        <p:spPr>
          <a:xfrm>
            <a:off x="3842651" y="994508"/>
            <a:ext cx="4877481" cy="3629532"/>
          </a:xfrm>
          <a:prstGeom prst="rect">
            <a:avLst/>
          </a:prstGeom>
        </p:spPr>
      </p:pic>
    </p:spTree>
    <p:extLst>
      <p:ext uri="{BB962C8B-B14F-4D97-AF65-F5344CB8AC3E}">
        <p14:creationId xmlns:p14="http://schemas.microsoft.com/office/powerpoint/2010/main" val="1014132184"/>
      </p:ext>
    </p:extLst>
  </p:cSld>
  <p:clrMapOvr>
    <a:masterClrMapping/>
  </p:clrMapOvr>
</p:sld>
</file>

<file path=ppt/theme/theme1.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943</Words>
  <Application>Microsoft Office PowerPoint</Application>
  <PresentationFormat>On-screen Show (16:9)</PresentationFormat>
  <Paragraphs>86</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Office-tema</vt:lpstr>
      <vt:lpstr>Reconstruction and Regression Loss for Time-Series Transfer Learning</vt:lpstr>
      <vt:lpstr>Motivation</vt:lpstr>
      <vt:lpstr>Problem</vt:lpstr>
      <vt:lpstr>Related work</vt:lpstr>
      <vt:lpstr>Methods</vt:lpstr>
      <vt:lpstr>Model loss</vt:lpstr>
      <vt:lpstr>Experimental setting</vt:lpstr>
      <vt:lpstr>Results</vt:lpstr>
      <vt:lpstr>Results pt. 2</vt:lpstr>
      <vt:lpstr>Results pt.3</vt:lpstr>
      <vt:lpstr>Results pt.4</vt:lpstr>
      <vt:lpstr>Results pt.5</vt:lpstr>
      <vt:lpstr>Conclusion</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Reconstruction and Regression Loss for Time-Series Transfer Learning</dc:title>
  <dc:creator>Ask Sommervoll</dc:creator>
  <cp:lastModifiedBy>Ask Sommervoll</cp:lastModifiedBy>
  <cp:revision>12</cp:revision>
  <dcterms:created xsi:type="dcterms:W3CDTF">2020-10-30T08:38:25Z</dcterms:created>
  <dcterms:modified xsi:type="dcterms:W3CDTF">2020-10-30T12:56:45Z</dcterms:modified>
</cp:coreProperties>
</file>