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5"/>
  </p:notesMasterIdLst>
  <p:handoutMasterIdLst>
    <p:handoutMasterId r:id="rId66"/>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98" r:id="rId27"/>
    <p:sldId id="1170" r:id="rId28"/>
    <p:sldId id="1179" r:id="rId29"/>
    <p:sldId id="1180" r:id="rId30"/>
    <p:sldId id="1181" r:id="rId31"/>
    <p:sldId id="1182" r:id="rId32"/>
    <p:sldId id="1171" r:id="rId33"/>
    <p:sldId id="1172" r:id="rId34"/>
    <p:sldId id="1173" r:id="rId35"/>
    <p:sldId id="1174" r:id="rId36"/>
    <p:sldId id="1175" r:id="rId37"/>
    <p:sldId id="1176" r:id="rId38"/>
    <p:sldId id="1177" r:id="rId39"/>
    <p:sldId id="1178" r:id="rId40"/>
    <p:sldId id="1183" r:id="rId41"/>
    <p:sldId id="1199" r:id="rId42"/>
    <p:sldId id="1184" r:id="rId43"/>
    <p:sldId id="1185" r:id="rId44"/>
    <p:sldId id="1186" r:id="rId45"/>
    <p:sldId id="1187" r:id="rId46"/>
    <p:sldId id="1188" r:id="rId47"/>
    <p:sldId id="1189" r:id="rId48"/>
    <p:sldId id="1190" r:id="rId49"/>
    <p:sldId id="1212" r:id="rId50"/>
    <p:sldId id="1191" r:id="rId51"/>
    <p:sldId id="1192" r:id="rId52"/>
    <p:sldId id="1200" r:id="rId53"/>
    <p:sldId id="1201" r:id="rId54"/>
    <p:sldId id="1202" r:id="rId55"/>
    <p:sldId id="1210" r:id="rId56"/>
    <p:sldId id="1211" r:id="rId57"/>
    <p:sldId id="1204" r:id="rId58"/>
    <p:sldId id="1208" r:id="rId59"/>
    <p:sldId id="1164" r:id="rId60"/>
    <p:sldId id="1196" r:id="rId61"/>
    <p:sldId id="1165" r:id="rId62"/>
    <p:sldId id="1197" r:id="rId63"/>
    <p:sldId id="1209" r:id="rId64"/>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163"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328"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49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654"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5817" algn="l" defTabSz="91432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2980" algn="l" defTabSz="91432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144" algn="l" defTabSz="91432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308" algn="l" defTabSz="91432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356"/>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29/12/2023</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29/12/2023</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163"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328"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49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654"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5817" algn="l" defTabSz="914328" rtl="0" eaLnBrk="1" latinLnBrk="0" hangingPunct="1">
      <a:defRPr sz="1200" kern="1200">
        <a:solidFill>
          <a:schemeClr val="tx1"/>
        </a:solidFill>
        <a:latin typeface="+mn-lt"/>
        <a:ea typeface="+mn-ea"/>
        <a:cs typeface="+mn-cs"/>
      </a:defRPr>
    </a:lvl6pPr>
    <a:lvl7pPr marL="2742980" algn="l" defTabSz="914328" rtl="0" eaLnBrk="1" latinLnBrk="0" hangingPunct="1">
      <a:defRPr sz="1200" kern="1200">
        <a:solidFill>
          <a:schemeClr val="tx1"/>
        </a:solidFill>
        <a:latin typeface="+mn-lt"/>
        <a:ea typeface="+mn-ea"/>
        <a:cs typeface="+mn-cs"/>
      </a:defRPr>
    </a:lvl7pPr>
    <a:lvl8pPr marL="3200144" algn="l" defTabSz="914328" rtl="0" eaLnBrk="1" latinLnBrk="0" hangingPunct="1">
      <a:defRPr sz="1200" kern="1200">
        <a:solidFill>
          <a:schemeClr val="tx1"/>
        </a:solidFill>
        <a:latin typeface="+mn-lt"/>
        <a:ea typeface="+mn-ea"/>
        <a:cs typeface="+mn-cs"/>
      </a:defRPr>
    </a:lvl8pPr>
    <a:lvl9pPr marL="3657308" algn="l" defTabSz="9143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768350"/>
            <a:ext cx="6140450" cy="3838575"/>
          </a:xfrm>
        </p:spPr>
      </p:sp>
      <p:sp>
        <p:nvSpPr>
          <p:cNvPr id="3" name="Notes Placeholder 2"/>
          <p:cNvSpPr>
            <a:spLocks noGrp="1"/>
          </p:cNvSpPr>
          <p:nvPr>
            <p:ph type="body" idx="1"/>
          </p:nvPr>
        </p:nvSpPr>
        <p:spPr/>
        <p:txBody>
          <a:bodyPr/>
          <a:lstStyle/>
          <a:p>
            <a:r>
              <a:rPr lang="en-GB" dirty="0">
                <a:effectLst/>
                <a:latin typeface="Helvetica" pitchFamily="2" charset="0"/>
              </a:rPr>
              <a:t>The L2 loss is suitable for a target, or a response variable that is continuous. On the other</a:t>
            </a:r>
          </a:p>
          <a:p>
            <a:r>
              <a:rPr lang="en-GB" dirty="0">
                <a:effectLst/>
                <a:latin typeface="Helvetica" pitchFamily="2" charset="0"/>
              </a:rPr>
              <a:t>hand, in a binary classification problem using LR we would like the output to match either</a:t>
            </a:r>
          </a:p>
          <a:p>
            <a:r>
              <a:rPr lang="en-GB" dirty="0">
                <a:effectLst/>
                <a:latin typeface="Helvetica" pitchFamily="2" charset="0"/>
              </a:rPr>
              <a:t>zero or one and a natural candidate for a loss function is the binary cross-entropy loss.</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53</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768350"/>
            <a:ext cx="6140450" cy="3838575"/>
          </a:xfrm>
        </p:spPr>
      </p:sp>
      <p:sp>
        <p:nvSpPr>
          <p:cNvPr id="3" name="Notes Placeholder 2"/>
          <p:cNvSpPr>
            <a:spLocks noGrp="1"/>
          </p:cNvSpPr>
          <p:nvPr>
            <p:ph type="body" idx="1"/>
          </p:nvPr>
        </p:nvSpPr>
        <p:spPr/>
        <p:txBody>
          <a:bodyPr/>
          <a:lstStyle/>
          <a:p>
            <a:r>
              <a:rPr lang="en-GB" dirty="0">
                <a:effectLst/>
                <a:latin typeface="Helvetica" pitchFamily="2" charset="0"/>
              </a:rPr>
              <a:t>The first approach is a leave-one-out CV (LOOCV) and the second is a K-fold cross-validation</a:t>
            </a:r>
          </a:p>
          <a:p>
            <a:r>
              <a:rPr lang="en-GB" dirty="0">
                <a:effectLst/>
                <a:latin typeface="Helvetica" pitchFamily="2" charset="0"/>
              </a:rPr>
              <a:t>approach.</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54</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76" indent="0" algn="ctr">
              <a:buNone/>
              <a:defRPr/>
            </a:lvl2pPr>
            <a:lvl3pPr marL="761952" indent="0" algn="ctr">
              <a:buNone/>
              <a:defRPr/>
            </a:lvl3pPr>
            <a:lvl4pPr marL="1142926" indent="0" algn="ctr">
              <a:buNone/>
              <a:defRPr/>
            </a:lvl4pPr>
            <a:lvl5pPr marL="1523901" indent="0" algn="ctr">
              <a:buNone/>
              <a:defRPr/>
            </a:lvl5pPr>
            <a:lvl6pPr marL="1904876" indent="0" algn="ctr">
              <a:buNone/>
              <a:defRPr/>
            </a:lvl6pPr>
            <a:lvl7pPr marL="2285852" indent="0" algn="ctr">
              <a:buNone/>
              <a:defRPr/>
            </a:lvl7pPr>
            <a:lvl8pPr marL="2666827" indent="0" algn="ctr">
              <a:buNone/>
              <a:defRPr/>
            </a:lvl8pPr>
            <a:lvl9pPr marL="3047802"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29/12/2023</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29/12/2023</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76" indent="0">
              <a:buNone/>
              <a:defRPr sz="1500"/>
            </a:lvl2pPr>
            <a:lvl3pPr marL="761952" indent="0">
              <a:buNone/>
              <a:defRPr sz="1333"/>
            </a:lvl3pPr>
            <a:lvl4pPr marL="1142926" indent="0">
              <a:buNone/>
              <a:defRPr sz="1167"/>
            </a:lvl4pPr>
            <a:lvl5pPr marL="1523901" indent="0">
              <a:buNone/>
              <a:defRPr sz="1167"/>
            </a:lvl5pPr>
            <a:lvl6pPr marL="1904876" indent="0">
              <a:buNone/>
              <a:defRPr sz="1167"/>
            </a:lvl6pPr>
            <a:lvl7pPr marL="2285852" indent="0">
              <a:buNone/>
              <a:defRPr sz="1167"/>
            </a:lvl7pPr>
            <a:lvl8pPr marL="2666827" indent="0">
              <a:buNone/>
              <a:defRPr sz="1167"/>
            </a:lvl8pPr>
            <a:lvl9pPr marL="3047802"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29/12/2023</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3"/>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3"/>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29/12/2023</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000" b="1"/>
            </a:lvl1pPr>
            <a:lvl2pPr marL="380976" indent="0">
              <a:buNone/>
              <a:defRPr sz="1667" b="1"/>
            </a:lvl2pPr>
            <a:lvl3pPr marL="761952" indent="0">
              <a:buNone/>
              <a:defRPr sz="1500" b="1"/>
            </a:lvl3pPr>
            <a:lvl4pPr marL="1142926" indent="0">
              <a:buNone/>
              <a:defRPr sz="1333" b="1"/>
            </a:lvl4pPr>
            <a:lvl5pPr marL="1523901" indent="0">
              <a:buNone/>
              <a:defRPr sz="1333" b="1"/>
            </a:lvl5pPr>
            <a:lvl6pPr marL="1904876" indent="0">
              <a:buNone/>
              <a:defRPr sz="1333" b="1"/>
            </a:lvl6pPr>
            <a:lvl7pPr marL="2285852" indent="0">
              <a:buNone/>
              <a:defRPr sz="1333" b="1"/>
            </a:lvl7pPr>
            <a:lvl8pPr marL="2666827" indent="0">
              <a:buNone/>
              <a:defRPr sz="1333" b="1"/>
            </a:lvl8pPr>
            <a:lvl9pPr marL="3047802"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279263"/>
            <a:ext cx="4041775" cy="533135"/>
          </a:xfrm>
        </p:spPr>
        <p:txBody>
          <a:bodyPr anchor="b"/>
          <a:lstStyle>
            <a:lvl1pPr marL="0" indent="0">
              <a:buNone/>
              <a:defRPr sz="2000" b="1"/>
            </a:lvl1pPr>
            <a:lvl2pPr marL="380976" indent="0">
              <a:buNone/>
              <a:defRPr sz="1667" b="1"/>
            </a:lvl2pPr>
            <a:lvl3pPr marL="761952" indent="0">
              <a:buNone/>
              <a:defRPr sz="1500" b="1"/>
            </a:lvl3pPr>
            <a:lvl4pPr marL="1142926" indent="0">
              <a:buNone/>
              <a:defRPr sz="1333" b="1"/>
            </a:lvl4pPr>
            <a:lvl5pPr marL="1523901" indent="0">
              <a:buNone/>
              <a:defRPr sz="1333" b="1"/>
            </a:lvl5pPr>
            <a:lvl6pPr marL="1904876" indent="0">
              <a:buNone/>
              <a:defRPr sz="1333" b="1"/>
            </a:lvl6pPr>
            <a:lvl7pPr marL="2285852" indent="0">
              <a:buNone/>
              <a:defRPr sz="1333" b="1"/>
            </a:lvl7pPr>
            <a:lvl8pPr marL="2666827" indent="0">
              <a:buNone/>
              <a:defRPr sz="1333" b="1"/>
            </a:lvl8pPr>
            <a:lvl9pPr marL="3047802"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8"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29/12/2023</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29/12/2023</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29/12/2023</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76" indent="0">
              <a:buNone/>
              <a:defRPr sz="2333"/>
            </a:lvl2pPr>
            <a:lvl3pPr marL="761952" indent="0">
              <a:buNone/>
              <a:defRPr sz="2000"/>
            </a:lvl3pPr>
            <a:lvl4pPr marL="1142926" indent="0">
              <a:buNone/>
              <a:defRPr sz="1667"/>
            </a:lvl4pPr>
            <a:lvl5pPr marL="1523901" indent="0">
              <a:buNone/>
              <a:defRPr sz="1667"/>
            </a:lvl5pPr>
            <a:lvl6pPr marL="1904876" indent="0">
              <a:buNone/>
              <a:defRPr sz="1667"/>
            </a:lvl6pPr>
            <a:lvl7pPr marL="2285852" indent="0">
              <a:buNone/>
              <a:defRPr sz="1667"/>
            </a:lvl7pPr>
            <a:lvl8pPr marL="2666827" indent="0">
              <a:buNone/>
              <a:defRPr sz="1667"/>
            </a:lvl8pPr>
            <a:lvl9pPr marL="3047802" indent="0">
              <a:buNone/>
              <a:defRPr sz="1667"/>
            </a:lvl9pPr>
          </a:lstStyle>
          <a:p>
            <a:pPr lvl="0"/>
            <a:endParaRPr lang="en-GB" noProof="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76" indent="0">
              <a:buNone/>
              <a:defRPr sz="1000"/>
            </a:lvl2pPr>
            <a:lvl3pPr marL="761952" indent="0">
              <a:buNone/>
              <a:defRPr sz="833"/>
            </a:lvl3pPr>
            <a:lvl4pPr marL="1142926" indent="0">
              <a:buNone/>
              <a:defRPr sz="751"/>
            </a:lvl4pPr>
            <a:lvl5pPr marL="1523901" indent="0">
              <a:buNone/>
              <a:defRPr sz="751"/>
            </a:lvl5pPr>
            <a:lvl6pPr marL="1904876" indent="0">
              <a:buNone/>
              <a:defRPr sz="751"/>
            </a:lvl6pPr>
            <a:lvl7pPr marL="2285852" indent="0">
              <a:buNone/>
              <a:defRPr sz="751"/>
            </a:lvl7pPr>
            <a:lvl8pPr marL="2666827" indent="0">
              <a:buNone/>
              <a:defRPr sz="751"/>
            </a:lvl8pPr>
            <a:lvl9pPr marL="3047802" indent="0">
              <a:buNone/>
              <a:defRPr sz="751"/>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29/12/2023</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88"/>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3"/>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29/12/2023</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a:p>
        </p:txBody>
      </p:sp>
      <p:pic>
        <p:nvPicPr>
          <p:cNvPr id="2" name="Graphic 1">
            <a:extLst>
              <a:ext uri="{FF2B5EF4-FFF2-40B4-BE49-F238E27FC236}">
                <a16:creationId xmlns:a16="http://schemas.microsoft.com/office/drawing/2014/main" id="{53A3A363-7BDB-0011-BBFD-2AE87482524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08304" y="216308"/>
            <a:ext cx="1667210" cy="601900"/>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76" algn="l" rtl="0" eaLnBrk="0" fontAlgn="base" hangingPunct="0">
        <a:spcBef>
          <a:spcPct val="0"/>
        </a:spcBef>
        <a:spcAft>
          <a:spcPct val="0"/>
        </a:spcAft>
        <a:defRPr sz="2333">
          <a:solidFill>
            <a:srgbClr val="003D7D"/>
          </a:solidFill>
          <a:latin typeface="Verdana" pitchFamily="34" charset="0"/>
          <a:cs typeface="Arial" charset="0"/>
        </a:defRPr>
      </a:lvl6pPr>
      <a:lvl7pPr marL="761952" algn="l" rtl="0" eaLnBrk="0" fontAlgn="base" hangingPunct="0">
        <a:spcBef>
          <a:spcPct val="0"/>
        </a:spcBef>
        <a:spcAft>
          <a:spcPct val="0"/>
        </a:spcAft>
        <a:defRPr sz="2333">
          <a:solidFill>
            <a:srgbClr val="003D7D"/>
          </a:solidFill>
          <a:latin typeface="Verdana" pitchFamily="34" charset="0"/>
          <a:cs typeface="Arial" charset="0"/>
        </a:defRPr>
      </a:lvl7pPr>
      <a:lvl8pPr marL="1142926" algn="l" rtl="0" eaLnBrk="0" fontAlgn="base" hangingPunct="0">
        <a:spcBef>
          <a:spcPct val="0"/>
        </a:spcBef>
        <a:spcAft>
          <a:spcPct val="0"/>
        </a:spcAft>
        <a:defRPr sz="2333">
          <a:solidFill>
            <a:srgbClr val="003D7D"/>
          </a:solidFill>
          <a:latin typeface="Verdana" pitchFamily="34" charset="0"/>
          <a:cs typeface="Arial" charset="0"/>
        </a:defRPr>
      </a:lvl8pPr>
      <a:lvl9pPr marL="1523901"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2" indent="-285732"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085" indent="-238109"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39" indent="-190487"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13" indent="-190487"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388" indent="-190487"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364" indent="-190487"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339" indent="-190487"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15" indent="-190487"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290" indent="-190487"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52" rtl="0" eaLnBrk="1" latinLnBrk="0" hangingPunct="1">
        <a:defRPr sz="1500" kern="1200">
          <a:solidFill>
            <a:schemeClr val="tx1"/>
          </a:solidFill>
          <a:latin typeface="+mn-lt"/>
          <a:ea typeface="+mn-ea"/>
          <a:cs typeface="+mn-cs"/>
        </a:defRPr>
      </a:lvl1pPr>
      <a:lvl2pPr marL="380976" algn="l" defTabSz="761952" rtl="0" eaLnBrk="1" latinLnBrk="0" hangingPunct="1">
        <a:defRPr sz="1500" kern="1200">
          <a:solidFill>
            <a:schemeClr val="tx1"/>
          </a:solidFill>
          <a:latin typeface="+mn-lt"/>
          <a:ea typeface="+mn-ea"/>
          <a:cs typeface="+mn-cs"/>
        </a:defRPr>
      </a:lvl2pPr>
      <a:lvl3pPr marL="761952" algn="l" defTabSz="761952" rtl="0" eaLnBrk="1" latinLnBrk="0" hangingPunct="1">
        <a:defRPr sz="1500" kern="1200">
          <a:solidFill>
            <a:schemeClr val="tx1"/>
          </a:solidFill>
          <a:latin typeface="+mn-lt"/>
          <a:ea typeface="+mn-ea"/>
          <a:cs typeface="+mn-cs"/>
        </a:defRPr>
      </a:lvl3pPr>
      <a:lvl4pPr marL="1142926" algn="l" defTabSz="761952" rtl="0" eaLnBrk="1" latinLnBrk="0" hangingPunct="1">
        <a:defRPr sz="1500" kern="1200">
          <a:solidFill>
            <a:schemeClr val="tx1"/>
          </a:solidFill>
          <a:latin typeface="+mn-lt"/>
          <a:ea typeface="+mn-ea"/>
          <a:cs typeface="+mn-cs"/>
        </a:defRPr>
      </a:lvl4pPr>
      <a:lvl5pPr marL="1523901" algn="l" defTabSz="761952" rtl="0" eaLnBrk="1" latinLnBrk="0" hangingPunct="1">
        <a:defRPr sz="1500" kern="1200">
          <a:solidFill>
            <a:schemeClr val="tx1"/>
          </a:solidFill>
          <a:latin typeface="+mn-lt"/>
          <a:ea typeface="+mn-ea"/>
          <a:cs typeface="+mn-cs"/>
        </a:defRPr>
      </a:lvl5pPr>
      <a:lvl6pPr marL="1904876" algn="l" defTabSz="761952" rtl="0" eaLnBrk="1" latinLnBrk="0" hangingPunct="1">
        <a:defRPr sz="1500" kern="1200">
          <a:solidFill>
            <a:schemeClr val="tx1"/>
          </a:solidFill>
          <a:latin typeface="+mn-lt"/>
          <a:ea typeface="+mn-ea"/>
          <a:cs typeface="+mn-cs"/>
        </a:defRPr>
      </a:lvl6pPr>
      <a:lvl7pPr marL="2285852" algn="l" defTabSz="761952" rtl="0" eaLnBrk="1" latinLnBrk="0" hangingPunct="1">
        <a:defRPr sz="1500" kern="1200">
          <a:solidFill>
            <a:schemeClr val="tx1"/>
          </a:solidFill>
          <a:latin typeface="+mn-lt"/>
          <a:ea typeface="+mn-ea"/>
          <a:cs typeface="+mn-cs"/>
        </a:defRPr>
      </a:lvl7pPr>
      <a:lvl8pPr marL="2666827" algn="l" defTabSz="761952" rtl="0" eaLnBrk="1" latinLnBrk="0" hangingPunct="1">
        <a:defRPr sz="1500" kern="1200">
          <a:solidFill>
            <a:schemeClr val="tx1"/>
          </a:solidFill>
          <a:latin typeface="+mn-lt"/>
          <a:ea typeface="+mn-ea"/>
          <a:cs typeface="+mn-cs"/>
        </a:defRPr>
      </a:lvl8pPr>
      <a:lvl9pPr marL="3047802" algn="l" defTabSz="7619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085" indent="-238109">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39" indent="-190487">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13" indent="-190487">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388" indent="-190487">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364" indent="-190487"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339" indent="-190487"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15" indent="-190487"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290" indent="-190487"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11" y="1345335"/>
            <a:ext cx="6299729" cy="214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Regression models and linear prediction</a:t>
            </a: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91"/>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a:t>
            </a:r>
            <a:r>
              <a:rPr lang="en-GB" altLang="en-US" sz="1333" dirty="0" err="1">
                <a:solidFill>
                  <a:srgbClr val="003D7D"/>
                </a:solidFill>
              </a:rPr>
              <a:t>Barnaghi</a:t>
            </a:r>
            <a:endParaRPr lang="en-GB" altLang="en-US" sz="1333" dirty="0">
              <a:solidFill>
                <a:srgbClr val="003D7D"/>
              </a:solidFill>
            </a:endParaRP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January 2024</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4" y="5197741"/>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a:p>
        </p:txBody>
      </p:sp>
      <p:sp>
        <p:nvSpPr>
          <p:cNvPr id="4" name="Rectangle 3">
            <a:extLst>
              <a:ext uri="{FF2B5EF4-FFF2-40B4-BE49-F238E27FC236}">
                <a16:creationId xmlns:a16="http://schemas.microsoft.com/office/drawing/2014/main" id="{5E18BEC9-A3BB-7FCC-2484-4024CA13A7BA}"/>
              </a:ext>
            </a:extLst>
          </p:cNvPr>
          <p:cNvSpPr/>
          <p:nvPr/>
        </p:nvSpPr>
        <p:spPr>
          <a:xfrm>
            <a:off x="8376978" y="5241191"/>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xmlns="">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24272"/>
            <a:ext cx="3382896" cy="2549429"/>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928967" y="4585695"/>
            <a:ext cx="4357887" cy="190103"/>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961487" y="5057430"/>
            <a:ext cx="5069284" cy="246659"/>
          </a:xfrm>
          <a:prstGeom prst="rect">
            <a:avLst/>
          </a:prstGeom>
        </p:spPr>
      </p:pic>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r>
                        <a:rPr lang="en-GB" sz="1800" i="1">
                          <a:latin typeface="Cambria Math" panose="02040503050406030204" pitchFamily="18" charset="0"/>
                        </a:rPr>
                        <m:t>= </m:t>
                      </m:r>
                      <m:acc>
                        <m:accPr>
                          <m:chr m:val="̂"/>
                          <m:ctrlPr>
                            <a:rPr lang="en-GB" sz="1800" i="1">
                              <a:latin typeface="Cambria Math" panose="02040503050406030204" pitchFamily="18" charset="0"/>
                            </a:rPr>
                          </m:ctrlPr>
                        </m:accPr>
                        <m:e>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0</m:t>
                              </m:r>
                            </m:sub>
                          </m:sSub>
                        </m:e>
                      </m:acc>
                      <m:r>
                        <a:rPr lang="en-GB" sz="1800" i="1">
                          <a:latin typeface="Cambria Math" panose="02040503050406030204" pitchFamily="18" charset="0"/>
                        </a:rPr>
                        <m:t>+  </m:t>
                      </m:r>
                      <m:acc>
                        <m:accPr>
                          <m:chr m:val="̂"/>
                          <m:ctrlPr>
                            <a:rPr lang="en-GB" sz="1800" i="1">
                              <a:latin typeface="Cambria Math" panose="02040503050406030204" pitchFamily="18" charset="0"/>
                            </a:rPr>
                          </m:ctrlPr>
                        </m:accPr>
                        <m:e>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1</m:t>
                              </m:r>
                            </m:sub>
                          </m:sSub>
                          <m:r>
                            <a:rPr lang="en-GB" sz="1800" i="1">
                              <a:latin typeface="Cambria Math" panose="02040503050406030204" pitchFamily="18" charset="0"/>
                            </a:rPr>
                            <m:t> </m:t>
                          </m:r>
                        </m:e>
                      </m:acc>
                      <m:sSub>
                        <m:sSubPr>
                          <m:ctrlPr>
                            <a:rPr lang="en-US"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oMath>
                  </m:oMathPara>
                </a14:m>
                <a:endParaRPr lang="en-GB" sz="1800" dirty="0">
                  <a:solidFill>
                    <a:srgbClr val="3333B2"/>
                  </a:solidFill>
                  <a:latin typeface="CMR10"/>
                </a:endParaRPr>
              </a:p>
              <a:p>
                <a:pPr marL="0" indent="0" algn="ctr">
                  <a:buNone/>
                </a:pP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𝑒</m:t>
                        </m:r>
                      </m:e>
                      <m:sub>
                        <m:r>
                          <a:rPr lang="en-GB" sz="1800" i="1">
                            <a:latin typeface="Cambria Math" panose="02040503050406030204" pitchFamily="18" charset="0"/>
                          </a:rPr>
                          <m:t>𝑖</m:t>
                        </m:r>
                      </m:sub>
                    </m:sSub>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oMath>
                </a14:m>
                <a:endParaRPr lang="en-GB" sz="1800" dirty="0">
                  <a:solidFill>
                    <a:srgbClr val="3333B2"/>
                  </a:solidFill>
                  <a:latin typeface="CMR10"/>
                </a:endParaRPr>
              </a:p>
              <a:p>
                <a:endParaRPr lang="en-GB" sz="1800" dirty="0">
                  <a:solidFill>
                    <a:srgbClr val="3333B2"/>
                  </a:solidFill>
                  <a:latin typeface="CMR10"/>
                </a:endParaRPr>
              </a:p>
              <a:p>
                <a:r>
                  <a:rPr lang="en-GB" sz="1800" dirty="0">
                    <a:solidFill>
                      <a:srgbClr val="3333B2"/>
                    </a:solidFill>
                    <a:latin typeface="CMR10"/>
                  </a:rPr>
                  <a:t>The </a:t>
                </a:r>
                <a:r>
                  <a:rPr lang="en-GB" sz="1800" dirty="0">
                    <a:solidFill>
                      <a:srgbClr val="009900"/>
                    </a:solidFill>
                    <a:latin typeface="CMTI10"/>
                  </a:rPr>
                  <a:t>residual sum of squares </a:t>
                </a:r>
                <a:r>
                  <a:rPr lang="en-GB" sz="1800" dirty="0">
                    <a:solidFill>
                      <a:srgbClr val="3333B2"/>
                    </a:solidFill>
                    <a:latin typeface="CMR10"/>
                  </a:rPr>
                  <a:t>(RSS) is defined as:</a:t>
                </a:r>
              </a:p>
              <a:p>
                <a:endParaRPr lang="en-GB" sz="1800" dirty="0">
                  <a:solidFill>
                    <a:srgbClr val="3333B2"/>
                  </a:solidFill>
                  <a:latin typeface="CMR10"/>
                </a:endParaRPr>
              </a:p>
              <a:p>
                <a:pPr marL="0" indent="0">
                  <a:buNone/>
                </a:pPr>
                <a14:m>
                  <m:oMath xmlns:m="http://schemas.openxmlformats.org/officeDocument/2006/math">
                    <m:r>
                      <a:rPr lang="en-GB" sz="1800" i="1">
                        <a:solidFill>
                          <a:srgbClr val="3333B2"/>
                        </a:solidFill>
                        <a:latin typeface="Cambria Math" panose="02040503050406030204" pitchFamily="18" charset="0"/>
                      </a:rPr>
                      <m:t>𝑅𝑆𝑆</m:t>
                    </m:r>
                    <m:r>
                      <a:rPr lang="en-GB" sz="1800" i="1">
                        <a:solidFill>
                          <a:srgbClr val="3333B2"/>
                        </a:solidFill>
                        <a:latin typeface="Cambria Math" panose="02040503050406030204" pitchFamily="18" charset="0"/>
                      </a:rPr>
                      <m:t>= </m:t>
                    </m:r>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i="1">
                            <a:solidFill>
                              <a:srgbClr val="3333B2"/>
                            </a:solidFill>
                            <a:latin typeface="Cambria Math" panose="02040503050406030204" pitchFamily="18" charset="0"/>
                          </a:rPr>
                          <m:t>1</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i="1">
                            <a:solidFill>
                              <a:srgbClr val="3333B2"/>
                            </a:solidFill>
                            <a:latin typeface="Cambria Math" panose="02040503050406030204" pitchFamily="18" charset="0"/>
                          </a:rPr>
                          <m:t>2</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 …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i="1">
                            <a:solidFill>
                              <a:srgbClr val="3333B2"/>
                            </a:solidFill>
                            <a:latin typeface="Cambria Math" panose="02040503050406030204" pitchFamily="18" charset="0"/>
                          </a:rPr>
                          <m:t>𝑛</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a:t>
                </a:r>
                <a:endParaRPr lang="en-GB" sz="1800" dirty="0">
                  <a:solidFill>
                    <a:srgbClr val="3333B2"/>
                  </a:solidFill>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1800" dirty="0">
                <a:solidFill>
                  <a:srgbClr val="3333B2"/>
                </a:solidFill>
                <a:latin typeface="CMR10"/>
              </a:rPr>
              <a:t>The least squares approach chooses </a:t>
            </a:r>
            <a:r>
              <a:rPr lang="el-GR" sz="1800" dirty="0">
                <a:solidFill>
                  <a:srgbClr val="3333B2"/>
                </a:solidFill>
                <a:latin typeface="CMMI10"/>
              </a:rPr>
              <a:t>β</a:t>
            </a:r>
            <a:r>
              <a:rPr lang="el-GR" sz="1800" dirty="0">
                <a:solidFill>
                  <a:srgbClr val="3333B2"/>
                </a:solidFill>
                <a:latin typeface="CMR10"/>
              </a:rPr>
              <a:t>ˆ</a:t>
            </a:r>
            <a:r>
              <a:rPr lang="el-GR" sz="1800" baseline="-25000" dirty="0">
                <a:solidFill>
                  <a:srgbClr val="3333B2"/>
                </a:solidFill>
                <a:latin typeface="CMR8"/>
              </a:rPr>
              <a:t>0</a:t>
            </a:r>
            <a:r>
              <a:rPr lang="el-GR" sz="1800" dirty="0">
                <a:solidFill>
                  <a:srgbClr val="3333B2"/>
                </a:solidFill>
                <a:latin typeface="CMR8"/>
              </a:rPr>
              <a:t> </a:t>
            </a:r>
            <a:r>
              <a:rPr lang="en-GB" sz="1800" dirty="0">
                <a:solidFill>
                  <a:srgbClr val="3333B2"/>
                </a:solidFill>
                <a:latin typeface="CMR10"/>
              </a:rPr>
              <a:t>and </a:t>
            </a:r>
            <a:r>
              <a:rPr lang="el-GR" sz="1800" dirty="0">
                <a:solidFill>
                  <a:srgbClr val="3333B2"/>
                </a:solidFill>
                <a:latin typeface="CMMI10"/>
              </a:rPr>
              <a:t>β</a:t>
            </a:r>
            <a:r>
              <a:rPr lang="el-GR" sz="1800" dirty="0">
                <a:solidFill>
                  <a:srgbClr val="3333B2"/>
                </a:solidFill>
                <a:latin typeface="CMR10"/>
              </a:rPr>
              <a:t>ˆ</a:t>
            </a:r>
            <a:r>
              <a:rPr lang="el-GR" sz="1800" baseline="-25000" dirty="0">
                <a:solidFill>
                  <a:srgbClr val="3333B2"/>
                </a:solidFill>
                <a:latin typeface="CMR8"/>
              </a:rPr>
              <a:t>1</a:t>
            </a:r>
            <a:r>
              <a:rPr lang="el-GR" sz="1800" dirty="0">
                <a:solidFill>
                  <a:srgbClr val="3333B2"/>
                </a:solidFill>
                <a:latin typeface="CMR8"/>
              </a:rPr>
              <a:t> </a:t>
            </a:r>
            <a:r>
              <a:rPr lang="en-GB" sz="1800" dirty="0">
                <a:solidFill>
                  <a:srgbClr val="3333B2"/>
                </a:solidFill>
                <a:latin typeface="CMR10"/>
              </a:rPr>
              <a:t>to minimize the RSS. </a:t>
            </a:r>
          </a:p>
          <a:p>
            <a:r>
              <a:rPr lang="en-GB" sz="1800" dirty="0">
                <a:solidFill>
                  <a:srgbClr val="3333B2"/>
                </a:solidFill>
                <a:latin typeface="CMR10"/>
              </a:rPr>
              <a:t>The minimizing values can be shown to be </a:t>
            </a:r>
            <a:endParaRPr lang="en-GB" sz="1800" dirty="0">
              <a:solidFill>
                <a:srgbClr val="3333B2"/>
              </a:solidFill>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7423"/>
            <a:ext cx="7772400" cy="2281485"/>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914400" y="4907025"/>
            <a:ext cx="10585176" cy="830997"/>
          </a:xfrm>
          <a:prstGeom prst="rect">
            <a:avLst/>
          </a:prstGeom>
          <a:noFill/>
        </p:spPr>
        <p:txBody>
          <a:bodyPr wrap="square" rtlCol="0">
            <a:spAutoFit/>
          </a:bodyPr>
          <a:lstStyle/>
          <a:p>
            <a:r>
              <a:rPr lang="en-GB" sz="1600" i="1" dirty="0">
                <a:solidFill>
                  <a:srgbClr val="FF0000"/>
                </a:solidFill>
                <a:latin typeface="Gill Sans MT" panose="020B0502020104020203" pitchFamily="34" charset="77"/>
              </a:rPr>
              <a:t>*Note</a:t>
            </a:r>
            <a:r>
              <a:rPr lang="en-GB" sz="1600" dirty="0">
                <a:latin typeface="Gill Sans MT" panose="020B0502020104020203" pitchFamily="34" charset="77"/>
              </a:rPr>
              <a:t>:  When you see this star sign (*) on the slides, it means you can skip this slide if you are not interested in the detailed mathematical background. This information is provided as additional background and will not be part of the module assessment and you are not expected to know them. </a:t>
            </a:r>
          </a:p>
        </p:txBody>
      </p:sp>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82547"/>
            <a:ext cx="5976664" cy="3824500"/>
          </a:xfrm>
          <a:prstGeom prst="rect">
            <a:avLst/>
          </a:prstGeom>
        </p:spPr>
      </p:pic>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73611"/>
            <a:ext cx="6192688" cy="4644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431329" y="5299679"/>
            <a:ext cx="7787208" cy="230832"/>
          </a:xfrm>
          <a:prstGeom prst="rect">
            <a:avLst/>
          </a:prstGeom>
          <a:noFill/>
        </p:spPr>
        <p:txBody>
          <a:bodyPr wrap="square" rtlCol="0">
            <a:spAutoFit/>
          </a:bodyPr>
          <a:lstStyle/>
          <a:p>
            <a:r>
              <a:rPr lang="en-US" sz="900" dirty="0"/>
              <a:t>Source: Nagesh Singh Chauhan, </a:t>
            </a:r>
            <a:r>
              <a:rPr lang="en-US" sz="900" dirty="0" err="1"/>
              <a:t>KDnuggets</a:t>
            </a:r>
            <a:r>
              <a:rPr lang="en-US" sz="900" dirty="0"/>
              <a:t> </a:t>
            </a:r>
            <a:r>
              <a:rPr lang="en-US" sz="900" i="1" dirty="0"/>
              <a:t>https://</a:t>
            </a:r>
            <a:r>
              <a:rPr lang="en-US" sz="900" i="1" dirty="0" err="1"/>
              <a:t>www.kdnuggets.com</a:t>
            </a:r>
            <a:r>
              <a:rPr lang="en-US" sz="900" i="1" dirty="0"/>
              <a:t>/2019/03/beginners-guide-linear-regression-python-scikit-</a:t>
            </a:r>
            <a:r>
              <a:rPr lang="en-US" sz="900" i="1" dirty="0" err="1"/>
              <a:t>learn.html</a:t>
            </a:r>
            <a:endParaRPr lang="en-US" sz="90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73325"/>
            <a:ext cx="3736088" cy="3937620"/>
          </a:xfrm>
          <a:prstGeom prst="rect">
            <a:avLst/>
          </a:prstGeom>
        </p:spPr>
      </p:pic>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rPr>
                  <a:t>A Linear Regression model uses a </a:t>
                </a:r>
                <a:r>
                  <a:rPr lang="en-GB" b="0" i="0" u="none" strike="noStrike" dirty="0">
                    <a:solidFill>
                      <a:srgbClr val="FF0000"/>
                    </a:solidFill>
                    <a:effectLst/>
                  </a:rPr>
                  <a:t>linear model </a:t>
                </a:r>
                <a:r>
                  <a:rPr lang="en-GB" b="0" i="0" u="none" strike="noStrike" dirty="0">
                    <a:solidFill>
                      <a:srgbClr val="212529"/>
                    </a:solidFill>
                    <a:effectLst/>
                  </a:rPr>
                  <a:t>with coefficients </a:t>
                </a:r>
                <a:br>
                  <a:rPr lang="en-GB" b="0" i="1" u="none" strike="noStrike" dirty="0">
                    <a:solidFill>
                      <a:srgbClr val="212529"/>
                    </a:solidFill>
                    <a:effectLst/>
                  </a:rPr>
                </a:br>
                <a14:m>
                  <m:oMath xmlns:m="http://schemas.openxmlformats.org/officeDocument/2006/math">
                    <m:r>
                      <a:rPr lang="en-GB" b="0" i="1" u="none" strike="noStrike" dirty="0" smtClean="0">
                        <a:solidFill>
                          <a:srgbClr val="212529"/>
                        </a:solidFill>
                        <a:effectLst/>
                        <a:latin typeface="Cambria Math" panose="02040503050406030204" pitchFamily="18" charset="0"/>
                      </a:rPr>
                      <m:t>𝑤</m:t>
                    </m:r>
                    <m:r>
                      <a:rPr lang="en-GB" b="0" i="1" u="none" strike="noStrike" dirty="0" smtClean="0">
                        <a:solidFill>
                          <a:srgbClr val="212529"/>
                        </a:solidFill>
                        <a:effectLst/>
                        <a:latin typeface="Cambria Math" panose="02040503050406030204" pitchFamily="18" charset="0"/>
                      </a:rPr>
                      <m:t> = (</m:t>
                    </m:r>
                    <m:r>
                      <a:rPr lang="en-GB" b="0" i="1" u="none" strike="noStrike" dirty="0" smtClean="0">
                        <a:solidFill>
                          <a:srgbClr val="212529"/>
                        </a:solidFill>
                        <a:effectLst/>
                        <a:latin typeface="Cambria Math" panose="02040503050406030204" pitchFamily="18" charset="0"/>
                      </a:rPr>
                      <m:t>𝑤</m:t>
                    </m:r>
                    <m:r>
                      <a:rPr lang="en-GB" b="0" i="1" u="none" strike="noStrike" baseline="-25000" dirty="0">
                        <a:solidFill>
                          <a:srgbClr val="212529"/>
                        </a:solidFill>
                        <a:effectLst/>
                        <a:latin typeface="Cambria Math" panose="02040503050406030204" pitchFamily="18" charset="0"/>
                      </a:rPr>
                      <m:t>1</m:t>
                    </m:r>
                    <m:r>
                      <a:rPr lang="en-GB" b="0" i="1" u="none" strike="noStrike" dirty="0">
                        <a:solidFill>
                          <a:srgbClr val="212529"/>
                        </a:solidFill>
                        <a:effectLst/>
                        <a:latin typeface="Cambria Math" panose="02040503050406030204" pitchFamily="18" charset="0"/>
                      </a:rPr>
                      <m:t>, …, </m:t>
                    </m:r>
                    <m:r>
                      <a:rPr lang="en-GB" b="0" i="1" u="none" strike="noStrike" dirty="0" err="1">
                        <a:solidFill>
                          <a:srgbClr val="212529"/>
                        </a:solidFill>
                        <a:effectLst/>
                        <a:latin typeface="Cambria Math" panose="02040503050406030204" pitchFamily="18" charset="0"/>
                      </a:rPr>
                      <m:t>𝑤</m:t>
                    </m:r>
                    <m:r>
                      <a:rPr lang="en-GB" b="0" i="1" u="none" strike="noStrike" baseline="-25000" dirty="0" err="1">
                        <a:solidFill>
                          <a:srgbClr val="212529"/>
                        </a:solidFill>
                        <a:effectLst/>
                        <a:latin typeface="Cambria Math" panose="02040503050406030204" pitchFamily="18" charset="0"/>
                      </a:rPr>
                      <m:t>𝑛</m:t>
                    </m:r>
                    <m:r>
                      <a:rPr lang="en-GB" b="0" i="1" u="none" strike="noStrike" dirty="0">
                        <a:solidFill>
                          <a:srgbClr val="212529"/>
                        </a:solidFill>
                        <a:effectLst/>
                        <a:latin typeface="Cambria Math" panose="02040503050406030204" pitchFamily="18" charset="0"/>
                      </a:rPr>
                      <m:t>)</m:t>
                    </m:r>
                  </m:oMath>
                </a14:m>
                <a:r>
                  <a:rPr lang="en-GB" b="0" i="0" u="none" strike="noStrike" dirty="0">
                    <a:solidFill>
                      <a:srgbClr val="212529"/>
                    </a:solidFill>
                    <a:effectLst/>
                  </a:rPr>
                  <a:t> to minimise the residual sum of squares between the observed targets in the dataset, and the targets that are predicted by the linear approximation used in the model.</a:t>
                </a:r>
                <a:endParaRPr lang="en-US" dirty="0"/>
              </a:p>
            </p:txBody>
          </p:sp>
        </mc:Choice>
        <mc:Fallback xmlns="">
          <p:sp>
            <p:nvSpPr>
              <p:cNvPr id="3" name="Content Placeholder 2">
                <a:extLst>
                  <a:ext uri="{FF2B5EF4-FFF2-40B4-BE49-F238E27FC236}">
                    <a16:creationId xmlns:a16="http://schemas.microsoft.com/office/drawing/2014/main" id="{E41CCBAF-C1CA-2CD7-2CC2-588186BE91CD}"/>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Stochastic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98701"/>
            <a:ext cx="4064000" cy="596900"/>
          </a:xfrm>
          <a:prstGeom prst="rect">
            <a:avLst/>
          </a:prstGeom>
        </p:spPr>
      </p:pic>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9880"/>
            <a:ext cx="8788680" cy="2646784"/>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755576" y="4008792"/>
            <a:ext cx="3456384" cy="646331"/>
          </a:xfrm>
          <a:prstGeom prst="rect">
            <a:avLst/>
          </a:prstGeom>
          <a:noFill/>
        </p:spPr>
        <p:txBody>
          <a:bodyPr wrap="square">
            <a:spAutoFit/>
          </a:bodyPr>
          <a:lstStyle/>
          <a:p>
            <a:r>
              <a:rPr lang="en-GB" dirty="0">
                <a:effectLst/>
                <a:latin typeface="Gill Sans MT" panose="020B0502020104020203" pitchFamily="34" charset="77"/>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5148066" y="4084275"/>
            <a:ext cx="3456383" cy="646331"/>
          </a:xfrm>
          <a:prstGeom prst="rect">
            <a:avLst/>
          </a:prstGeom>
          <a:noFill/>
        </p:spPr>
        <p:txBody>
          <a:bodyPr wrap="square">
            <a:spAutoFit/>
          </a:bodyPr>
          <a:lstStyle/>
          <a:p>
            <a:r>
              <a:rPr lang="en-GB" dirty="0">
                <a:effectLst/>
                <a:latin typeface="Gill Sans MT" panose="020B0502020104020203" pitchFamily="34" charset="77"/>
              </a:rPr>
              <a:t>(b) Data with polynomial regression (degree 2).</a:t>
            </a:r>
            <a:endParaRPr lang="en-US" dirty="0">
              <a:latin typeface="Gill Sans MT" panose="020B0502020104020203" pitchFamily="34" charset="77"/>
            </a:endParaRPr>
          </a:p>
        </p:txBody>
      </p:sp>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uses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model calculates weights for each of the features in the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person’s cognitive ability will decline and your variables are age and sleep quality, and a cognitive test result, a simple linear model would be:</a:t>
                </a:r>
              </a:p>
              <a:p>
                <a:pPr marL="333353"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rPr>
              <a:t>Predict the change in </a:t>
            </a:r>
            <a:r>
              <a:rPr lang="en-GB" b="0" i="0" u="none" strike="noStrike" dirty="0">
                <a:solidFill>
                  <a:srgbClr val="212121"/>
                </a:solidFill>
                <a:effectLst/>
              </a:rPr>
              <a:t>Neuropsychiatric Inventory (NPI) </a:t>
            </a:r>
            <a:r>
              <a:rPr lang="en-GB" dirty="0"/>
              <a:t>scores in people living with dementia as a function of a number of different clinical measurements and/or in-home observations.</a:t>
            </a:r>
          </a:p>
          <a:p>
            <a:pPr lvl="1"/>
            <a:r>
              <a:rPr lang="en-GB" dirty="0"/>
              <a:t>e.g., https://</a:t>
            </a:r>
            <a:r>
              <a:rPr lang="en-GB" dirty="0" err="1"/>
              <a:t>pubmed.ncbi.nlm.nih.gov</a:t>
            </a:r>
            <a:r>
              <a:rPr lang="en-GB" dirty="0"/>
              <a:t>/22531424/</a:t>
            </a:r>
          </a:p>
          <a:p>
            <a:endParaRPr lang="en-GB" dirty="0"/>
          </a:p>
          <a:p>
            <a:r>
              <a:rPr lang="en-GB" dirty="0"/>
              <a:t>Predicting the functional consequences after TBI</a:t>
            </a:r>
            <a:r>
              <a:rPr lang="en-US" dirty="0"/>
              <a:t> as a function of </a:t>
            </a:r>
            <a:r>
              <a:rPr lang="en-GB" dirty="0"/>
              <a:t>TBI severity, more prominent CT abnormality, past psychiatric history and alcohol intoxication.</a:t>
            </a:r>
          </a:p>
          <a:p>
            <a:pPr lvl="1"/>
            <a:r>
              <a:rPr lang="en-GB" dirty="0"/>
              <a:t>e.g., https://</a:t>
            </a:r>
            <a:r>
              <a:rPr lang="en-GB" dirty="0" err="1"/>
              <a:t>pubmed.ncbi.nlm.nih.gov</a:t>
            </a:r>
            <a:r>
              <a:rPr lang="en-GB" dirty="0"/>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180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penalises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48469" y="5142517"/>
            <a:ext cx="5976664" cy="230832"/>
          </a:xfrm>
          <a:prstGeom prst="rect">
            <a:avLst/>
          </a:prstGeom>
          <a:noFill/>
        </p:spPr>
        <p:txBody>
          <a:bodyPr wrap="square">
            <a:spAutoFit/>
          </a:bodyPr>
          <a:lstStyle/>
          <a:p>
            <a:pPr algn="ctr" fontAlgn="base"/>
            <a:r>
              <a:rPr lang="en-GB" sz="900" dirty="0">
                <a:solidFill>
                  <a:srgbClr val="3D3B49"/>
                </a:solidFill>
                <a:latin typeface="guardian-text-oreilly"/>
              </a:rPr>
              <a:t>Source: Machine Learning with Spark - Second Edition by Rajdeep Dua, Manpreet Singh Ghotra, Nick Pentreath, O’Reilly</a:t>
            </a:r>
            <a:endParaRPr lang="en-GB" sz="900" dirty="0">
              <a:solidFill>
                <a:srgbClr val="3D3B49"/>
              </a:solidFill>
              <a:latin typeface="guardian-text-oreilly"/>
              <a:hlinkClick r:id="rId2"/>
            </a:endParaRPr>
          </a:p>
        </p:txBody>
      </p:sp>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5" y="1241954"/>
            <a:ext cx="6080155" cy="3410819"/>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611561" y="5318130"/>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096639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3217540"/>
            <a:ext cx="2966731" cy="648072"/>
          </a:xfrm>
          <a:prstGeom prst="rect">
            <a:avLst/>
          </a:prstGeom>
        </p:spPr>
      </p:pic>
    </p:spTree>
    <p:extLst>
      <p:ext uri="{BB962C8B-B14F-4D97-AF65-F5344CB8AC3E}">
        <p14:creationId xmlns:p14="http://schemas.microsoft.com/office/powerpoint/2010/main" val="22196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a:t>
                </a:r>
                <a14:m>
                  <m:oMath xmlns:m="http://schemas.openxmlformats.org/officeDocument/2006/math">
                    <m:r>
                      <a:rPr lang="en-GB" i="1" dirty="0" smtClean="0">
                        <a:effectLst/>
                        <a:latin typeface="Cambria Math" panose="02040503050406030204" pitchFamily="18" charset="0"/>
                      </a:rPr>
                      <m:t>𝑠𝑖𝑔𝑚𝑜𝑖𝑑</m:t>
                    </m:r>
                  </m:oMath>
                </a14:m>
                <a:r>
                  <a:rPr lang="en-GB" dirty="0">
                    <a:effectLst/>
                  </a:rPr>
                  <a:t>” means S-shaped for a plot. </a:t>
                </a:r>
              </a:p>
              <a:p>
                <a:r>
                  <a:rPr lang="en-GB" dirty="0">
                    <a:effectLst/>
                  </a:rPr>
                  <a:t>It is also known as a squashing function, since it maps the whole real line to [0, 1].</a:t>
                </a:r>
              </a:p>
              <a:p>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1AC93DCB-816B-BACC-6A92-C528C243219A}"/>
                  </a:ext>
                </a:extLst>
              </p:cNvPr>
              <p:cNvSpPr>
                <a:spLocks noGrp="1" noRot="1" noChangeAspect="1" noMove="1" noResize="1" noEditPoints="1" noAdjustHandles="1" noChangeArrowheads="1" noChangeShapeType="1" noTextEdit="1"/>
              </p:cNvSpPr>
              <p:nvPr>
                <p:ph idx="1"/>
              </p:nvPr>
            </p:nvSpPr>
            <p:spPr>
              <a:blipFill>
                <a:blip r:embed="rId2"/>
                <a:stretch>
                  <a:fillRect l="-772" t="-1223" r="-1543" b="-18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5" y="2457450"/>
            <a:ext cx="5035509" cy="976115"/>
          </a:xfrm>
          <a:prstGeom prst="rect">
            <a:avLst/>
          </a:prstGeom>
        </p:spPr>
      </p:pic>
    </p:spTree>
    <p:extLst>
      <p:ext uri="{BB962C8B-B14F-4D97-AF65-F5344CB8AC3E}">
        <p14:creationId xmlns:p14="http://schemas.microsoft.com/office/powerpoint/2010/main" val="313790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492554"/>
            <a:ext cx="3717776" cy="2765383"/>
          </a:xfrm>
          <a:prstGeom prst="rect">
            <a:avLst/>
          </a:prstGeom>
        </p:spPr>
      </p:pic>
    </p:spTree>
    <p:extLst>
      <p:ext uri="{BB962C8B-B14F-4D97-AF65-F5344CB8AC3E}">
        <p14:creationId xmlns:p14="http://schemas.microsoft.com/office/powerpoint/2010/main" val="393778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a:t>
                </a:r>
                <a14:m>
                  <m:oMath xmlns:m="http://schemas.openxmlformats.org/officeDocument/2006/math">
                    <m:r>
                      <a:rPr lang="en-GB" i="1" dirty="0" smtClean="0">
                        <a:effectLst/>
                        <a:latin typeface="Cambria Math" panose="02040503050406030204" pitchFamily="18" charset="0"/>
                      </a:rPr>
                      <m:t>𝑥</m:t>
                    </m:r>
                    <m:r>
                      <a:rPr lang="en-GB" i="1" dirty="0" smtClean="0">
                        <a:effectLst/>
                        <a:latin typeface="Cambria Math" panose="02040503050406030204" pitchFamily="18" charset="0"/>
                      </a:rPr>
                      <m:t> = </m:t>
                    </m:r>
                    <m:r>
                      <a:rPr lang="en-GB" i="1" dirty="0" smtClean="0">
                        <a:effectLst/>
                        <a:latin typeface="Cambria Math" panose="02040503050406030204" pitchFamily="18" charset="0"/>
                      </a:rPr>
                      <m:t>𝑥</m:t>
                    </m:r>
                    <m:r>
                      <a:rPr lang="en-GB" b="0" i="1" baseline="30000" dirty="0" smtClean="0">
                        <a:effectLst/>
                        <a:latin typeface="Cambria Math" panose="02040503050406030204" pitchFamily="18" charset="0"/>
                      </a:rPr>
                      <m:t>∗</m:t>
                    </m:r>
                  </m:oMath>
                </a14:m>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mc:Choice>
        <mc:Fallback xmlns="">
          <p:sp>
            <p:nvSpPr>
              <p:cNvPr id="3" name="Content Placeholder 2">
                <a:extLst>
                  <a:ext uri="{FF2B5EF4-FFF2-40B4-BE49-F238E27FC236}">
                    <a16:creationId xmlns:a16="http://schemas.microsoft.com/office/drawing/2014/main" id="{F28AEE32-4024-9C15-05BF-8B288681D24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112" y="2739724"/>
            <a:ext cx="3515072" cy="2614607"/>
          </a:xfrm>
          <a:prstGeom prst="rect">
            <a:avLst/>
          </a:prstGeom>
        </p:spPr>
      </p:pic>
    </p:spTree>
    <p:extLst>
      <p:ext uri="{BB962C8B-B14F-4D97-AF65-F5344CB8AC3E}">
        <p14:creationId xmlns:p14="http://schemas.microsoft.com/office/powerpoint/2010/main" val="580022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t>T</a:t>
            </a:r>
            <a:r>
              <a:rPr lang="en-GB" dirty="0">
                <a:effectLst/>
              </a:rPr>
              <a:t>his decision rule could have a non-zero error rate even on the training set. This is because the data is not linearly separable, i.e., there is no straight line we can draw to separate the 0s from the 1s. </a:t>
            </a:r>
          </a:p>
          <a:p>
            <a:r>
              <a:rPr lang="en-GB" dirty="0">
                <a:effectLst/>
              </a:rPr>
              <a:t>We can create models with non-linear decision boundaries using basis function expansion, just as we did with non-linear regression.</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42964"/>
            <a:ext cx="2664296" cy="1981776"/>
          </a:xfrm>
          <a:prstGeom prst="rect">
            <a:avLst/>
          </a:prstGeom>
        </p:spPr>
      </p:pic>
    </p:spTree>
    <p:extLst>
      <p:ext uri="{BB962C8B-B14F-4D97-AF65-F5344CB8AC3E}">
        <p14:creationId xmlns:p14="http://schemas.microsoft.com/office/powerpoint/2010/main" val="799478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dirty="0"/>
              <a:t>Practical methodology</a:t>
            </a:r>
            <a:endParaRPr lang="en-US"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makes no assumption on the data distribution or dataset size to generate a model.</a:t>
            </a:r>
            <a:endParaRPr lang="en-GB" sz="1667" dirty="0"/>
          </a:p>
          <a:p>
            <a:r>
              <a:rPr lang="en-GB" dirty="0"/>
              <a:t>The parametric models have a fixed set of parameters (e.g., k-means) </a:t>
            </a:r>
          </a:p>
          <a:p>
            <a:r>
              <a:rPr lang="en-GB" dirty="0"/>
              <a:t>In non-parametric models the number of parameters grow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000"/>
              <a:pPr/>
              <a:t>32</a:t>
            </a:fld>
            <a:endParaRPr lang="en-GB" altLang="en-US" sz="2000"/>
          </a:p>
        </p:txBody>
      </p:sp>
    </p:spTree>
    <p:extLst>
      <p:ext uri="{BB962C8B-B14F-4D97-AF65-F5344CB8AC3E}">
        <p14:creationId xmlns:p14="http://schemas.microsoft.com/office/powerpoint/2010/main" val="17850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spTree>
    <p:extLst>
      <p:ext uri="{BB962C8B-B14F-4D97-AF65-F5344CB8AC3E}">
        <p14:creationId xmlns:p14="http://schemas.microsoft.com/office/powerpoint/2010/main" val="12528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how many members of each class are in this set and returns that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spTree>
    <p:extLst>
      <p:ext uri="{BB962C8B-B14F-4D97-AF65-F5344CB8AC3E}">
        <p14:creationId xmlns:p14="http://schemas.microsoft.com/office/powerpoint/2010/main" val="188582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35</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39803"/>
            <a:ext cx="5272112" cy="4103551"/>
          </a:xfrm>
          <a:prstGeom prst="rect">
            <a:avLst/>
          </a:prstGeom>
        </p:spPr>
      </p:pic>
    </p:spTree>
    <p:extLst>
      <p:ext uri="{BB962C8B-B14F-4D97-AF65-F5344CB8AC3E}">
        <p14:creationId xmlns:p14="http://schemas.microsoft.com/office/powerpoint/2010/main" val="260477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although other metrics can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a:p>
        </p:txBody>
      </p:sp>
    </p:spTree>
    <p:extLst>
      <p:ext uri="{BB962C8B-B14F-4D97-AF65-F5344CB8AC3E}">
        <p14:creationId xmlns:p14="http://schemas.microsoft.com/office/powerpoint/2010/main" val="228263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p:spTree>
    <p:extLst>
      <p:ext uri="{BB962C8B-B14F-4D97-AF65-F5344CB8AC3E}">
        <p14:creationId xmlns:p14="http://schemas.microsoft.com/office/powerpoint/2010/main" val="7778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 - example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422152-8247-95C7-205D-A68C38C080CC}"/>
                  </a:ext>
                </a:extLst>
              </p:cNvPr>
              <p:cNvSpPr txBox="1"/>
              <p:nvPr/>
            </p:nvSpPr>
            <p:spPr>
              <a:xfrm>
                <a:off x="4591873" y="946712"/>
                <a:ext cx="4572000"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GB" dirty="0"/>
              </a:p>
            </p:txBody>
          </p:sp>
        </mc:Choice>
        <mc:Fallback xmlns="">
          <p:sp>
            <p:nvSpPr>
              <p:cNvPr id="5" name="TextBox 4">
                <a:extLst>
                  <a:ext uri="{FF2B5EF4-FFF2-40B4-BE49-F238E27FC236}">
                    <a16:creationId xmlns:a16="http://schemas.microsoft.com/office/drawing/2014/main" id="{CE422152-8247-95C7-205D-A68C38C080CC}"/>
                  </a:ext>
                </a:extLst>
              </p:cNvPr>
              <p:cNvSpPr txBox="1">
                <a:spLocks noRot="1" noChangeAspect="1" noMove="1" noResize="1" noEditPoints="1" noAdjustHandles="1" noChangeArrowheads="1" noChangeShapeType="1" noTextEdit="1"/>
              </p:cNvSpPr>
              <p:nvPr/>
            </p:nvSpPr>
            <p:spPr>
              <a:xfrm>
                <a:off x="4591873" y="946712"/>
                <a:ext cx="4572000" cy="1169936"/>
              </a:xfrm>
              <a:prstGeom prst="rect">
                <a:avLst/>
              </a:prstGeom>
              <a:blipFill>
                <a:blip r:embed="rId2"/>
                <a:stretch>
                  <a:fillRect t="-56989" b="-100000"/>
                </a:stretch>
              </a:blipFill>
            </p:spPr>
            <p:txBody>
              <a:bodyPr/>
              <a:lstStyle/>
              <a:p>
                <a:r>
                  <a:rPr lang="en-GB">
                    <a:noFill/>
                  </a:rPr>
                  <a:t> </a:t>
                </a:r>
              </a:p>
            </p:txBody>
          </p:sp>
        </mc:Fallback>
      </mc:AlternateContent>
    </p:spTree>
    <p:extLst>
      <p:ext uri="{BB962C8B-B14F-4D97-AF65-F5344CB8AC3E}">
        <p14:creationId xmlns:p14="http://schemas.microsoft.com/office/powerpoint/2010/main" val="101433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In fact, it can be shown that the KNN classifier can come within a factor of 2 of the best possible performance, if N →∞ (Cover and Hart 1967).</a:t>
            </a:r>
          </a:p>
          <a:p>
            <a:r>
              <a:rPr lang="en-GB" dirty="0">
                <a:effectLst/>
              </a:rPr>
              <a:t>However, the main problem with KNN classifiers is that they do not work well with high dimensional inputs. The poor performance in high 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a:p>
        </p:txBody>
      </p:sp>
    </p:spTree>
    <p:extLst>
      <p:ext uri="{BB962C8B-B14F-4D97-AF65-F5344CB8AC3E}">
        <p14:creationId xmlns:p14="http://schemas.microsoft.com/office/powerpoint/2010/main" val="104776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600" dirty="0"/>
              <a:t>When we fit highly flexible models, we need to be careful that we do not overfit the data, that is, we should avoid trying to model every minor variation in the input, since this is more likely to be noise than true signal. </a:t>
            </a:r>
          </a:p>
          <a:p>
            <a:endParaRPr lang="en-GB" sz="1600" dirty="0"/>
          </a:p>
          <a:p>
            <a:endParaRPr lang="en-GB" sz="1600" dirty="0"/>
          </a:p>
          <a:p>
            <a:endParaRPr lang="en-GB" sz="1600" dirty="0"/>
          </a:p>
          <a:p>
            <a:endParaRPr lang="en-GB" sz="1600" dirty="0"/>
          </a:p>
          <a:p>
            <a:endParaRPr lang="en-GB" sz="1600" dirty="0"/>
          </a:p>
          <a:p>
            <a:r>
              <a:rPr lang="en-GB" sz="1600" dirty="0"/>
              <a:t>This is illustrated in the figure above, where we see that using a high degree polynomial results in a curve that is very “wiggly”. It is unlikely that the true function has such extreme oscillations. </a:t>
            </a:r>
          </a:p>
          <a:p>
            <a:r>
              <a:rPr lang="en-GB" sz="1600" dirty="0"/>
              <a:t>Using such a model may not result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1187624" y="1993407"/>
            <a:ext cx="6336704" cy="1643793"/>
          </a:xfrm>
          <a:prstGeom prst="rect">
            <a:avLst/>
          </a:prstGeom>
        </p:spPr>
      </p:pic>
    </p:spTree>
    <p:extLst>
      <p:ext uri="{BB962C8B-B14F-4D97-AF65-F5344CB8AC3E}">
        <p14:creationId xmlns:p14="http://schemas.microsoft.com/office/powerpoint/2010/main" val="1705591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41</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96" y="766680"/>
            <a:ext cx="7772400" cy="4181643"/>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683569" y="5318130"/>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433223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a:p>
        </p:txBody>
      </p:sp>
    </p:spTree>
    <p:extLst>
      <p:ext uri="{BB962C8B-B14F-4D97-AF65-F5344CB8AC3E}">
        <p14:creationId xmlns:p14="http://schemas.microsoft.com/office/powerpoint/2010/main" val="1359593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p:spTree>
    <p:extLst>
      <p:ext uri="{BB962C8B-B14F-4D97-AF65-F5344CB8AC3E}">
        <p14:creationId xmlns:p14="http://schemas.microsoft.com/office/powerpoint/2010/main" val="297704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the part used for training the model, and a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a:t>
            </a:r>
          </a:p>
          <a:p>
            <a:r>
              <a:rPr lang="en-GB" dirty="0">
                <a:effectLst/>
              </a:rPr>
              <a:t>Once we have picked the best, we can refit it to all the available data. If we have a separate test set, we can evaluate performance on this, to estimate the performance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spTree>
    <p:extLst>
      <p:ext uri="{BB962C8B-B14F-4D97-AF65-F5344CB8AC3E}">
        <p14:creationId xmlns:p14="http://schemas.microsoft.com/office/powerpoint/2010/main" val="317989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43" y="1357336"/>
            <a:ext cx="6918639" cy="3338795"/>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156939" y="5478755"/>
            <a:ext cx="2626040" cy="220510"/>
          </a:xfrm>
          <a:prstGeom prst="rect">
            <a:avLst/>
          </a:prstGeom>
          <a:noFill/>
        </p:spPr>
        <p:txBody>
          <a:bodyPr wrap="none" rtlCol="0">
            <a:spAutoFit/>
          </a:bodyPr>
          <a:lstStyle/>
          <a:p>
            <a:r>
              <a:rPr lang="en-US" sz="833" dirty="0">
                <a:latin typeface="Gill Sans MT" panose="020B0502020104020203" pitchFamily="34" charset="77"/>
              </a:rPr>
              <a:t>Source: Deep Learning, Ian Goodfellow et al, MIT press.</a:t>
            </a:r>
          </a:p>
        </p:txBody>
      </p:sp>
    </p:spTree>
    <p:extLst>
      <p:ext uri="{BB962C8B-B14F-4D97-AF65-F5344CB8AC3E}">
        <p14:creationId xmlns:p14="http://schemas.microsoft.com/office/powerpoint/2010/main" val="358230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a:t>
                </a:r>
                <a14:m>
                  <m:oMath xmlns:m="http://schemas.openxmlformats.org/officeDocument/2006/math">
                    <m:r>
                      <a:rPr lang="en-GB" i="1" dirty="0" smtClean="0">
                        <a:effectLst/>
                        <a:latin typeface="Cambria Math" panose="02040503050406030204" pitchFamily="18" charset="0"/>
                      </a:rPr>
                      <m:t>𝐾</m:t>
                    </m:r>
                  </m:oMath>
                </a14:m>
                <a:r>
                  <a:rPr lang="en-GB" dirty="0">
                    <a:effectLst/>
                  </a:rPr>
                  <a:t> folds; then, for each fold </a:t>
                </a:r>
                <a14:m>
                  <m:oMath xmlns:m="http://schemas.openxmlformats.org/officeDocument/2006/math">
                    <m:r>
                      <a:rPr lang="en-GB" i="1" dirty="0" smtClean="0">
                        <a:effectLst/>
                        <a:latin typeface="Cambria Math" panose="02040503050406030204" pitchFamily="18" charset="0"/>
                      </a:rPr>
                      <m:t>𝑘</m:t>
                    </m:r>
                    <m:r>
                      <a:rPr lang="en-GB" i="1" dirty="0" smtClean="0">
                        <a:effectLst/>
                        <a:latin typeface="Cambria Math" panose="02040503050406030204" pitchFamily="18" charset="0"/>
                      </a:rPr>
                      <m:t> ∈ {1, . . . , </m:t>
                    </m:r>
                    <m:r>
                      <a:rPr lang="en-GB" i="1" dirty="0" smtClean="0">
                        <a:effectLst/>
                        <a:latin typeface="Cambria Math" panose="02040503050406030204" pitchFamily="18" charset="0"/>
                      </a:rPr>
                      <m:t>𝐾</m:t>
                    </m:r>
                    <m:r>
                      <a:rPr lang="en-GB" i="1" dirty="0" smtClean="0">
                        <a:effectLst/>
                        <a:latin typeface="Cambria Math" panose="02040503050406030204" pitchFamily="18" charset="0"/>
                      </a:rPr>
                      <m:t>}</m:t>
                    </m:r>
                  </m:oMath>
                </a14:m>
                <a:r>
                  <a:rPr lang="en-GB" dirty="0">
                    <a:effectLst/>
                  </a:rPr>
                  <a:t>,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mc:Choice>
        <mc:Fallback xmlns="">
          <p:sp>
            <p:nvSpPr>
              <p:cNvPr id="3" name="Content Placeholder 2">
                <a:extLst>
                  <a:ext uri="{FF2B5EF4-FFF2-40B4-BE49-F238E27FC236}">
                    <a16:creationId xmlns:a16="http://schemas.microsoft.com/office/drawing/2014/main" id="{36BE0485-AB7A-C130-A53F-7FDCD07E05B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1" y="2353445"/>
            <a:ext cx="4178300" cy="2705100"/>
          </a:xfrm>
          <a:prstGeom prst="rect">
            <a:avLst/>
          </a:prstGeom>
        </p:spPr>
      </p:pic>
    </p:spTree>
    <p:extLst>
      <p:ext uri="{BB962C8B-B14F-4D97-AF65-F5344CB8AC3E}">
        <p14:creationId xmlns:p14="http://schemas.microsoft.com/office/powerpoint/2010/main" val="25120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 out cross validation</a:t>
            </a:r>
            <a:r>
              <a:rPr lang="en-GB" dirty="0">
                <a:effectLst/>
              </a:rPr>
              <a:t>, or  LOOCV, since in fold </a:t>
            </a:r>
            <a:r>
              <a:rPr lang="en-GB" dirty="0" err="1">
                <a:effectLst/>
              </a:rPr>
              <a:t>i</a:t>
            </a:r>
            <a:r>
              <a:rPr lang="en-GB" dirty="0">
                <a:effectLst/>
              </a:rPr>
              <a:t>, we train on all the data cases except for </a:t>
            </a:r>
            <a:r>
              <a:rPr lang="en-GB" dirty="0" err="1">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p:spTree>
    <p:extLst>
      <p:ext uri="{BB962C8B-B14F-4D97-AF65-F5344CB8AC3E}">
        <p14:creationId xmlns:p14="http://schemas.microsoft.com/office/powerpoint/2010/main" val="303013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 validation</a:t>
            </a:r>
            <a:r>
              <a:rPr lang="en-GB" dirty="0"/>
              <a:t> </a:t>
            </a:r>
            <a:r>
              <a:rPr lang="en-GB" dirty="0">
                <a:effectLst/>
              </a:rPr>
              <a:t>is widely used for solving such problems, although there are other methods/approaches for this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FDFA-B716-5B1C-1709-013F342E6D1A}"/>
              </a:ext>
            </a:extLst>
          </p:cNvPr>
          <p:cNvSpPr>
            <a:spLocks noGrp="1"/>
          </p:cNvSpPr>
          <p:nvPr>
            <p:ph type="title"/>
          </p:nvPr>
        </p:nvSpPr>
        <p:spPr/>
        <p:txBody>
          <a:bodyPr/>
          <a:lstStyle/>
          <a:p>
            <a:r>
              <a:rPr lang="en-GB" dirty="0"/>
              <a:t>Reporting the results </a:t>
            </a:r>
          </a:p>
        </p:txBody>
      </p:sp>
      <p:sp>
        <p:nvSpPr>
          <p:cNvPr id="4" name="Slide Number Placeholder 3">
            <a:extLst>
              <a:ext uri="{FF2B5EF4-FFF2-40B4-BE49-F238E27FC236}">
                <a16:creationId xmlns:a16="http://schemas.microsoft.com/office/drawing/2014/main" id="{6EDCE3D5-5C5C-3ED7-1A5B-CD4BEBFE9190}"/>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pic>
        <p:nvPicPr>
          <p:cNvPr id="5" name="Picture 4">
            <a:extLst>
              <a:ext uri="{FF2B5EF4-FFF2-40B4-BE49-F238E27FC236}">
                <a16:creationId xmlns:a16="http://schemas.microsoft.com/office/drawing/2014/main" id="{C4B9DDA7-F3D9-A540-A716-3612ED1477C8}"/>
              </a:ext>
            </a:extLst>
          </p:cNvPr>
          <p:cNvPicPr>
            <a:picLocks noChangeAspect="1"/>
          </p:cNvPicPr>
          <p:nvPr/>
        </p:nvPicPr>
        <p:blipFill>
          <a:blip r:embed="rId2"/>
          <a:stretch>
            <a:fillRect/>
          </a:stretch>
        </p:blipFill>
        <p:spPr>
          <a:xfrm>
            <a:off x="351369" y="937837"/>
            <a:ext cx="8397095" cy="769793"/>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6787C74E-0111-DF48-F8C0-51484BE5B7C5}"/>
              </a:ext>
            </a:extLst>
          </p:cNvPr>
          <p:cNvPicPr>
            <a:picLocks noChangeAspect="1"/>
          </p:cNvPicPr>
          <p:nvPr/>
        </p:nvPicPr>
        <p:blipFill rotWithShape="1">
          <a:blip r:embed="rId3"/>
          <a:srcRect t="7445"/>
          <a:stretch/>
        </p:blipFill>
        <p:spPr>
          <a:xfrm>
            <a:off x="2411760" y="1762434"/>
            <a:ext cx="3864992" cy="2415636"/>
          </a:xfrm>
          <a:prstGeom prst="rect">
            <a:avLst/>
          </a:prstGeom>
        </p:spPr>
      </p:pic>
      <p:pic>
        <p:nvPicPr>
          <p:cNvPr id="7" name="Picture 6">
            <a:extLst>
              <a:ext uri="{FF2B5EF4-FFF2-40B4-BE49-F238E27FC236}">
                <a16:creationId xmlns:a16="http://schemas.microsoft.com/office/drawing/2014/main" id="{B528E3B1-C0FC-3BE2-E454-896C6D56D3E8}"/>
              </a:ext>
            </a:extLst>
          </p:cNvPr>
          <p:cNvPicPr>
            <a:picLocks noChangeAspect="1"/>
          </p:cNvPicPr>
          <p:nvPr/>
        </p:nvPicPr>
        <p:blipFill>
          <a:blip r:embed="rId4"/>
          <a:stretch>
            <a:fillRect/>
          </a:stretch>
        </p:blipFill>
        <p:spPr>
          <a:xfrm>
            <a:off x="206516" y="4178070"/>
            <a:ext cx="8686800" cy="872720"/>
          </a:xfrm>
          <a:prstGeom prst="rect">
            <a:avLst/>
          </a:prstGeom>
        </p:spPr>
      </p:pic>
      <p:sp>
        <p:nvSpPr>
          <p:cNvPr id="8" name="TextBox 7">
            <a:extLst>
              <a:ext uri="{FF2B5EF4-FFF2-40B4-BE49-F238E27FC236}">
                <a16:creationId xmlns:a16="http://schemas.microsoft.com/office/drawing/2014/main" id="{E6DE55AF-43E7-93AC-62E3-03F281E354A3}"/>
              </a:ext>
            </a:extLst>
          </p:cNvPr>
          <p:cNvSpPr txBox="1"/>
          <p:nvPr/>
        </p:nvSpPr>
        <p:spPr>
          <a:xfrm>
            <a:off x="351369" y="5392047"/>
            <a:ext cx="3332964" cy="246221"/>
          </a:xfrm>
          <a:prstGeom prst="rect">
            <a:avLst/>
          </a:prstGeom>
          <a:noFill/>
        </p:spPr>
        <p:txBody>
          <a:bodyPr wrap="none" rtlCol="0">
            <a:spAutoFit/>
          </a:bodyPr>
          <a:lstStyle/>
          <a:p>
            <a:r>
              <a:rPr lang="en-GB" sz="1000" dirty="0">
                <a:cs typeface="Arial" panose="020B0604020202020204" pitchFamily="34" charset="0"/>
              </a:rPr>
              <a:t>A. </a:t>
            </a:r>
            <a:r>
              <a:rPr lang="en-GB" sz="1000" dirty="0" err="1">
                <a:cs typeface="Arial" panose="020B0604020202020204" pitchFamily="34" charset="0"/>
              </a:rPr>
              <a:t>Capstick</a:t>
            </a:r>
            <a:r>
              <a:rPr lang="en-GB" sz="1000" dirty="0">
                <a:cs typeface="Arial" panose="020B0604020202020204" pitchFamily="34" charset="0"/>
              </a:rPr>
              <a:t> </a:t>
            </a:r>
            <a:r>
              <a:rPr lang="en-GB" sz="1000" i="1" dirty="0">
                <a:cs typeface="Arial" panose="020B0604020202020204" pitchFamily="34" charset="0"/>
              </a:rPr>
              <a:t>et al</a:t>
            </a:r>
            <a:r>
              <a:rPr lang="en-GB" sz="1000" dirty="0">
                <a:cs typeface="Arial" panose="020B0604020202020204" pitchFamily="34" charset="0"/>
              </a:rPr>
              <a:t>., </a:t>
            </a:r>
            <a:r>
              <a:rPr lang="en-GB" sz="1000" i="1" dirty="0">
                <a:cs typeface="Arial" panose="020B0604020202020204" pitchFamily="34" charset="0"/>
              </a:rPr>
              <a:t>NPJ Digital Medicine</a:t>
            </a:r>
            <a:r>
              <a:rPr lang="en-GB" sz="1000" dirty="0">
                <a:cs typeface="Arial" panose="020B0604020202020204" pitchFamily="34" charset="0"/>
              </a:rPr>
              <a:t>, in press, 2023. </a:t>
            </a:r>
          </a:p>
        </p:txBody>
      </p:sp>
    </p:spTree>
    <p:extLst>
      <p:ext uri="{BB962C8B-B14F-4D97-AF65-F5344CB8AC3E}">
        <p14:creationId xmlns:p14="http://schemas.microsoft.com/office/powerpoint/2010/main" val="402717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400" dirty="0">
                    <a:solidFill>
                      <a:srgbClr val="16191F"/>
                    </a:solidFill>
                  </a:rPr>
                  <a:t>Linear regression is a simple approach to supervised learning. It assumes that the dependence of </a:t>
                </a:r>
                <a14:m>
                  <m:oMath xmlns:m="http://schemas.openxmlformats.org/officeDocument/2006/math">
                    <m:r>
                      <a:rPr lang="en-GB" sz="2400" i="1" dirty="0">
                        <a:solidFill>
                          <a:srgbClr val="16191F"/>
                        </a:solidFill>
                        <a:latin typeface="Cambria Math" panose="02040503050406030204" pitchFamily="18" charset="0"/>
                      </a:rPr>
                      <m:t>𝑌</m:t>
                    </m:r>
                  </m:oMath>
                </a14:m>
                <a:r>
                  <a:rPr lang="en-GB" sz="2400" dirty="0">
                    <a:solidFill>
                      <a:srgbClr val="16191F"/>
                    </a:solidFill>
                  </a:rPr>
                  <a:t> on </a:t>
                </a:r>
                <a14:m>
                  <m:oMath xmlns:m="http://schemas.openxmlformats.org/officeDocument/2006/math">
                    <m:r>
                      <a:rPr lang="en-GB" sz="2400" i="1" dirty="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1</m:t>
                    </m:r>
                    <m:r>
                      <a:rPr lang="en-GB" sz="2400" i="1" dirty="0">
                        <a:solidFill>
                          <a:srgbClr val="16191F"/>
                        </a:solidFill>
                        <a:latin typeface="Cambria Math" panose="02040503050406030204" pitchFamily="18" charset="0"/>
                      </a:rPr>
                      <m:t>, </m:t>
                    </m:r>
                    <m:r>
                      <a:rPr lang="en-GB" sz="2400" i="1" dirty="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2</m:t>
                    </m:r>
                    <m:r>
                      <a:rPr lang="en-GB" sz="2400" i="1" dirty="0">
                        <a:solidFill>
                          <a:srgbClr val="16191F"/>
                        </a:solidFill>
                        <a:latin typeface="Cambria Math" panose="02040503050406030204" pitchFamily="18" charset="0"/>
                      </a:rPr>
                      <m:t>,…</m:t>
                    </m:r>
                    <m:r>
                      <a:rPr lang="en-GB" sz="2400" i="1" dirty="0" err="1">
                        <a:solidFill>
                          <a:srgbClr val="16191F"/>
                        </a:solidFill>
                        <a:latin typeface="Cambria Math" panose="02040503050406030204" pitchFamily="18" charset="0"/>
                      </a:rPr>
                      <m:t>𝑥</m:t>
                    </m:r>
                    <m:r>
                      <a:rPr lang="en-GB" sz="2400" i="1" baseline="-25000" dirty="0" err="1">
                        <a:solidFill>
                          <a:srgbClr val="16191F"/>
                        </a:solidFill>
                        <a:latin typeface="Cambria Math" panose="02040503050406030204" pitchFamily="18" charset="0"/>
                      </a:rPr>
                      <m:t>𝑛</m:t>
                    </m:r>
                  </m:oMath>
                </a14:m>
                <a:r>
                  <a:rPr lang="en-GB" sz="2400" dirty="0">
                    <a:solidFill>
                      <a:srgbClr val="16191F"/>
                    </a:solidFill>
                  </a:rPr>
                  <a:t> is linear. </a:t>
                </a:r>
              </a:p>
              <a:p>
                <a:endParaRPr lang="en-US" dirty="0"/>
              </a:p>
            </p:txBody>
          </p:sp>
        </mc:Choice>
        <mc:Fallback xmlns="">
          <p:sp>
            <p:nvSpPr>
              <p:cNvPr id="3" name="Content Placeholder 2">
                <a:extLst>
                  <a:ext uri="{FF2B5EF4-FFF2-40B4-BE49-F238E27FC236}">
                    <a16:creationId xmlns:a16="http://schemas.microsoft.com/office/drawing/2014/main" id="{D73CCC68-FE7A-8D69-0A74-0C0240DE8E30}"/>
                  </a:ext>
                </a:extLst>
              </p:cNvPr>
              <p:cNvSpPr>
                <a:spLocks noGrp="1" noRot="1" noChangeAspect="1" noMove="1" noResize="1" noEditPoints="1" noAdjustHandles="1" noChangeArrowheads="1" noChangeShapeType="1" noTextEdit="1"/>
              </p:cNvSpPr>
              <p:nvPr>
                <p:ph idx="1"/>
              </p:nvPr>
            </p:nvSpPr>
            <p:spPr>
              <a:blipFill>
                <a:blip r:embed="rId2"/>
                <a:stretch>
                  <a:fillRect l="-1235" t="-152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 validation to empirically choose the best method for our problem.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works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611563" y="5017741"/>
            <a:ext cx="5326335" cy="600164"/>
          </a:xfrm>
          <a:prstGeom prst="rect">
            <a:avLst/>
          </a:prstGeom>
          <a:noFill/>
        </p:spPr>
        <p:txBody>
          <a:bodyPr wrap="square">
            <a:spAutoFit/>
          </a:bodyPr>
          <a:lstStyle/>
          <a:p>
            <a:r>
              <a:rPr lang="en-US" sz="1100" dirty="0">
                <a:latin typeface="Gill Sans MT" panose="020B0502020104020203" pitchFamily="34" charset="77"/>
              </a:rPr>
              <a:t>Source: The questions are adapted from “Deep Learning Interviews”, </a:t>
            </a:r>
            <a:r>
              <a:rPr lang="en-US" sz="1100" dirty="0" err="1">
                <a:latin typeface="Gill Sans MT" panose="020B0502020104020203" pitchFamily="34" charset="77"/>
              </a:rPr>
              <a:t>Shlomo</a:t>
            </a:r>
            <a:r>
              <a:rPr lang="en-US" sz="1100" dirty="0">
                <a:latin typeface="Gill Sans MT" panose="020B0502020104020203" pitchFamily="34" charset="77"/>
              </a:rPr>
              <a:t> </a:t>
            </a:r>
            <a:r>
              <a:rPr lang="en-US" sz="1100" dirty="0" err="1">
                <a:latin typeface="Gill Sans MT" panose="020B0502020104020203" pitchFamily="34" charset="77"/>
              </a:rPr>
              <a:t>Kashani</a:t>
            </a:r>
            <a:r>
              <a:rPr lang="en-US" sz="1100" dirty="0">
                <a:latin typeface="Gill Sans MT" panose="020B0502020104020203" pitchFamily="34" charset="77"/>
              </a:rPr>
              <a:t>.</a:t>
            </a:r>
            <a:br>
              <a:rPr lang="en-GB" sz="1100" dirty="0">
                <a:latin typeface="Gill Sans MT" panose="020B0502020104020203" pitchFamily="34" charset="77"/>
              </a:rPr>
            </a:br>
            <a:br>
              <a:rPr lang="en-GB" sz="1100" dirty="0">
                <a:latin typeface="Gill Sans MT" panose="020B0502020104020203" pitchFamily="34" charset="77"/>
              </a:rPr>
            </a:br>
            <a:endParaRPr lang="en-US" sz="1100" dirty="0">
              <a:latin typeface="Gill Sans MT" panose="020B0502020104020203" pitchFamily="34" charset="77"/>
            </a:endParaRPr>
          </a:p>
        </p:txBody>
      </p:sp>
    </p:spTree>
    <p:extLst>
      <p:ext uri="{BB962C8B-B14F-4D97-AF65-F5344CB8AC3E}">
        <p14:creationId xmlns:p14="http://schemas.microsoft.com/office/powerpoint/2010/main" val="3986366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True or False: A non-parametric model has no parameter to train? </a:t>
            </a:r>
          </a:p>
          <a:p>
            <a:endParaRPr lang="en-GB" dirty="0"/>
          </a:p>
          <a:p>
            <a:pPr marL="0" indent="0">
              <a:buNone/>
            </a:pPr>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spTree>
    <p:extLst>
      <p:ext uri="{BB962C8B-B14F-4D97-AF65-F5344CB8AC3E}">
        <p14:creationId xmlns:p14="http://schemas.microsoft.com/office/powerpoint/2010/main" val="1198082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5" y="1949987"/>
            <a:ext cx="3925416" cy="2658577"/>
          </a:xfrm>
          <a:prstGeom prst="rect">
            <a:avLst/>
          </a:prstGeom>
        </p:spPr>
      </p:pic>
      <p:sp>
        <p:nvSpPr>
          <p:cNvPr id="8" name="TextBox 7">
            <a:extLst>
              <a:ext uri="{FF2B5EF4-FFF2-40B4-BE49-F238E27FC236}">
                <a16:creationId xmlns:a16="http://schemas.microsoft.com/office/drawing/2014/main" id="{B0E7FC38-88F4-A0D6-653D-985ABD08A9FB}"/>
              </a:ext>
            </a:extLst>
          </p:cNvPr>
          <p:cNvSpPr txBox="1"/>
          <p:nvPr/>
        </p:nvSpPr>
        <p:spPr>
          <a:xfrm>
            <a:off x="2267744" y="256584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2267744" y="3735011"/>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CE59-A68F-FF91-D390-19D421FBABEE}"/>
              </a:ext>
            </a:extLst>
          </p:cNvPr>
          <p:cNvSpPr>
            <a:spLocks noGrp="1"/>
          </p:cNvSpPr>
          <p:nvPr>
            <p:ph type="title"/>
          </p:nvPr>
        </p:nvSpPr>
        <p:spPr/>
        <p:txBody>
          <a:bodyPr/>
          <a:lstStyle/>
          <a:p>
            <a:r>
              <a:rPr lang="en-GB" dirty="0"/>
              <a:t>Q3</a:t>
            </a:r>
          </a:p>
        </p:txBody>
      </p:sp>
      <p:sp>
        <p:nvSpPr>
          <p:cNvPr id="3" name="Content Placeholder 2">
            <a:extLst>
              <a:ext uri="{FF2B5EF4-FFF2-40B4-BE49-F238E27FC236}">
                <a16:creationId xmlns:a16="http://schemas.microsoft.com/office/drawing/2014/main" id="{D2E6E8BE-9724-7B4F-4C45-7784E3B98A4D}"/>
              </a:ext>
            </a:extLst>
          </p:cNvPr>
          <p:cNvSpPr>
            <a:spLocks noGrp="1"/>
          </p:cNvSpPr>
          <p:nvPr>
            <p:ph idx="1"/>
          </p:nvPr>
        </p:nvSpPr>
        <p:spPr/>
        <p:txBody>
          <a:bodyPr/>
          <a:lstStyle/>
          <a:p>
            <a:r>
              <a:rPr lang="en-GB" dirty="0"/>
              <a:t>Sigmoid function is a nonlinear function, Ture or False? </a:t>
            </a:r>
          </a:p>
        </p:txBody>
      </p:sp>
      <p:sp>
        <p:nvSpPr>
          <p:cNvPr id="4" name="Slide Number Placeholder 3">
            <a:extLst>
              <a:ext uri="{FF2B5EF4-FFF2-40B4-BE49-F238E27FC236}">
                <a16:creationId xmlns:a16="http://schemas.microsoft.com/office/drawing/2014/main" id="{7DF1C39D-69BE-03E5-FEFF-497E98264D58}"/>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a:p>
        </p:txBody>
      </p:sp>
    </p:spTree>
    <p:extLst>
      <p:ext uri="{BB962C8B-B14F-4D97-AF65-F5344CB8AC3E}">
        <p14:creationId xmlns:p14="http://schemas.microsoft.com/office/powerpoint/2010/main" val="2045432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9EF0-58FF-E1CC-359B-4ECFE27314F4}"/>
              </a:ext>
            </a:extLst>
          </p:cNvPr>
          <p:cNvSpPr>
            <a:spLocks noGrp="1"/>
          </p:cNvSpPr>
          <p:nvPr>
            <p:ph type="title"/>
          </p:nvPr>
        </p:nvSpPr>
        <p:spPr/>
        <p:txBody>
          <a:bodyPr/>
          <a:lstStyle/>
          <a:p>
            <a:r>
              <a:rPr lang="en-GB" dirty="0"/>
              <a:t>Q4</a:t>
            </a:r>
          </a:p>
        </p:txBody>
      </p:sp>
      <p:sp>
        <p:nvSpPr>
          <p:cNvPr id="3" name="Content Placeholder 2">
            <a:extLst>
              <a:ext uri="{FF2B5EF4-FFF2-40B4-BE49-F238E27FC236}">
                <a16:creationId xmlns:a16="http://schemas.microsoft.com/office/drawing/2014/main" id="{976AEA68-66D8-0071-A181-0038427E219F}"/>
              </a:ext>
            </a:extLst>
          </p:cNvPr>
          <p:cNvSpPr>
            <a:spLocks noGrp="1"/>
          </p:cNvSpPr>
          <p:nvPr>
            <p:ph idx="1"/>
          </p:nvPr>
        </p:nvSpPr>
        <p:spPr/>
        <p:txBody>
          <a:bodyPr/>
          <a:lstStyle/>
          <a:p>
            <a:r>
              <a:rPr lang="en-GB" dirty="0"/>
              <a:t>Which of these show the output of a sigmoid function?</a:t>
            </a:r>
          </a:p>
        </p:txBody>
      </p:sp>
      <p:sp>
        <p:nvSpPr>
          <p:cNvPr id="4" name="Slide Number Placeholder 3">
            <a:extLst>
              <a:ext uri="{FF2B5EF4-FFF2-40B4-BE49-F238E27FC236}">
                <a16:creationId xmlns:a16="http://schemas.microsoft.com/office/drawing/2014/main" id="{1D70DDA5-86EB-3B65-D7E1-FA80A3C2ACFA}"/>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a:p>
        </p:txBody>
      </p:sp>
      <p:pic>
        <p:nvPicPr>
          <p:cNvPr id="1026" name="Picture 2">
            <a:extLst>
              <a:ext uri="{FF2B5EF4-FFF2-40B4-BE49-F238E27FC236}">
                <a16:creationId xmlns:a16="http://schemas.microsoft.com/office/drawing/2014/main" id="{BB45581D-0215-23A4-9069-6E368E644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95501"/>
            <a:ext cx="2088232" cy="10441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F064B25-5F4A-73C6-2A68-721C75F5D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712" y="4135931"/>
            <a:ext cx="2088232" cy="10441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defined">
            <a:extLst>
              <a:ext uri="{FF2B5EF4-FFF2-40B4-BE49-F238E27FC236}">
                <a16:creationId xmlns:a16="http://schemas.microsoft.com/office/drawing/2014/main" id="{CA97B2A3-BEEA-4AED-DFF2-341BEF10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405" y="1492843"/>
            <a:ext cx="2611517" cy="24063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36AFB94-BA59-3FE2-B928-521AF120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638" y="3812046"/>
            <a:ext cx="2855691" cy="19008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D34CB-619A-BA59-5C84-0F9BD133AF48}"/>
              </a:ext>
            </a:extLst>
          </p:cNvPr>
          <p:cNvSpPr txBox="1"/>
          <p:nvPr/>
        </p:nvSpPr>
        <p:spPr>
          <a:xfrm>
            <a:off x="971600" y="1975115"/>
            <a:ext cx="466794" cy="369332"/>
          </a:xfrm>
          <a:prstGeom prst="rect">
            <a:avLst/>
          </a:prstGeom>
          <a:noFill/>
        </p:spPr>
        <p:txBody>
          <a:bodyPr wrap="none" rtlCol="0">
            <a:spAutoFit/>
          </a:bodyPr>
          <a:lstStyle/>
          <a:p>
            <a:r>
              <a:rPr lang="en-GB" dirty="0"/>
              <a:t>(a)</a:t>
            </a:r>
          </a:p>
        </p:txBody>
      </p:sp>
      <p:sp>
        <p:nvSpPr>
          <p:cNvPr id="6" name="TextBox 5">
            <a:extLst>
              <a:ext uri="{FF2B5EF4-FFF2-40B4-BE49-F238E27FC236}">
                <a16:creationId xmlns:a16="http://schemas.microsoft.com/office/drawing/2014/main" id="{D44AAD61-F173-D6F8-AB9F-7A4F4955F0EE}"/>
              </a:ext>
            </a:extLst>
          </p:cNvPr>
          <p:cNvSpPr txBox="1"/>
          <p:nvPr/>
        </p:nvSpPr>
        <p:spPr>
          <a:xfrm>
            <a:off x="4725740" y="1492843"/>
            <a:ext cx="466794" cy="369332"/>
          </a:xfrm>
          <a:prstGeom prst="rect">
            <a:avLst/>
          </a:prstGeom>
          <a:noFill/>
        </p:spPr>
        <p:txBody>
          <a:bodyPr wrap="none" rtlCol="0">
            <a:spAutoFit/>
          </a:bodyPr>
          <a:lstStyle/>
          <a:p>
            <a:r>
              <a:rPr lang="en-GB" dirty="0"/>
              <a:t>(b)</a:t>
            </a:r>
          </a:p>
        </p:txBody>
      </p:sp>
      <p:sp>
        <p:nvSpPr>
          <p:cNvPr id="7" name="TextBox 6">
            <a:extLst>
              <a:ext uri="{FF2B5EF4-FFF2-40B4-BE49-F238E27FC236}">
                <a16:creationId xmlns:a16="http://schemas.microsoft.com/office/drawing/2014/main" id="{6FA78BA7-6042-F017-0F8D-2BCBC5206A1C}"/>
              </a:ext>
            </a:extLst>
          </p:cNvPr>
          <p:cNvSpPr txBox="1"/>
          <p:nvPr/>
        </p:nvSpPr>
        <p:spPr>
          <a:xfrm>
            <a:off x="971600" y="4060601"/>
            <a:ext cx="453970" cy="369332"/>
          </a:xfrm>
          <a:prstGeom prst="rect">
            <a:avLst/>
          </a:prstGeom>
          <a:noFill/>
        </p:spPr>
        <p:txBody>
          <a:bodyPr wrap="none" rtlCol="0">
            <a:spAutoFit/>
          </a:bodyPr>
          <a:lstStyle/>
          <a:p>
            <a:r>
              <a:rPr lang="en-GB" dirty="0"/>
              <a:t>(c)</a:t>
            </a:r>
          </a:p>
        </p:txBody>
      </p:sp>
      <p:sp>
        <p:nvSpPr>
          <p:cNvPr id="8" name="TextBox 7">
            <a:extLst>
              <a:ext uri="{FF2B5EF4-FFF2-40B4-BE49-F238E27FC236}">
                <a16:creationId xmlns:a16="http://schemas.microsoft.com/office/drawing/2014/main" id="{B8833C20-D37A-94F3-BB27-F9F2D9A14A60}"/>
              </a:ext>
            </a:extLst>
          </p:cNvPr>
          <p:cNvSpPr txBox="1"/>
          <p:nvPr/>
        </p:nvSpPr>
        <p:spPr>
          <a:xfrm>
            <a:off x="4756171" y="3953984"/>
            <a:ext cx="466794" cy="369332"/>
          </a:xfrm>
          <a:prstGeom prst="rect">
            <a:avLst/>
          </a:prstGeom>
          <a:noFill/>
        </p:spPr>
        <p:txBody>
          <a:bodyPr wrap="none" rtlCol="0">
            <a:spAutoFit/>
          </a:bodyPr>
          <a:lstStyle/>
          <a:p>
            <a:r>
              <a:rPr lang="en-GB" dirty="0"/>
              <a:t>(d)</a:t>
            </a:r>
          </a:p>
        </p:txBody>
      </p:sp>
      <p:sp>
        <p:nvSpPr>
          <p:cNvPr id="9" name="TextBox 8">
            <a:extLst>
              <a:ext uri="{FF2B5EF4-FFF2-40B4-BE49-F238E27FC236}">
                <a16:creationId xmlns:a16="http://schemas.microsoft.com/office/drawing/2014/main" id="{017CB586-A8EE-4537-827A-DC02106F547B}"/>
              </a:ext>
            </a:extLst>
          </p:cNvPr>
          <p:cNvSpPr txBox="1"/>
          <p:nvPr/>
        </p:nvSpPr>
        <p:spPr>
          <a:xfrm>
            <a:off x="445767" y="5458536"/>
            <a:ext cx="1617751" cy="246221"/>
          </a:xfrm>
          <a:prstGeom prst="rect">
            <a:avLst/>
          </a:prstGeom>
          <a:noFill/>
        </p:spPr>
        <p:txBody>
          <a:bodyPr wrap="none" rtlCol="0">
            <a:spAutoFit/>
          </a:bodyPr>
          <a:lstStyle/>
          <a:p>
            <a:r>
              <a:rPr lang="en-GB" sz="1000" dirty="0"/>
              <a:t>Image sources: </a:t>
            </a:r>
            <a:r>
              <a:rPr lang="en-GB" sz="1000" dirty="0" err="1"/>
              <a:t>wikipedia</a:t>
            </a:r>
            <a:endParaRPr lang="en-GB" sz="1000" dirty="0"/>
          </a:p>
        </p:txBody>
      </p:sp>
    </p:spTree>
    <p:extLst>
      <p:ext uri="{BB962C8B-B14F-4D97-AF65-F5344CB8AC3E}">
        <p14:creationId xmlns:p14="http://schemas.microsoft.com/office/powerpoint/2010/main" val="1340045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and </a:t>
            </a:r>
            <a:r>
              <a:rPr lang="en-GB" dirty="0" err="1"/>
              <a:t>Tibshirani</a:t>
            </a:r>
            <a:r>
              <a:rPr lang="en-GB" dirty="0"/>
              <a:t> et al.’s book: </a:t>
            </a:r>
          </a:p>
          <a:p>
            <a:pPr lvl="1"/>
            <a:r>
              <a:rPr lang="en-GB" sz="2000" dirty="0"/>
              <a:t>Machine Learning: A Probabilistic Perspective Kevin P. Murphy, MIT Press.</a:t>
            </a:r>
          </a:p>
          <a:p>
            <a:pPr lvl="1"/>
            <a:r>
              <a:rPr lang="en-GB" sz="2000" dirty="0" err="1"/>
              <a:t>Tibshirani</a:t>
            </a:r>
            <a:r>
              <a:rPr lang="en-GB" sz="2000" dirty="0"/>
              <a:t> et al.: An introduction to statistical learning: https://</a:t>
            </a:r>
            <a:r>
              <a:rPr lang="en-GB" sz="2000" dirty="0" err="1"/>
              <a:t>www.statlearning.com</a:t>
            </a:r>
            <a:endParaRPr lang="en-GB" sz="2000" dirty="0"/>
          </a:p>
          <a:p>
            <a:pPr lvl="1"/>
            <a:endParaRPr lang="en-GB" sz="1800"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57</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5633-C540-03D5-EB8C-3FB88F894368}"/>
              </a:ext>
            </a:extLst>
          </p:cNvPr>
          <p:cNvSpPr>
            <a:spLocks noGrp="1"/>
          </p:cNvSpPr>
          <p:nvPr>
            <p:ph type="ctrTitle"/>
          </p:nvPr>
        </p:nvSpPr>
        <p:spPr/>
        <p:txBody>
          <a:bodyPr/>
          <a:lstStyle/>
          <a:p>
            <a:r>
              <a:rPr lang="en-GB" dirty="0"/>
              <a:t>Additional slides (optional further reading)</a:t>
            </a:r>
          </a:p>
        </p:txBody>
      </p:sp>
      <p:sp>
        <p:nvSpPr>
          <p:cNvPr id="3" name="Subtitle 2">
            <a:extLst>
              <a:ext uri="{FF2B5EF4-FFF2-40B4-BE49-F238E27FC236}">
                <a16:creationId xmlns:a16="http://schemas.microsoft.com/office/drawing/2014/main" id="{A4CDBEFB-95F3-3F0F-5BE7-9001C2C84785}"/>
              </a:ext>
            </a:extLst>
          </p:cNvPr>
          <p:cNvSpPr>
            <a:spLocks noGrp="1"/>
          </p:cNvSpPr>
          <p:nvPr>
            <p:ph type="subTitle" idx="1"/>
          </p:nvPr>
        </p:nvSpPr>
        <p:spPr>
          <a:xfrm>
            <a:off x="685800" y="3361557"/>
            <a:ext cx="6400800" cy="1460500"/>
          </a:xfrm>
        </p:spPr>
        <p:txBody>
          <a:bodyPr/>
          <a:lstStyle/>
          <a:p>
            <a:pPr algn="l"/>
            <a:r>
              <a:rPr lang="en-GB" sz="1600" dirty="0"/>
              <a:t>In the linear regression section, we discussed different metrics to minimise the error. There are also methods that control the weights (coefficients) and try to find optimise values/sets of coefficients/weights that can be used in a regression model. Lasso and Ridge are two of these techniques. The next few slides discuss them briefly.</a:t>
            </a:r>
          </a:p>
        </p:txBody>
      </p:sp>
    </p:spTree>
    <p:extLst>
      <p:ext uri="{BB962C8B-B14F-4D97-AF65-F5344CB8AC3E}">
        <p14:creationId xmlns:p14="http://schemas.microsoft.com/office/powerpoint/2010/main" val="946693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a:t>
                </a:r>
                <a14:m>
                  <m:oMath xmlns:m="http://schemas.openxmlformats.org/officeDocument/2006/math">
                    <m:r>
                      <a:rPr lang="en-GB" i="1" dirty="0" smtClean="0">
                        <a:latin typeface="Cambria Math" panose="02040503050406030204" pitchFamily="18" charset="0"/>
                        <a:ea typeface="Cambria Math" panose="02040503050406030204" pitchFamily="18" charset="0"/>
                      </a:rPr>
                      <m:t>ℓ</m:t>
                    </m:r>
                    <m:r>
                      <a:rPr lang="en-GB" i="1" dirty="0" smtClean="0">
                        <a:latin typeface="Cambria Math" panose="02040503050406030204" pitchFamily="18" charset="0"/>
                      </a:rPr>
                      <m:t>1</m:t>
                    </m:r>
                  </m:oMath>
                </a14:m>
                <a:r>
                  <a:rPr lang="en-GB" dirty="0"/>
                  <a:t>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sSup>
                            <m:sSupPr>
                              <m:ctrlPr>
                                <a:rPr lang="en-GB" sz="2800" i="1">
                                  <a:latin typeface="Cambria Math" panose="02040503050406030204" pitchFamily="18" charset="0"/>
                                </a:rPr>
                              </m:ctrlPr>
                            </m:sSupPr>
                            <m:e>
                              <m:r>
                                <a:rPr lang="en-GB" sz="2800" i="1">
                                  <a:latin typeface="Cambria Math" panose="02040503050406030204" pitchFamily="18" charset="0"/>
                                </a:rPr>
                                <m:t>(</m:t>
                              </m:r>
                              <m:sSub>
                                <m:sSubPr>
                                  <m:ctrlPr>
                                    <a:rPr lang="en-GB" sz="2800" i="1">
                                      <a:latin typeface="Cambria Math" panose="02040503050406030204" pitchFamily="18" charset="0"/>
                                    </a:rPr>
                                  </m:ctrlPr>
                                </m:sSubPr>
                                <m:e>
                                  <m:acc>
                                    <m:accPr>
                                      <m:chr m:val="̂"/>
                                      <m:ctrlPr>
                                        <a:rPr lang="en-GB" sz="2800" i="1">
                                          <a:latin typeface="Cambria Math" panose="02040503050406030204" pitchFamily="18" charset="0"/>
                                        </a:rPr>
                                      </m:ctrlPr>
                                    </m:accPr>
                                    <m:e>
                                      <m:r>
                                        <a:rPr lang="en-GB" sz="2800" i="1">
                                          <a:latin typeface="Cambria Math" panose="02040503050406030204" pitchFamily="18" charset="0"/>
                                        </a:rPr>
                                        <m:t>𝑦</m:t>
                                      </m:r>
                                    </m:e>
                                  </m:acc>
                                </m:e>
                                <m:sub>
                                  <m:r>
                                    <a:rPr lang="en-GB" sz="2800" i="1">
                                      <a:latin typeface="Cambria Math" panose="02040503050406030204" pitchFamily="18" charset="0"/>
                                    </a:rPr>
                                    <m:t>𝑖</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e>
                            <m:sup>
                              <m:r>
                                <a:rPr lang="en-GB" sz="2800" i="1">
                                  <a:latin typeface="Cambria Math" panose="02040503050406030204" pitchFamily="18" charset="0"/>
                                </a:rPr>
                                <m:t>2</m:t>
                              </m:r>
                            </m:sup>
                          </m:sSup>
                          <m:r>
                            <a:rPr lang="en-GB" sz="2800" i="1">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𝜆</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xmlns="">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388039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Linear regression is a simple approach to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8" y="2085431"/>
            <a:ext cx="4843127" cy="2572561"/>
          </a:xfrm>
          <a:prstGeom prst="rect">
            <a:avLst/>
          </a:prstGeom>
        </p:spPr>
      </p:pic>
    </p:spTree>
    <p:extLst>
      <p:ext uri="{BB962C8B-B14F-4D97-AF65-F5344CB8AC3E}">
        <p14:creationId xmlns:p14="http://schemas.microsoft.com/office/powerpoint/2010/main" val="305261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000" i="1">
                        <a:latin typeface="Cambria Math" panose="02040503050406030204" pitchFamily="18" charset="0"/>
                        <a:ea typeface="Cambria Math" panose="02040503050406030204" pitchFamily="18" charset="0"/>
                      </a:rPr>
                      <m:t>𝜆</m:t>
                    </m:r>
                  </m:oMath>
                </a14:m>
                <a:r>
                  <a:rPr lang="en-US" dirty="0"/>
                  <a:t>* </a:t>
                </a:r>
              </a:p>
            </p:txBody>
          </p:sp>
        </mc:Choice>
        <mc:Fallback xmlns="">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sSup>
                            <m:sSupPr>
                              <m:ctrlPr>
                                <a:rPr lang="en-GB" sz="2400" i="1">
                                  <a:latin typeface="Cambria Math" panose="02040503050406030204" pitchFamily="18" charset="0"/>
                                </a:rPr>
                              </m:ctrlPr>
                            </m:sSupPr>
                            <m:e>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i="1">
                                          <a:latin typeface="Cambria Math" panose="02040503050406030204" pitchFamily="18" charset="0"/>
                                        </a:rPr>
                                        <m:t>𝑦</m:t>
                                      </m:r>
                                    </m:e>
                                  </m:acc>
                                </m:e>
                                <m:sub>
                                  <m:r>
                                    <a:rPr lang="en-GB" sz="2400" i="1">
                                      <a:latin typeface="Cambria Math" panose="02040503050406030204" pitchFamily="18" charset="0"/>
                                    </a:rPr>
                                    <m:t>𝑖</m:t>
                                  </m:r>
                                </m:sub>
                              </m:sSub>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sup>
                              <m:r>
                                <a:rPr lang="en-GB" sz="2400" i="1">
                                  <a:latin typeface="Cambria Math" panose="02040503050406030204" pitchFamily="18" charset="0"/>
                                </a:rPr>
                                <m:t>2</m:t>
                              </m:r>
                            </m:sup>
                          </m:sSup>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𝜆</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𝑖</m:t>
                                      </m:r>
                                    </m:sub>
                                  </m:sSub>
                                </m:e>
                              </m:d>
                            </m:e>
                          </m:nary>
                        </m:e>
                      </m:nary>
                    </m:oMath>
                  </m:oMathPara>
                </a14:m>
                <a:endParaRPr lang="en-US" sz="240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611560" y="5318127"/>
            <a:ext cx="3493264" cy="230832"/>
          </a:xfrm>
          <a:prstGeom prst="rect">
            <a:avLst/>
          </a:prstGeom>
          <a:noFill/>
        </p:spPr>
        <p:txBody>
          <a:bodyPr wrap="none" rtlCol="0">
            <a:spAutoFit/>
          </a:bodyPr>
          <a:lstStyle/>
          <a:p>
            <a:r>
              <a:rPr lang="en-US" sz="900" dirty="0">
                <a:latin typeface="Gill Sans MT" panose="020B0502020104020203" pitchFamily="34" charset="77"/>
              </a:rPr>
              <a:t>Source: </a:t>
            </a:r>
            <a:r>
              <a:rPr lang="en-US" sz="900" dirty="0" err="1">
                <a:latin typeface="Gill Sans MT" panose="020B0502020104020203" pitchFamily="34" charset="77"/>
              </a:rPr>
              <a:t>Anuja</a:t>
            </a:r>
            <a:r>
              <a:rPr lang="en-US" sz="900" dirty="0">
                <a:latin typeface="Gill Sans MT" panose="020B0502020104020203" pitchFamily="34" charset="77"/>
              </a:rPr>
              <a:t> Nagpal, https://</a:t>
            </a:r>
            <a:r>
              <a:rPr lang="en-US" sz="900" dirty="0" err="1">
                <a:latin typeface="Gill Sans MT" panose="020B0502020104020203" pitchFamily="34" charset="77"/>
              </a:rPr>
              <a:t>builtin.com</a:t>
            </a:r>
            <a:r>
              <a:rPr lang="en-US" sz="900" dirty="0">
                <a:latin typeface="Gill Sans MT" panose="020B0502020104020203" pitchFamily="34" charset="77"/>
              </a:rPr>
              <a:t>/data-science/l2-regularization</a:t>
            </a:r>
          </a:p>
        </p:txBody>
      </p:sp>
    </p:spTree>
    <p:extLst>
      <p:ext uri="{BB962C8B-B14F-4D97-AF65-F5344CB8AC3E}">
        <p14:creationId xmlns:p14="http://schemas.microsoft.com/office/powerpoint/2010/main" val="546731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2</m:t>
                    </m:r>
                  </m:oMath>
                </a14:m>
                <a:r>
                  <a:rPr lang="en-US" dirty="0"/>
                  <a:t> </a:t>
                </a:r>
                <a:r>
                  <a:rPr lang="en-GB" dirty="0"/>
                  <a:t>regularisation (Ridge)*</a:t>
                </a:r>
              </a:p>
            </p:txBody>
          </p:sp>
        </mc:Choice>
        <mc:Fallback xmlns="">
          <p:sp>
            <p:nvSpPr>
              <p:cNvPr id="2" name="Title 1">
                <a:extLst>
                  <a:ext uri="{FF2B5EF4-FFF2-40B4-BE49-F238E27FC236}">
                    <a16:creationId xmlns:a16="http://schemas.microsoft.com/office/drawing/2014/main" id="{412EEF82-7C5A-597E-A0D2-4E7E3380860F}"/>
                  </a:ext>
                </a:extLst>
              </p:cNvPr>
              <p:cNvSpPr>
                <a:spLocks noGrp="1" noRot="1" noChangeAspect="1" noMove="1" noResize="1" noEditPoints="1" noAdjustHandles="1" noChangeArrowheads="1" noChangeShapeType="1" noTextEdit="1"/>
              </p:cNvSpPr>
              <p:nvPr>
                <p:ph type="title"/>
              </p:nvPr>
            </p:nvSpPr>
            <p:spPr>
              <a:blipFill>
                <a:blip r:embed="rId2"/>
                <a:stretch>
                  <a:fillRect l="-1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𝜆</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i="1">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3"/>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a:p>
        </p:txBody>
      </p:sp>
    </p:spTree>
    <p:extLst>
      <p:ext uri="{BB962C8B-B14F-4D97-AF65-F5344CB8AC3E}">
        <p14:creationId xmlns:p14="http://schemas.microsoft.com/office/powerpoint/2010/main" val="755763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a:t>
                </a:r>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1</m:t>
                    </m:r>
                  </m:oMath>
                </a14:m>
                <a:r>
                  <a:rPr lang="en-GB" dirty="0"/>
                  <a:t> regularisation works well for feature selection in case we have a huge number of features.</a:t>
                </a:r>
              </a:p>
              <a:p>
                <a:endParaRPr lang="en-GB" dirty="0"/>
              </a:p>
              <a:p>
                <a:r>
                  <a:rPr lang="en-GB" dirty="0"/>
                  <a:t>Ridge reduces the complexity of the model by shrinking the coefficient (penalises higher weights). </a:t>
                </a:r>
              </a:p>
              <a:p>
                <a:endParaRPr lang="en-US" dirty="0"/>
              </a:p>
            </p:txBody>
          </p:sp>
        </mc:Choice>
        <mc:Fallback xmlns="">
          <p:sp>
            <p:nvSpPr>
              <p:cNvPr id="3" name="Content Placeholder 2">
                <a:extLst>
                  <a:ext uri="{FF2B5EF4-FFF2-40B4-BE49-F238E27FC236}">
                    <a16:creationId xmlns:a16="http://schemas.microsoft.com/office/drawing/2014/main" id="{B891933E-645F-2FA9-EC48-8425E0B4C623}"/>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a:p>
        </p:txBody>
      </p:sp>
    </p:spTree>
    <p:extLst>
      <p:ext uri="{BB962C8B-B14F-4D97-AF65-F5344CB8AC3E}">
        <p14:creationId xmlns:p14="http://schemas.microsoft.com/office/powerpoint/2010/main" val="265240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63</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047682" lvl="3"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𝑌</m:t>
                      </m:r>
                      <m:r>
                        <a:rPr lang="en-GB" sz="2000" i="1">
                          <a:latin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𝛽</m:t>
                          </m:r>
                        </m:e>
                        <m:sub>
                          <m:r>
                            <a:rPr lang="en-GB" sz="2000" i="1">
                              <a:latin typeface="Cambria Math" panose="02040503050406030204" pitchFamily="18" charset="0"/>
                              <a:ea typeface="Cambria Math" panose="02040503050406030204" pitchFamily="18" charset="0"/>
                            </a:rPr>
                            <m:t>0</m:t>
                          </m:r>
                        </m:sub>
                      </m:sSub>
                      <m:r>
                        <a:rPr lang="en-GB" sz="2000" i="1">
                          <a:latin typeface="Cambria Math" panose="02040503050406030204" pitchFamily="18" charset="0"/>
                          <a:ea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𝛽</m:t>
                          </m:r>
                        </m:e>
                        <m:sub>
                          <m:r>
                            <a:rPr lang="en-GB" sz="2000" i="1">
                              <a:latin typeface="Cambria Math" panose="02040503050406030204" pitchFamily="18" charset="0"/>
                              <a:ea typeface="Cambria Math" panose="02040503050406030204" pitchFamily="18" charset="0"/>
                            </a:rPr>
                            <m:t>1</m:t>
                          </m:r>
                        </m:sub>
                      </m:sSub>
                      <m:r>
                        <a:rPr lang="en-GB" sz="2000" i="1">
                          <a:latin typeface="Cambria Math" panose="02040503050406030204" pitchFamily="18" charset="0"/>
                          <a:ea typeface="Cambria Math" panose="02040503050406030204" pitchFamily="18" charset="0"/>
                        </a:rPr>
                        <m:t>𝑋</m:t>
                      </m:r>
                      <m:r>
                        <a:rPr lang="en-GB" sz="2000" i="1">
                          <a:latin typeface="Cambria Math" panose="02040503050406030204" pitchFamily="18" charset="0"/>
                          <a:ea typeface="Cambria Math" panose="02040503050406030204" pitchFamily="18" charset="0"/>
                        </a:rPr>
                        <m:t>+ </m:t>
                      </m:r>
                      <m:r>
                        <a:rPr lang="en-GB" sz="2000" i="1">
                          <a:latin typeface="Cambria Math" panose="02040503050406030204" pitchFamily="18" charset="0"/>
                          <a:ea typeface="Cambria Math" panose="02040503050406030204" pitchFamily="18" charset="0"/>
                        </a:rPr>
                        <m:t>𝜀</m:t>
                      </m:r>
                    </m:oMath>
                  </m:oMathPara>
                </a14:m>
                <a:endParaRPr lang="en-GB" sz="2000" dirty="0">
                  <a:ea typeface="Cambria Math" panose="02040503050406030204" pitchFamily="18" charset="0"/>
                </a:endParaRPr>
              </a:p>
              <a:p>
                <a:pPr marL="1047682" lvl="3" indent="0">
                  <a:buNone/>
                </a:pPr>
                <a:r>
                  <a:rPr lang="en-GB" sz="1600" dirty="0"/>
                  <a:t>Or</a:t>
                </a:r>
                <a:r>
                  <a:rPr lang="en-GB" sz="2000" dirty="0"/>
                  <a:t>  </a:t>
                </a:r>
                <a:endParaRPr lang="en-GB" sz="2400" dirty="0"/>
              </a:p>
              <a:p>
                <a:pPr marL="2285852" lvl="6" indent="0">
                  <a:buNone/>
                </a:pPr>
                <a14:m>
                  <m:oMathPara xmlns:m="http://schemas.openxmlformats.org/officeDocument/2006/math">
                    <m:oMathParaPr>
                      <m:jc m:val="center"/>
                    </m:oMathParaPr>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𝑌</m:t>
                      </m:r>
                      <m:r>
                        <a:rPr lang="en-GB" sz="2000" i="1">
                          <a:latin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𝑤</m:t>
                          </m:r>
                        </m:e>
                        <m:sub>
                          <m:r>
                            <a:rPr lang="en-GB" sz="2000" i="1">
                              <a:latin typeface="Cambria Math" panose="02040503050406030204" pitchFamily="18" charset="0"/>
                              <a:ea typeface="Cambria Math" panose="02040503050406030204" pitchFamily="18" charset="0"/>
                            </a:rPr>
                            <m:t>0</m:t>
                          </m:r>
                        </m:sub>
                      </m:sSub>
                      <m:r>
                        <a:rPr lang="en-GB" sz="2000" i="1">
                          <a:latin typeface="Cambria Math" panose="02040503050406030204" pitchFamily="18" charset="0"/>
                          <a:ea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𝑤</m:t>
                          </m:r>
                        </m:e>
                        <m:sub>
                          <m:r>
                            <a:rPr lang="en-GB" sz="2000" i="1">
                              <a:latin typeface="Cambria Math" panose="02040503050406030204" pitchFamily="18" charset="0"/>
                              <a:ea typeface="Cambria Math" panose="02040503050406030204" pitchFamily="18" charset="0"/>
                            </a:rPr>
                            <m:t>1</m:t>
                          </m:r>
                        </m:sub>
                      </m:sSub>
                      <m:r>
                        <a:rPr lang="en-GB" sz="2000" i="1">
                          <a:latin typeface="Cambria Math" panose="02040503050406030204" pitchFamily="18" charset="0"/>
                          <a:ea typeface="Cambria Math" panose="02040503050406030204" pitchFamily="18" charset="0"/>
                        </a:rPr>
                        <m:t>𝑋</m:t>
                      </m:r>
                      <m:r>
                        <a:rPr lang="en-GB" sz="2000" i="1">
                          <a:latin typeface="Cambria Math" panose="02040503050406030204" pitchFamily="18" charset="0"/>
                          <a:ea typeface="Cambria Math" panose="02040503050406030204" pitchFamily="18" charset="0"/>
                        </a:rPr>
                        <m:t>+ </m:t>
                      </m:r>
                      <m:r>
                        <a:rPr lang="en-GB" sz="2000" i="1">
                          <a:latin typeface="Cambria Math" panose="02040503050406030204" pitchFamily="18" charset="0"/>
                          <a:ea typeface="Cambria Math" panose="02040503050406030204" pitchFamily="18" charset="0"/>
                        </a:rPr>
                        <m:t>𝜀</m:t>
                      </m:r>
                    </m:oMath>
                  </m:oMathPara>
                </a14:m>
                <a:endParaRPr lang="en-GB" sz="2000" dirty="0">
                  <a:ea typeface="Cambria Math" panose="02040503050406030204" pitchFamily="18" charset="0"/>
                </a:endParaRPr>
              </a:p>
              <a:p>
                <a:pPr marL="2285852" lvl="6" indent="0">
                  <a:buNone/>
                </a:pPr>
                <a:endParaRPr lang="en-GB" sz="2000" dirty="0">
                  <a:ea typeface="Cambria Math" panose="02040503050406030204" pitchFamily="18" charset="0"/>
                </a:endParaRPr>
              </a:p>
              <a:p>
                <a:r>
                  <a:rPr lang="en-GB" dirty="0">
                    <a:effectLst/>
                  </a:rPr>
                  <a:t>where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400" dirty="0"/>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772" t="-1223" r="-46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1800" dirty="0"/>
              </a:p>
              <a:p>
                <a:pPr marL="0" indent="0">
                  <a:buNone/>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rPr>
                        <m:t>𝑌</m:t>
                      </m:r>
                      <m:r>
                        <a:rPr lang="en-GB" sz="1800" i="1">
                          <a:latin typeface="Cambria Math" panose="02040503050406030204" pitchFamily="18" charset="0"/>
                        </a:rPr>
                        <m:t>= </m:t>
                      </m:r>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r>
                        <a:rPr lang="en-GB" sz="1800" i="1">
                          <a:latin typeface="Cambria Math" panose="02040503050406030204" pitchFamily="18" charset="0"/>
                          <a:ea typeface="Cambria Math" panose="02040503050406030204" pitchFamily="18" charset="0"/>
                        </a:rPr>
                        <m:t>+ </m:t>
                      </m:r>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1</m:t>
                          </m:r>
                        </m:sub>
                      </m:sSub>
                      <m:r>
                        <a:rPr lang="en-GB" sz="1800" i="1">
                          <a:latin typeface="Cambria Math" panose="02040503050406030204" pitchFamily="18" charset="0"/>
                          <a:ea typeface="Cambria Math" panose="02040503050406030204" pitchFamily="18" charset="0"/>
                        </a:rPr>
                        <m:t>𝑋</m:t>
                      </m:r>
                      <m:r>
                        <a:rPr lang="en-GB" sz="1800" i="1">
                          <a:latin typeface="Cambria Math" panose="02040503050406030204" pitchFamily="18" charset="0"/>
                          <a:ea typeface="Cambria Math" panose="02040503050406030204" pitchFamily="18" charset="0"/>
                        </a:rPr>
                        <m:t>+ </m:t>
                      </m:r>
                      <m:r>
                        <a:rPr lang="en-GB" sz="1800" i="1">
                          <a:latin typeface="Cambria Math" panose="02040503050406030204" pitchFamily="18" charset="0"/>
                          <a:ea typeface="Cambria Math" panose="02040503050406030204" pitchFamily="18" charset="0"/>
                        </a:rPr>
                        <m:t>𝜀</m:t>
                      </m:r>
                    </m:oMath>
                  </m:oMathPara>
                </a14:m>
                <a:endParaRPr lang="en-GB" sz="1800" dirty="0">
                  <a:ea typeface="Cambria Math" panose="02040503050406030204" pitchFamily="18" charset="0"/>
                </a:endParaRPr>
              </a:p>
              <a:p>
                <a:endParaRPr lang="en-GB" sz="1800" dirty="0"/>
              </a:p>
              <a:p>
                <a:r>
                  <a:rPr lang="en-GB" sz="1800" dirty="0"/>
                  <a:t>Given some estimates </a:t>
                </a:r>
                <a:r>
                  <a:rPr lang="el-GR" sz="1800" dirty="0">
                    <a:latin typeface="CMMI10"/>
                  </a:rPr>
                  <a:t>β</a:t>
                </a:r>
                <a:r>
                  <a:rPr lang="el-GR" sz="1800" dirty="0">
                    <a:latin typeface="CMR10"/>
                  </a:rPr>
                  <a:t>ˆ</a:t>
                </a:r>
                <a:r>
                  <a:rPr lang="el-GR" sz="1800" baseline="-25000" dirty="0">
                    <a:latin typeface="CMR8"/>
                  </a:rPr>
                  <a:t>0</a:t>
                </a:r>
                <a:r>
                  <a:rPr lang="el-GR" sz="1800" dirty="0">
                    <a:latin typeface="CMR8"/>
                  </a:rPr>
                  <a:t> </a:t>
                </a:r>
                <a:r>
                  <a:rPr lang="en-GB" sz="1800" dirty="0"/>
                  <a:t>and </a:t>
                </a:r>
                <a:r>
                  <a:rPr lang="el-GR" sz="1800" dirty="0">
                    <a:latin typeface="CMMI10"/>
                  </a:rPr>
                  <a:t>β</a:t>
                </a:r>
                <a:r>
                  <a:rPr lang="el-GR" sz="1800" dirty="0">
                    <a:latin typeface="CMR10"/>
                  </a:rPr>
                  <a:t>ˆ</a:t>
                </a:r>
                <a:r>
                  <a:rPr lang="el-GR" sz="1800" baseline="-25000" dirty="0">
                    <a:latin typeface="CMR8"/>
                  </a:rPr>
                  <a:t>1</a:t>
                </a:r>
                <a:r>
                  <a:rPr lang="el-GR" sz="1800" dirty="0">
                    <a:latin typeface="CMR8"/>
                  </a:rPr>
                  <a:t> </a:t>
                </a:r>
                <a:r>
                  <a:rPr lang="en-GB" sz="1800" dirty="0"/>
                  <a:t>for the model coefficients, we want to predict future values using:</a:t>
                </a:r>
              </a:p>
              <a:p>
                <a:pPr marL="0" indent="0">
                  <a:buNone/>
                </a:pPr>
                <a:endParaRPr lang="en-GB" sz="1800" dirty="0"/>
              </a:p>
              <a:p>
                <a:pPr marL="0" indent="0">
                  <a:buNone/>
                </a:pPr>
                <a:r>
                  <a:rPr lang="en-GB" sz="1800" dirty="0"/>
                  <a:t>			 </a:t>
                </a:r>
                <a14:m>
                  <m:oMath xmlns:m="http://schemas.openxmlformats.org/officeDocument/2006/math">
                    <m:acc>
                      <m:accPr>
                        <m:chr m:val="̂"/>
                        <m:ctrlPr>
                          <a:rPr lang="en-GB" sz="1800" i="1">
                            <a:latin typeface="Cambria Math" panose="02040503050406030204" pitchFamily="18" charset="0"/>
                          </a:rPr>
                        </m:ctrlPr>
                      </m:accPr>
                      <m:e>
                        <m:r>
                          <a:rPr lang="en-GB" sz="1800" i="1">
                            <a:latin typeface="Cambria Math" panose="02040503050406030204" pitchFamily="18" charset="0"/>
                          </a:rPr>
                          <m:t>𝑌</m:t>
                        </m:r>
                      </m:e>
                    </m:acc>
                    <m:r>
                      <a:rPr lang="en-GB" sz="1800" i="1">
                        <a:latin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e>
                    </m:acc>
                    <m:r>
                      <a:rPr lang="en-GB" sz="1800" i="1">
                        <a:latin typeface="Cambria Math" panose="02040503050406030204" pitchFamily="18" charset="0"/>
                        <a:ea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1</m:t>
                            </m:r>
                          </m:sub>
                        </m:sSub>
                      </m:e>
                    </m:acc>
                    <m:r>
                      <a:rPr lang="en-GB" sz="1800" i="1">
                        <a:latin typeface="Cambria Math" panose="02040503050406030204" pitchFamily="18" charset="0"/>
                        <a:ea typeface="Cambria Math" panose="02040503050406030204" pitchFamily="18" charset="0"/>
                      </a:rPr>
                      <m:t> </m:t>
                    </m:r>
                    <m:r>
                      <a:rPr lang="en-GB" sz="1800" i="1">
                        <a:latin typeface="Cambria Math" panose="02040503050406030204" pitchFamily="18" charset="0"/>
                        <a:ea typeface="Cambria Math" panose="02040503050406030204" pitchFamily="18" charset="0"/>
                      </a:rPr>
                      <m:t>𝑋</m:t>
                    </m:r>
                    <m:r>
                      <a:rPr lang="en-GB" sz="1800" i="1">
                        <a:latin typeface="Cambria Math" panose="02040503050406030204" pitchFamily="18" charset="0"/>
                        <a:ea typeface="Cambria Math" panose="02040503050406030204" pitchFamily="18" charset="0"/>
                      </a:rPr>
                      <m:t>+ </m:t>
                    </m:r>
                    <m:r>
                      <a:rPr lang="en-GB" sz="1800" i="1">
                        <a:latin typeface="Cambria Math" panose="02040503050406030204" pitchFamily="18" charset="0"/>
                        <a:ea typeface="Cambria Math" panose="02040503050406030204" pitchFamily="18" charset="0"/>
                      </a:rPr>
                      <m:t>𝜀</m:t>
                    </m:r>
                  </m:oMath>
                </a14:m>
                <a:endParaRPr lang="en-GB" sz="1800" dirty="0"/>
              </a:p>
              <a:p>
                <a:pPr marL="3047802" lvl="8" indent="0">
                  <a:buNone/>
                </a:pPr>
                <a:r>
                  <a:rPr lang="en-GB" sz="1133" dirty="0">
                    <a:latin typeface="Gill Sans MT" panose="020B0502020104020203" pitchFamily="34" charset="77"/>
                  </a:rPr>
                  <a:t> </a:t>
                </a:r>
                <a:endParaRPr lang="en-GB" sz="933" dirty="0">
                  <a:latin typeface="Gill Sans MT" panose="020B0502020104020203" pitchFamily="34" charset="77"/>
                </a:endParaRPr>
              </a:p>
              <a:p>
                <a:r>
                  <a:rPr lang="en-GB" sz="1800" dirty="0"/>
                  <a:t>where </a:t>
                </a:r>
                <a14:m>
                  <m:oMath xmlns:m="http://schemas.openxmlformats.org/officeDocument/2006/math">
                    <m:acc>
                      <m:accPr>
                        <m:chr m:val="̂"/>
                        <m:ctrlPr>
                          <a:rPr lang="en-GB" sz="1800" i="1">
                            <a:latin typeface="Cambria Math" panose="02040503050406030204" pitchFamily="18" charset="0"/>
                          </a:rPr>
                        </m:ctrlPr>
                      </m:accPr>
                      <m:e>
                        <m:r>
                          <a:rPr lang="en-GB" sz="1800" i="1">
                            <a:latin typeface="Cambria Math" panose="02040503050406030204" pitchFamily="18" charset="0"/>
                          </a:rPr>
                          <m:t>𝑌</m:t>
                        </m:r>
                      </m:e>
                    </m:acc>
                  </m:oMath>
                </a14:m>
                <a:r>
                  <a:rPr lang="en-GB" sz="1800" dirty="0"/>
                  <a:t> indicates a prediction of </a:t>
                </a:r>
                <a14:m>
                  <m:oMath xmlns:m="http://schemas.openxmlformats.org/officeDocument/2006/math">
                    <m:r>
                      <a:rPr lang="en-GB" sz="1800" i="1" dirty="0">
                        <a:latin typeface="Cambria Math" panose="02040503050406030204" pitchFamily="18" charset="0"/>
                      </a:rPr>
                      <m:t>𝑌</m:t>
                    </m:r>
                  </m:oMath>
                </a14:m>
                <a:r>
                  <a:rPr lang="en-GB" sz="1800" dirty="0"/>
                  <a:t> on the basis of </a:t>
                </a:r>
                <a14:m>
                  <m:oMath xmlns:m="http://schemas.openxmlformats.org/officeDocument/2006/math">
                    <m:r>
                      <a:rPr lang="en-GB" sz="1800" i="1" dirty="0">
                        <a:latin typeface="Cambria Math" panose="02040503050406030204" pitchFamily="18" charset="0"/>
                      </a:rPr>
                      <m:t>𝑋</m:t>
                    </m:r>
                    <m:r>
                      <a:rPr lang="en-GB" sz="1800" i="1" dirty="0">
                        <a:latin typeface="Cambria Math" panose="02040503050406030204" pitchFamily="18" charset="0"/>
                      </a:rPr>
                      <m:t> = </m:t>
                    </m:r>
                    <m:r>
                      <a:rPr lang="en-GB" sz="1800" i="1" dirty="0">
                        <a:latin typeface="Cambria Math" panose="02040503050406030204" pitchFamily="18" charset="0"/>
                      </a:rPr>
                      <m:t>𝑥</m:t>
                    </m:r>
                    <m:r>
                      <a:rPr lang="en-GB" sz="1800" i="1" dirty="0">
                        <a:latin typeface="Cambria Math" panose="02040503050406030204" pitchFamily="18" charset="0"/>
                      </a:rPr>
                      <m:t>. </m:t>
                    </m:r>
                  </m:oMath>
                </a14:m>
                <a:r>
                  <a:rPr lang="en-GB" sz="1800" dirty="0"/>
                  <a:t>The </a:t>
                </a:r>
                <a:r>
                  <a:rPr lang="en-GB" sz="1800" dirty="0">
                    <a:solidFill>
                      <a:srgbClr val="FF0000"/>
                    </a:solidFill>
                  </a:rPr>
                  <a:t>hat </a:t>
                </a:r>
                <a:r>
                  <a:rPr lang="en-GB" sz="1800" dirty="0"/>
                  <a:t>symbol denotes an estimated value. </a:t>
                </a:r>
                <a:endParaRPr lang="en-GB" sz="1600" dirty="0"/>
              </a:p>
              <a:p>
                <a:pPr marL="0" indent="0">
                  <a:buNone/>
                </a:pPr>
                <a:r>
                  <a:rPr lang="en-GB" sz="1800" dirty="0"/>
                  <a:t> </a:t>
                </a:r>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25" y="1142738"/>
            <a:ext cx="4717876" cy="3504708"/>
          </a:xfrm>
          <a:prstGeom prst="rect">
            <a:avLst/>
          </a:prstGeom>
        </p:spPr>
      </p:pic>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36760</TotalTime>
  <Words>3015</Words>
  <Application>Microsoft Macintosh PowerPoint</Application>
  <PresentationFormat>On-screen Show (16:10)</PresentationFormat>
  <Paragraphs>337</Paragraphs>
  <Slides>63</Slides>
  <Notes>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Slide Titles</vt:lpstr>
      </vt:variant>
      <vt:variant>
        <vt:i4>63</vt:i4>
      </vt:variant>
      <vt:variant>
        <vt:lpstr>Custom Shows</vt:lpstr>
      </vt:variant>
      <vt:variant>
        <vt:i4>1</vt:i4>
      </vt:variant>
    </vt:vector>
  </HeadingPairs>
  <TitlesOfParts>
    <vt:vector size="80" baseType="lpstr">
      <vt:lpstr>ＭＳ Ｐゴシック</vt:lpstr>
      <vt:lpstr>Arial</vt:lpstr>
      <vt:lpstr>Calibri</vt:lpstr>
      <vt:lpstr>Cambria Math</vt:lpstr>
      <vt:lpstr>CMMI10</vt:lpstr>
      <vt:lpstr>CMR10</vt:lpstr>
      <vt:lpstr>CMR8</vt:lpstr>
      <vt:lpstr>CMSY10</vt:lpstr>
      <vt:lpstr>CMTI10</vt:lpstr>
      <vt:lpstr>Gill Sans MT</vt:lpstr>
      <vt:lpstr>guardian-text-oreilly</vt:lpstr>
      <vt:lpstr>Helvetica</vt:lpstr>
      <vt:lpstr>Helvetica Neue</vt:lpstr>
      <vt:lpstr>Lora</vt:lpstr>
      <vt:lpstr>Verdana</vt: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Stochastic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 - example</vt:lpstr>
      <vt:lpstr>The curse of dimensionality</vt:lpstr>
      <vt:lpstr>Overfitting</vt:lpstr>
      <vt:lpstr>KNN in Python</vt:lpstr>
      <vt:lpstr>Model selection</vt:lpstr>
      <vt:lpstr>Misclassification rate</vt:lpstr>
      <vt:lpstr>Model selection - revisited</vt:lpstr>
      <vt:lpstr>Training and test errors</vt:lpstr>
      <vt:lpstr>Cross validation</vt:lpstr>
      <vt:lpstr>N-Fold cross validation</vt:lpstr>
      <vt:lpstr>Cross validation and model selection</vt:lpstr>
      <vt:lpstr>Reporting the results </vt:lpstr>
      <vt:lpstr>No free lunch theorem</vt:lpstr>
      <vt:lpstr>Different models for different problems</vt:lpstr>
      <vt:lpstr>Review questions  </vt:lpstr>
      <vt:lpstr>Q1</vt:lpstr>
      <vt:lpstr>Q2</vt:lpstr>
      <vt:lpstr>Q3</vt:lpstr>
      <vt:lpstr>Q4</vt:lpstr>
      <vt:lpstr>Acknowledgement</vt:lpstr>
      <vt:lpstr>Additional slides (optional further reading)</vt:lpstr>
      <vt:lpstr>L1 Regularisation (Lasso)*</vt:lpstr>
      <vt:lpstr>Lasso – setting λ* </vt:lpstr>
      <vt:lpstr>ℓ2 regularisation (Ridge)*</vt:lpstr>
      <vt:lpstr>Lasso and Ridge</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188</cp:revision>
  <cp:lastPrinted>2018-10-01T18:07:26Z</cp:lastPrinted>
  <dcterms:created xsi:type="dcterms:W3CDTF">2015-10-05T13:27:19Z</dcterms:created>
  <dcterms:modified xsi:type="dcterms:W3CDTF">2023-12-29T16:04:10Z</dcterms:modified>
  <cp:category/>
</cp:coreProperties>
</file>