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5" r:id="rId1"/>
  </p:sldMasterIdLst>
  <p:notesMasterIdLst>
    <p:notesMasterId r:id="rId65"/>
  </p:notesMasterIdLst>
  <p:handoutMasterIdLst>
    <p:handoutMasterId r:id="rId66"/>
  </p:handoutMasterIdLst>
  <p:sldIdLst>
    <p:sldId id="297" r:id="rId2"/>
    <p:sldId id="1150" r:id="rId3"/>
    <p:sldId id="1205" r:id="rId4"/>
    <p:sldId id="1151" r:id="rId5"/>
    <p:sldId id="1152" r:id="rId6"/>
    <p:sldId id="1153" r:id="rId7"/>
    <p:sldId id="1154" r:id="rId8"/>
    <p:sldId id="1155" r:id="rId9"/>
    <p:sldId id="1156" r:id="rId10"/>
    <p:sldId id="1157" r:id="rId11"/>
    <p:sldId id="1206" r:id="rId12"/>
    <p:sldId id="1158" r:id="rId13"/>
    <p:sldId id="1159" r:id="rId14"/>
    <p:sldId id="1160" r:id="rId15"/>
    <p:sldId id="1166" r:id="rId16"/>
    <p:sldId id="1161" r:id="rId17"/>
    <p:sldId id="1162" r:id="rId18"/>
    <p:sldId id="1163" r:id="rId19"/>
    <p:sldId id="1168" r:id="rId20"/>
    <p:sldId id="1169" r:id="rId21"/>
    <p:sldId id="1167" r:id="rId22"/>
    <p:sldId id="1193" r:id="rId23"/>
    <p:sldId id="1194" r:id="rId24"/>
    <p:sldId id="1195" r:id="rId25"/>
    <p:sldId id="1207" r:id="rId26"/>
    <p:sldId id="1198" r:id="rId27"/>
    <p:sldId id="1170" r:id="rId28"/>
    <p:sldId id="1179" r:id="rId29"/>
    <p:sldId id="1180" r:id="rId30"/>
    <p:sldId id="1181" r:id="rId31"/>
    <p:sldId id="1182" r:id="rId32"/>
    <p:sldId id="1171" r:id="rId33"/>
    <p:sldId id="1172" r:id="rId34"/>
    <p:sldId id="1173" r:id="rId35"/>
    <p:sldId id="1174" r:id="rId36"/>
    <p:sldId id="1175" r:id="rId37"/>
    <p:sldId id="1176" r:id="rId38"/>
    <p:sldId id="1177" r:id="rId39"/>
    <p:sldId id="1178" r:id="rId40"/>
    <p:sldId id="1183" r:id="rId41"/>
    <p:sldId id="1199" r:id="rId42"/>
    <p:sldId id="1184" r:id="rId43"/>
    <p:sldId id="1185" r:id="rId44"/>
    <p:sldId id="1186" r:id="rId45"/>
    <p:sldId id="1187" r:id="rId46"/>
    <p:sldId id="1188" r:id="rId47"/>
    <p:sldId id="1189" r:id="rId48"/>
    <p:sldId id="1190" r:id="rId49"/>
    <p:sldId id="1212" r:id="rId50"/>
    <p:sldId id="1191" r:id="rId51"/>
    <p:sldId id="1192" r:id="rId52"/>
    <p:sldId id="1200" r:id="rId53"/>
    <p:sldId id="1201" r:id="rId54"/>
    <p:sldId id="1202" r:id="rId55"/>
    <p:sldId id="1210" r:id="rId56"/>
    <p:sldId id="1211" r:id="rId57"/>
    <p:sldId id="1204" r:id="rId58"/>
    <p:sldId id="1208" r:id="rId59"/>
    <p:sldId id="1164" r:id="rId60"/>
    <p:sldId id="1196" r:id="rId61"/>
    <p:sldId id="1165" r:id="rId62"/>
    <p:sldId id="1197" r:id="rId63"/>
    <p:sldId id="1209" r:id="rId64"/>
  </p:sldIdLst>
  <p:sldSz cx="9144000" cy="5715000" type="screen16x10"/>
  <p:notesSz cx="7099300" cy="10234613"/>
  <p:custShowLst>
    <p:custShow name="Custom Show 1" id="0">
      <p:sldLst/>
    </p:custShow>
  </p:custShow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163"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328"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49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654"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5817" algn="l" defTabSz="91432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2980" algn="l" defTabSz="91432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144" algn="l" defTabSz="91432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308" algn="l" defTabSz="914328"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80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3CBD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7"/>
    <p:restoredTop sz="88356"/>
  </p:normalViewPr>
  <p:slideViewPr>
    <p:cSldViewPr>
      <p:cViewPr varScale="1">
        <p:scale>
          <a:sx n="120" d="100"/>
          <a:sy n="120" d="100"/>
        </p:scale>
        <p:origin x="1496" y="168"/>
      </p:cViewPr>
      <p:guideLst>
        <p:guide orient="horz" pos="180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2784" y="-114"/>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3EEB7E-342C-4D44-8425-C98E9D60EF2B}"/>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9A43D0DD-932A-5741-880E-160F8E56A889}"/>
              </a:ext>
            </a:extLst>
          </p:cNvPr>
          <p:cNvSpPr>
            <a:spLocks noGrp="1"/>
          </p:cNvSpPr>
          <p:nvPr>
            <p:ph type="dt" sz="quarter"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C1C3F073-AC64-0F45-9937-4D0EE9B5E984}" type="datetimeFigureOut">
              <a:rPr lang="en-GB" altLang="en-US"/>
              <a:pPr>
                <a:defRPr/>
              </a:pPr>
              <a:t>12/01/2024</a:t>
            </a:fld>
            <a:endParaRPr lang="en-GB" altLang="en-US"/>
          </a:p>
        </p:txBody>
      </p:sp>
      <p:sp>
        <p:nvSpPr>
          <p:cNvPr id="4" name="Footer Placeholder 3">
            <a:extLst>
              <a:ext uri="{FF2B5EF4-FFF2-40B4-BE49-F238E27FC236}">
                <a16:creationId xmlns:a16="http://schemas.microsoft.com/office/drawing/2014/main" id="{8A873E12-75FF-1948-A0BC-C4BC40ED2AEF}"/>
              </a:ext>
            </a:extLst>
          </p:cNvPr>
          <p:cNvSpPr>
            <a:spLocks noGrp="1"/>
          </p:cNvSpPr>
          <p:nvPr>
            <p:ph type="ftr" sz="quarter" idx="2"/>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5" name="Slide Number Placeholder 4">
            <a:extLst>
              <a:ext uri="{FF2B5EF4-FFF2-40B4-BE49-F238E27FC236}">
                <a16:creationId xmlns:a16="http://schemas.microsoft.com/office/drawing/2014/main" id="{A174CBEF-A2D1-1F49-8374-059301F11E29}"/>
              </a:ext>
            </a:extLst>
          </p:cNvPr>
          <p:cNvSpPr>
            <a:spLocks noGrp="1"/>
          </p:cNvSpPr>
          <p:nvPr>
            <p:ph type="sldNum" sz="quarter" idx="3"/>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DEE506-C1C1-F54C-BD40-4038D1DAC300}" type="slidenum">
              <a:rPr lang="en-GB" altLang="en-US"/>
              <a:pPr/>
              <a:t>‹#›</a:t>
            </a:fld>
            <a:endParaRPr lang="en-GB"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6C4E84-BDFC-C845-8F71-4073A1793A60}"/>
              </a:ext>
            </a:extLst>
          </p:cNvPr>
          <p:cNvSpPr>
            <a:spLocks noGrp="1"/>
          </p:cNvSpPr>
          <p:nvPr>
            <p:ph type="hdr" sz="quarter"/>
          </p:nvPr>
        </p:nvSpPr>
        <p:spPr>
          <a:xfrm>
            <a:off x="0" y="0"/>
            <a:ext cx="3076575" cy="511175"/>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3" name="Date Placeholder 2">
            <a:extLst>
              <a:ext uri="{FF2B5EF4-FFF2-40B4-BE49-F238E27FC236}">
                <a16:creationId xmlns:a16="http://schemas.microsoft.com/office/drawing/2014/main" id="{20CA4964-B399-484A-8577-D0634ABA68EC}"/>
              </a:ext>
            </a:extLst>
          </p:cNvPr>
          <p:cNvSpPr>
            <a:spLocks noGrp="1"/>
          </p:cNvSpPr>
          <p:nvPr>
            <p:ph type="dt" idx="1"/>
          </p:nvPr>
        </p:nvSpPr>
        <p:spPr>
          <a:xfrm>
            <a:off x="4021138" y="0"/>
            <a:ext cx="3076575" cy="5111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8232F774-E9B5-3D45-8CA4-AA6FA7471BBC}" type="datetimeFigureOut">
              <a:rPr lang="en-GB" altLang="en-US"/>
              <a:pPr>
                <a:defRPr/>
              </a:pPr>
              <a:t>12/01/2024</a:t>
            </a:fld>
            <a:endParaRPr lang="en-GB" altLang="en-US"/>
          </a:p>
        </p:txBody>
      </p:sp>
      <p:sp>
        <p:nvSpPr>
          <p:cNvPr id="4" name="Slide Image Placeholder 3">
            <a:extLst>
              <a:ext uri="{FF2B5EF4-FFF2-40B4-BE49-F238E27FC236}">
                <a16:creationId xmlns:a16="http://schemas.microsoft.com/office/drawing/2014/main" id="{FB514B9D-D61E-4F4B-9546-FEC972D4D34A}"/>
              </a:ext>
            </a:extLst>
          </p:cNvPr>
          <p:cNvSpPr>
            <a:spLocks noGrp="1" noRot="1" noChangeAspect="1"/>
          </p:cNvSpPr>
          <p:nvPr>
            <p:ph type="sldImg" idx="2"/>
          </p:nvPr>
        </p:nvSpPr>
        <p:spPr>
          <a:xfrm>
            <a:off x="479425" y="768350"/>
            <a:ext cx="6140450" cy="383857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63A3D1E0-B275-2942-BD74-B78E50E55750}"/>
              </a:ext>
            </a:extLst>
          </p:cNvPr>
          <p:cNvSpPr>
            <a:spLocks noGrp="1"/>
          </p:cNvSpPr>
          <p:nvPr>
            <p:ph type="body" sz="quarter" idx="3"/>
          </p:nvPr>
        </p:nvSpPr>
        <p:spPr>
          <a:xfrm>
            <a:off x="709613" y="4862513"/>
            <a:ext cx="5680075" cy="460375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0C77B21E-BA26-5844-B79E-C0C486E03839}"/>
              </a:ext>
            </a:extLst>
          </p:cNvPr>
          <p:cNvSpPr>
            <a:spLocks noGrp="1"/>
          </p:cNvSpPr>
          <p:nvPr>
            <p:ph type="ftr" sz="quarter" idx="4"/>
          </p:nvPr>
        </p:nvSpPr>
        <p:spPr>
          <a:xfrm>
            <a:off x="0" y="9721850"/>
            <a:ext cx="3076575" cy="511175"/>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Arial" charset="0"/>
              </a:defRPr>
            </a:lvl1pPr>
          </a:lstStyle>
          <a:p>
            <a:pPr>
              <a:defRPr/>
            </a:pPr>
            <a:endParaRPr lang="en-GB"/>
          </a:p>
        </p:txBody>
      </p:sp>
      <p:sp>
        <p:nvSpPr>
          <p:cNvPr id="7" name="Slide Number Placeholder 6">
            <a:extLst>
              <a:ext uri="{FF2B5EF4-FFF2-40B4-BE49-F238E27FC236}">
                <a16:creationId xmlns:a16="http://schemas.microsoft.com/office/drawing/2014/main" id="{9866462E-DFBE-F243-A709-392C7B2F87A7}"/>
              </a:ext>
            </a:extLst>
          </p:cNvPr>
          <p:cNvSpPr>
            <a:spLocks noGrp="1"/>
          </p:cNvSpPr>
          <p:nvPr>
            <p:ph type="sldNum" sz="quarter" idx="5"/>
          </p:nvPr>
        </p:nvSpPr>
        <p:spPr>
          <a:xfrm>
            <a:off x="4021138" y="9721850"/>
            <a:ext cx="3076575" cy="511175"/>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9214167-E1A5-3945-8E06-82ED2D3A03C3}"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mn-cs"/>
      </a:defRPr>
    </a:lvl1pPr>
    <a:lvl2pPr marL="457163"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328"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49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654"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5817" algn="l" defTabSz="914328" rtl="0" eaLnBrk="1" latinLnBrk="0" hangingPunct="1">
      <a:defRPr sz="1200" kern="1200">
        <a:solidFill>
          <a:schemeClr val="tx1"/>
        </a:solidFill>
        <a:latin typeface="+mn-lt"/>
        <a:ea typeface="+mn-ea"/>
        <a:cs typeface="+mn-cs"/>
      </a:defRPr>
    </a:lvl6pPr>
    <a:lvl7pPr marL="2742980" algn="l" defTabSz="914328" rtl="0" eaLnBrk="1" latinLnBrk="0" hangingPunct="1">
      <a:defRPr sz="1200" kern="1200">
        <a:solidFill>
          <a:schemeClr val="tx1"/>
        </a:solidFill>
        <a:latin typeface="+mn-lt"/>
        <a:ea typeface="+mn-ea"/>
        <a:cs typeface="+mn-cs"/>
      </a:defRPr>
    </a:lvl7pPr>
    <a:lvl8pPr marL="3200144" algn="l" defTabSz="914328" rtl="0" eaLnBrk="1" latinLnBrk="0" hangingPunct="1">
      <a:defRPr sz="1200" kern="1200">
        <a:solidFill>
          <a:schemeClr val="tx1"/>
        </a:solidFill>
        <a:latin typeface="+mn-lt"/>
        <a:ea typeface="+mn-ea"/>
        <a:cs typeface="+mn-cs"/>
      </a:defRPr>
    </a:lvl8pPr>
    <a:lvl9pPr marL="3657308" algn="l" defTabSz="91432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a:extLst>
              <a:ext uri="{FF2B5EF4-FFF2-40B4-BE49-F238E27FC236}">
                <a16:creationId xmlns:a16="http://schemas.microsoft.com/office/drawing/2014/main" id="{EA98A093-E190-1643-8621-BBE2A9C510CB}"/>
              </a:ext>
            </a:extLst>
          </p:cNvPr>
          <p:cNvSpPr>
            <a:spLocks noGrp="1" noRot="1" noChangeAspect="1" noTextEdit="1"/>
          </p:cNvSpPr>
          <p:nvPr>
            <p:ph type="sldImg"/>
          </p:nvPr>
        </p:nvSpPr>
        <p:spPr bwMode="auto">
          <a:xfrm>
            <a:off x="479425" y="768350"/>
            <a:ext cx="6140450" cy="3838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0" name="Notes Placeholder 2">
            <a:extLst>
              <a:ext uri="{FF2B5EF4-FFF2-40B4-BE49-F238E27FC236}">
                <a16:creationId xmlns:a16="http://schemas.microsoft.com/office/drawing/2014/main" id="{F89A2DD9-251B-444E-A338-898649BE3D9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GB" altLang="en-US">
              <a:ea typeface="ＭＳ Ｐゴシック" panose="020B0600070205080204" pitchFamily="34" charset="-128"/>
            </a:endParaRPr>
          </a:p>
        </p:txBody>
      </p:sp>
      <p:sp>
        <p:nvSpPr>
          <p:cNvPr id="17411" name="Slide Number Placeholder 3">
            <a:extLst>
              <a:ext uri="{FF2B5EF4-FFF2-40B4-BE49-F238E27FC236}">
                <a16:creationId xmlns:a16="http://schemas.microsoft.com/office/drawing/2014/main" id="{5997BF2D-BD94-1048-9965-9A6B956FA52A}"/>
              </a:ext>
            </a:extLst>
          </p:cNvPr>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r" eaLnBrk="1" hangingPunct="1"/>
            <a:fld id="{8E0D41DE-6798-4242-A467-5F112D2E08E5}" type="slidenum">
              <a:rPr lang="en-GB" altLang="en-US" sz="1200">
                <a:latin typeface="Calibri" panose="020F0502020204030204" pitchFamily="34" charset="0"/>
              </a:rPr>
              <a:pPr algn="r" eaLnBrk="1" hangingPunct="1"/>
              <a:t>1</a:t>
            </a:fld>
            <a:endParaRPr lang="en-GB" altLang="en-US" sz="120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768350"/>
            <a:ext cx="6140450" cy="3838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53</a:t>
            </a:fld>
            <a:endParaRPr lang="en-GB" altLang="en-US"/>
          </a:p>
        </p:txBody>
      </p:sp>
    </p:spTree>
    <p:extLst>
      <p:ext uri="{BB962C8B-B14F-4D97-AF65-F5344CB8AC3E}">
        <p14:creationId xmlns:p14="http://schemas.microsoft.com/office/powerpoint/2010/main" val="30222169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79425" y="768350"/>
            <a:ext cx="6140450" cy="3838575"/>
          </a:xfrm>
        </p:spPr>
      </p:sp>
      <p:sp>
        <p:nvSpPr>
          <p:cNvPr id="3" name="Notes Placeholder 2"/>
          <p:cNvSpPr>
            <a:spLocks noGrp="1"/>
          </p:cNvSpPr>
          <p:nvPr>
            <p:ph type="body" idx="1"/>
          </p:nvPr>
        </p:nvSpPr>
        <p:spPr/>
        <p:txBody>
          <a:bodyPr/>
          <a:lstStyle/>
          <a:p>
            <a:r>
              <a:rPr lang="en-GB" dirty="0">
                <a:effectLst/>
                <a:latin typeface="Helvetica" pitchFamily="2" charset="0"/>
              </a:rPr>
              <a:t>the second is a K-fold cross-validation approach.</a:t>
            </a:r>
          </a:p>
          <a:p>
            <a:endParaRPr lang="en-US" dirty="0"/>
          </a:p>
        </p:txBody>
      </p:sp>
      <p:sp>
        <p:nvSpPr>
          <p:cNvPr id="4" name="Slide Number Placeholder 3"/>
          <p:cNvSpPr>
            <a:spLocks noGrp="1"/>
          </p:cNvSpPr>
          <p:nvPr>
            <p:ph type="sldNum" sz="quarter" idx="5"/>
          </p:nvPr>
        </p:nvSpPr>
        <p:spPr/>
        <p:txBody>
          <a:bodyPr/>
          <a:lstStyle/>
          <a:p>
            <a:fld id="{59214167-E1A5-3945-8E06-82ED2D3A03C3}" type="slidenum">
              <a:rPr lang="en-GB" altLang="en-US" smtClean="0"/>
              <a:pPr/>
              <a:t>54</a:t>
            </a:fld>
            <a:endParaRPr lang="en-GB" altLang="en-US"/>
          </a:p>
        </p:txBody>
      </p:sp>
    </p:spTree>
    <p:extLst>
      <p:ext uri="{BB962C8B-B14F-4D97-AF65-F5344CB8AC3E}">
        <p14:creationId xmlns:p14="http://schemas.microsoft.com/office/powerpoint/2010/main" val="2533137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75357"/>
            <a:ext cx="7772400" cy="1225021"/>
          </a:xfrm>
        </p:spPr>
        <p:txBody>
          <a:bodyPr/>
          <a:lstStyle/>
          <a:p>
            <a:r>
              <a:rPr lang="en-US" dirty="0"/>
              <a:t>Click to edit Master title style</a:t>
            </a:r>
            <a:endParaRPr lang="en-GB" dirty="0"/>
          </a:p>
        </p:txBody>
      </p:sp>
      <p:sp>
        <p:nvSpPr>
          <p:cNvPr id="3" name="Subtitle 2"/>
          <p:cNvSpPr>
            <a:spLocks noGrp="1"/>
          </p:cNvSpPr>
          <p:nvPr>
            <p:ph type="subTitle" idx="1"/>
          </p:nvPr>
        </p:nvSpPr>
        <p:spPr>
          <a:xfrm>
            <a:off x="1371600" y="3238500"/>
            <a:ext cx="6400800" cy="1460500"/>
          </a:xfrm>
        </p:spPr>
        <p:txBody>
          <a:bodyPr/>
          <a:lstStyle>
            <a:lvl1pPr marL="0" indent="0" algn="ctr">
              <a:buNone/>
              <a:defRPr/>
            </a:lvl1pPr>
            <a:lvl2pPr marL="380976" indent="0" algn="ctr">
              <a:buNone/>
              <a:defRPr/>
            </a:lvl2pPr>
            <a:lvl3pPr marL="761952" indent="0" algn="ctr">
              <a:buNone/>
              <a:defRPr/>
            </a:lvl3pPr>
            <a:lvl4pPr marL="1142926" indent="0" algn="ctr">
              <a:buNone/>
              <a:defRPr/>
            </a:lvl4pPr>
            <a:lvl5pPr marL="1523901" indent="0" algn="ctr">
              <a:buNone/>
              <a:defRPr/>
            </a:lvl5pPr>
            <a:lvl6pPr marL="1904876" indent="0" algn="ctr">
              <a:buNone/>
              <a:defRPr/>
            </a:lvl6pPr>
            <a:lvl7pPr marL="2285852" indent="0" algn="ctr">
              <a:buNone/>
              <a:defRPr/>
            </a:lvl7pPr>
            <a:lvl8pPr marL="2666827" indent="0" algn="ctr">
              <a:buNone/>
              <a:defRPr/>
            </a:lvl8pPr>
            <a:lvl9pPr marL="3047802"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7D904B62-305C-9C42-89D2-6119E8D3FBC9}"/>
              </a:ext>
            </a:extLst>
          </p:cNvPr>
          <p:cNvSpPr>
            <a:spLocks noGrp="1" noChangeArrowheads="1"/>
          </p:cNvSpPr>
          <p:nvPr>
            <p:ph type="dt" sz="half" idx="10"/>
          </p:nvPr>
        </p:nvSpPr>
        <p:spPr>
          <a:ln/>
        </p:spPr>
        <p:txBody>
          <a:bodyPr/>
          <a:lstStyle>
            <a:lvl1pPr>
              <a:defRPr/>
            </a:lvl1pPr>
          </a:lstStyle>
          <a:p>
            <a:pPr>
              <a:defRPr/>
            </a:pPr>
            <a:fld id="{5E86D6CB-748E-2A4D-9235-ACA1CC8B3124}" type="datetime1">
              <a:rPr lang="en-GB" altLang="en-US"/>
              <a:pPr>
                <a:defRPr/>
              </a:pPr>
              <a:t>12/01/2024</a:t>
            </a:fld>
            <a:endParaRPr lang="en-GB" altLang="en-US"/>
          </a:p>
        </p:txBody>
      </p:sp>
      <p:sp>
        <p:nvSpPr>
          <p:cNvPr id="5" name="Rectangle 5">
            <a:extLst>
              <a:ext uri="{FF2B5EF4-FFF2-40B4-BE49-F238E27FC236}">
                <a16:creationId xmlns:a16="http://schemas.microsoft.com/office/drawing/2014/main" id="{A20A5CDC-63CE-2149-BB64-1D172ABCAE45}"/>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456E990A-4372-3143-8C6B-05BF7CBDF335}"/>
              </a:ext>
            </a:extLst>
          </p:cNvPr>
          <p:cNvSpPr>
            <a:spLocks noGrp="1" noChangeArrowheads="1"/>
          </p:cNvSpPr>
          <p:nvPr>
            <p:ph type="sldNum" sz="quarter" idx="12"/>
          </p:nvPr>
        </p:nvSpPr>
        <p:spPr>
          <a:ln/>
        </p:spPr>
        <p:txBody>
          <a:bodyPr/>
          <a:lstStyle>
            <a:lvl1pPr>
              <a:defRPr/>
            </a:lvl1pPr>
          </a:lstStyle>
          <a:p>
            <a:fld id="{EA06C18F-E135-A341-9ACE-C10EE9C0B8A2}" type="slidenum">
              <a:rPr lang="en-GB" altLang="en-US"/>
              <a:pPr/>
              <a:t>‹#›</a:t>
            </a:fld>
            <a:endParaRPr lang="en-GB" altLang="en-US"/>
          </a:p>
        </p:txBody>
      </p:sp>
    </p:spTree>
    <p:extLst>
      <p:ext uri="{BB962C8B-B14F-4D97-AF65-F5344CB8AC3E}">
        <p14:creationId xmlns:p14="http://schemas.microsoft.com/office/powerpoint/2010/main" val="698640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ill Sans MT" panose="020B0502020104020203" pitchFamily="34" charset="77"/>
              </a:defRPr>
            </a:lvl1pPr>
          </a:lstStyle>
          <a:p>
            <a:r>
              <a:rPr lang="en-US"/>
              <a:t>Click to edit Master title style</a:t>
            </a:r>
            <a:endParaRPr lang="en-GB"/>
          </a:p>
        </p:txBody>
      </p:sp>
      <p:sp>
        <p:nvSpPr>
          <p:cNvPr id="3" name="Content Placeholder 2"/>
          <p:cNvSpPr>
            <a:spLocks noGrp="1"/>
          </p:cNvSpPr>
          <p:nvPr>
            <p:ph idx="1"/>
          </p:nvPr>
        </p:nvSpPr>
        <p:spPr/>
        <p:txBody>
          <a:bodyPr/>
          <a:lstStyle>
            <a:lvl1pPr>
              <a:spcAft>
                <a:spcPts val="600"/>
              </a:spcAft>
              <a:defRPr>
                <a:latin typeface="Gill Sans MT" panose="020B0502020104020203" pitchFamily="34" charset="77"/>
              </a:defRPr>
            </a:lvl1pPr>
            <a:lvl2pPr>
              <a:spcAft>
                <a:spcPts val="600"/>
              </a:spcAft>
              <a:defRPr>
                <a:latin typeface="Gill Sans MT" panose="020B0502020104020203" pitchFamily="34" charset="77"/>
              </a:defRPr>
            </a:lvl2pPr>
            <a:lvl3pPr>
              <a:spcAft>
                <a:spcPts val="600"/>
              </a:spcAft>
              <a:defRPr>
                <a:latin typeface="Gill Sans MT" panose="020B0502020104020203" pitchFamily="34" charset="77"/>
              </a:defRPr>
            </a:lvl3pPr>
            <a:lvl4pPr>
              <a:spcAft>
                <a:spcPts val="600"/>
              </a:spcAft>
              <a:defRPr>
                <a:latin typeface="Gill Sans MT" panose="020B0502020104020203" pitchFamily="34" charset="77"/>
              </a:defRPr>
            </a:lvl4pPr>
            <a:lvl5pPr>
              <a:spcAft>
                <a:spcPts val="600"/>
              </a:spcAft>
              <a:defRPr>
                <a:latin typeface="Gill Sans MT" panose="020B0502020104020203" pitchFamily="34" charset="77"/>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Rectangle 4">
            <a:extLst>
              <a:ext uri="{FF2B5EF4-FFF2-40B4-BE49-F238E27FC236}">
                <a16:creationId xmlns:a16="http://schemas.microsoft.com/office/drawing/2014/main" id="{9F80C212-5C02-0841-968F-9F42CEC69851}"/>
              </a:ext>
            </a:extLst>
          </p:cNvPr>
          <p:cNvSpPr>
            <a:spLocks noGrp="1" noChangeArrowheads="1"/>
          </p:cNvSpPr>
          <p:nvPr>
            <p:ph type="dt" sz="half" idx="10"/>
          </p:nvPr>
        </p:nvSpPr>
        <p:spPr>
          <a:ln/>
        </p:spPr>
        <p:txBody>
          <a:bodyPr/>
          <a:lstStyle>
            <a:lvl1pPr>
              <a:defRPr/>
            </a:lvl1pPr>
          </a:lstStyle>
          <a:p>
            <a:pPr>
              <a:defRPr/>
            </a:pPr>
            <a:fld id="{D9BFEE09-3372-E049-AB13-389BF2DB6A64}" type="datetime1">
              <a:rPr lang="en-GB" altLang="en-US"/>
              <a:pPr>
                <a:defRPr/>
              </a:pPr>
              <a:t>12/01/2024</a:t>
            </a:fld>
            <a:endParaRPr lang="en-GB" altLang="en-US"/>
          </a:p>
        </p:txBody>
      </p:sp>
      <p:sp>
        <p:nvSpPr>
          <p:cNvPr id="5" name="Rectangle 5">
            <a:extLst>
              <a:ext uri="{FF2B5EF4-FFF2-40B4-BE49-F238E27FC236}">
                <a16:creationId xmlns:a16="http://schemas.microsoft.com/office/drawing/2014/main" id="{6E5D9107-6114-9943-80E2-AE83171C7863}"/>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307A0751-7085-4346-AA45-3E148D7EEA8C}"/>
              </a:ext>
            </a:extLst>
          </p:cNvPr>
          <p:cNvSpPr>
            <a:spLocks noGrp="1" noChangeArrowheads="1"/>
          </p:cNvSpPr>
          <p:nvPr>
            <p:ph type="sldNum" sz="quarter" idx="12"/>
          </p:nvPr>
        </p:nvSpPr>
        <p:spPr>
          <a:ln/>
        </p:spPr>
        <p:txBody>
          <a:bodyPr/>
          <a:lstStyle>
            <a:lvl1pPr>
              <a:defRPr/>
            </a:lvl1pPr>
          </a:lstStyle>
          <a:p>
            <a:fld id="{44E22EE9-B8A0-0641-9265-052CFE9B95A7}" type="slidenum">
              <a:rPr lang="en-GB" altLang="en-US"/>
              <a:pPr/>
              <a:t>‹#›</a:t>
            </a:fld>
            <a:endParaRPr lang="en-GB" altLang="en-US"/>
          </a:p>
        </p:txBody>
      </p:sp>
    </p:spTree>
    <p:extLst>
      <p:ext uri="{BB962C8B-B14F-4D97-AF65-F5344CB8AC3E}">
        <p14:creationId xmlns:p14="http://schemas.microsoft.com/office/powerpoint/2010/main" val="1449780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672419"/>
            <a:ext cx="7772400" cy="1135063"/>
          </a:xfrm>
        </p:spPr>
        <p:txBody>
          <a:bodyPr anchor="t"/>
          <a:lstStyle>
            <a:lvl1pPr algn="l">
              <a:defRPr sz="3333" b="1" cap="all"/>
            </a:lvl1pPr>
          </a:lstStyle>
          <a:p>
            <a:r>
              <a:rPr lang="en-US"/>
              <a:t>Click to edit Master title style</a:t>
            </a:r>
            <a:endParaRPr lang="en-GB"/>
          </a:p>
        </p:txBody>
      </p:sp>
      <p:sp>
        <p:nvSpPr>
          <p:cNvPr id="3" name="Text Placeholder 2"/>
          <p:cNvSpPr>
            <a:spLocks noGrp="1"/>
          </p:cNvSpPr>
          <p:nvPr>
            <p:ph type="body" idx="1"/>
          </p:nvPr>
        </p:nvSpPr>
        <p:spPr>
          <a:xfrm>
            <a:off x="722313" y="2422261"/>
            <a:ext cx="7772400" cy="1250156"/>
          </a:xfrm>
        </p:spPr>
        <p:txBody>
          <a:bodyPr anchor="b"/>
          <a:lstStyle>
            <a:lvl1pPr marL="0" indent="0">
              <a:buNone/>
              <a:defRPr sz="1667"/>
            </a:lvl1pPr>
            <a:lvl2pPr marL="380976" indent="0">
              <a:buNone/>
              <a:defRPr sz="1500"/>
            </a:lvl2pPr>
            <a:lvl3pPr marL="761952" indent="0">
              <a:buNone/>
              <a:defRPr sz="1333"/>
            </a:lvl3pPr>
            <a:lvl4pPr marL="1142926" indent="0">
              <a:buNone/>
              <a:defRPr sz="1167"/>
            </a:lvl4pPr>
            <a:lvl5pPr marL="1523901" indent="0">
              <a:buNone/>
              <a:defRPr sz="1167"/>
            </a:lvl5pPr>
            <a:lvl6pPr marL="1904876" indent="0">
              <a:buNone/>
              <a:defRPr sz="1167"/>
            </a:lvl6pPr>
            <a:lvl7pPr marL="2285852" indent="0">
              <a:buNone/>
              <a:defRPr sz="1167"/>
            </a:lvl7pPr>
            <a:lvl8pPr marL="2666827" indent="0">
              <a:buNone/>
              <a:defRPr sz="1167"/>
            </a:lvl8pPr>
            <a:lvl9pPr marL="3047802" indent="0">
              <a:buNone/>
              <a:defRPr sz="1167"/>
            </a:lvl9pPr>
          </a:lstStyle>
          <a:p>
            <a:pPr lvl="0"/>
            <a:r>
              <a:rPr lang="en-US"/>
              <a:t>Click to edit Master text styles</a:t>
            </a:r>
          </a:p>
        </p:txBody>
      </p:sp>
      <p:sp>
        <p:nvSpPr>
          <p:cNvPr id="4" name="Rectangle 4">
            <a:extLst>
              <a:ext uri="{FF2B5EF4-FFF2-40B4-BE49-F238E27FC236}">
                <a16:creationId xmlns:a16="http://schemas.microsoft.com/office/drawing/2014/main" id="{0993CF81-ACE4-4544-B7C6-4B3AA9A98B33}"/>
              </a:ext>
            </a:extLst>
          </p:cNvPr>
          <p:cNvSpPr>
            <a:spLocks noGrp="1" noChangeArrowheads="1"/>
          </p:cNvSpPr>
          <p:nvPr>
            <p:ph type="dt" sz="half" idx="10"/>
          </p:nvPr>
        </p:nvSpPr>
        <p:spPr>
          <a:ln/>
        </p:spPr>
        <p:txBody>
          <a:bodyPr/>
          <a:lstStyle>
            <a:lvl1pPr>
              <a:defRPr/>
            </a:lvl1pPr>
          </a:lstStyle>
          <a:p>
            <a:pPr>
              <a:defRPr/>
            </a:pPr>
            <a:fld id="{09B9050B-8877-4640-B6D9-2E87E66B219C}" type="datetime1">
              <a:rPr lang="en-GB" altLang="en-US"/>
              <a:pPr>
                <a:defRPr/>
              </a:pPr>
              <a:t>12/01/2024</a:t>
            </a:fld>
            <a:endParaRPr lang="en-GB" altLang="en-US"/>
          </a:p>
        </p:txBody>
      </p:sp>
      <p:sp>
        <p:nvSpPr>
          <p:cNvPr id="5" name="Rectangle 5">
            <a:extLst>
              <a:ext uri="{FF2B5EF4-FFF2-40B4-BE49-F238E27FC236}">
                <a16:creationId xmlns:a16="http://schemas.microsoft.com/office/drawing/2014/main" id="{CB4DB7D0-696F-9241-AE9B-CE074CBD2FD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DC354506-7C5F-6747-9655-00931CDCE0E6}"/>
              </a:ext>
            </a:extLst>
          </p:cNvPr>
          <p:cNvSpPr>
            <a:spLocks noGrp="1" noChangeArrowheads="1"/>
          </p:cNvSpPr>
          <p:nvPr>
            <p:ph type="sldNum" sz="quarter" idx="12"/>
          </p:nvPr>
        </p:nvSpPr>
        <p:spPr>
          <a:ln/>
        </p:spPr>
        <p:txBody>
          <a:bodyPr/>
          <a:lstStyle>
            <a:lvl1pPr>
              <a:defRPr/>
            </a:lvl1pPr>
          </a:lstStyle>
          <a:p>
            <a:fld id="{9834D1D5-66F3-7D4D-9A3F-F24FEF0D885E}" type="slidenum">
              <a:rPr lang="en-GB" altLang="en-US"/>
              <a:pPr/>
              <a:t>‹#›</a:t>
            </a:fld>
            <a:endParaRPr lang="en-GB" altLang="en-US"/>
          </a:p>
        </p:txBody>
      </p:sp>
    </p:spTree>
    <p:extLst>
      <p:ext uri="{BB962C8B-B14F-4D97-AF65-F5344CB8AC3E}">
        <p14:creationId xmlns:p14="http://schemas.microsoft.com/office/powerpoint/2010/main" val="865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057013"/>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057013"/>
            <a:ext cx="4038600" cy="4140729"/>
          </a:xfrm>
        </p:spPr>
        <p:txBody>
          <a:bodyPr/>
          <a:lstStyle>
            <a:lvl1pPr>
              <a:defRPr sz="2333"/>
            </a:lvl1pPr>
            <a:lvl2pPr>
              <a:defRPr sz="2000"/>
            </a:lvl2pPr>
            <a:lvl3pPr>
              <a:defRPr sz="166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F44D70F9-4211-0143-A00A-74FD549C381F}"/>
              </a:ext>
            </a:extLst>
          </p:cNvPr>
          <p:cNvSpPr>
            <a:spLocks noGrp="1" noChangeArrowheads="1"/>
          </p:cNvSpPr>
          <p:nvPr>
            <p:ph type="dt" sz="half" idx="10"/>
          </p:nvPr>
        </p:nvSpPr>
        <p:spPr>
          <a:ln/>
        </p:spPr>
        <p:txBody>
          <a:bodyPr/>
          <a:lstStyle>
            <a:lvl1pPr>
              <a:defRPr/>
            </a:lvl1pPr>
          </a:lstStyle>
          <a:p>
            <a:pPr>
              <a:defRPr/>
            </a:pPr>
            <a:fld id="{B3FC2FB3-EE14-7E49-98D2-13C02D70E5BC}" type="datetime1">
              <a:rPr lang="en-GB" altLang="en-US"/>
              <a:pPr>
                <a:defRPr/>
              </a:pPr>
              <a:t>12/01/2024</a:t>
            </a:fld>
            <a:endParaRPr lang="en-GB" altLang="en-US"/>
          </a:p>
        </p:txBody>
      </p:sp>
      <p:sp>
        <p:nvSpPr>
          <p:cNvPr id="6" name="Rectangle 5">
            <a:extLst>
              <a:ext uri="{FF2B5EF4-FFF2-40B4-BE49-F238E27FC236}">
                <a16:creationId xmlns:a16="http://schemas.microsoft.com/office/drawing/2014/main" id="{6CEBDA81-9371-4B44-AAB5-58DD18297259}"/>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6FC44E8-8B94-2140-AAC1-D1DB3CA612FB}"/>
              </a:ext>
            </a:extLst>
          </p:cNvPr>
          <p:cNvSpPr>
            <a:spLocks noGrp="1" noChangeArrowheads="1"/>
          </p:cNvSpPr>
          <p:nvPr>
            <p:ph type="sldNum" sz="quarter" idx="12"/>
          </p:nvPr>
        </p:nvSpPr>
        <p:spPr>
          <a:ln/>
        </p:spPr>
        <p:txBody>
          <a:bodyPr/>
          <a:lstStyle>
            <a:lvl1pPr>
              <a:defRPr/>
            </a:lvl1pPr>
          </a:lstStyle>
          <a:p>
            <a:fld id="{05B77588-0990-C44C-8474-E51C03A2EE1F}" type="slidenum">
              <a:rPr lang="en-GB" altLang="en-US"/>
              <a:pPr/>
              <a:t>‹#›</a:t>
            </a:fld>
            <a:endParaRPr lang="en-GB" altLang="en-US"/>
          </a:p>
        </p:txBody>
      </p:sp>
    </p:spTree>
    <p:extLst>
      <p:ext uri="{BB962C8B-B14F-4D97-AF65-F5344CB8AC3E}">
        <p14:creationId xmlns:p14="http://schemas.microsoft.com/office/powerpoint/2010/main" val="2773087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865"/>
            <a:ext cx="8229600" cy="9525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279263"/>
            <a:ext cx="4040188" cy="533135"/>
          </a:xfrm>
        </p:spPr>
        <p:txBody>
          <a:bodyPr anchor="b"/>
          <a:lstStyle>
            <a:lvl1pPr marL="0" indent="0">
              <a:buNone/>
              <a:defRPr sz="2000" b="1"/>
            </a:lvl1pPr>
            <a:lvl2pPr marL="380976" indent="0">
              <a:buNone/>
              <a:defRPr sz="1667" b="1"/>
            </a:lvl2pPr>
            <a:lvl3pPr marL="761952" indent="0">
              <a:buNone/>
              <a:defRPr sz="1500" b="1"/>
            </a:lvl3pPr>
            <a:lvl4pPr marL="1142926" indent="0">
              <a:buNone/>
              <a:defRPr sz="1333" b="1"/>
            </a:lvl4pPr>
            <a:lvl5pPr marL="1523901" indent="0">
              <a:buNone/>
              <a:defRPr sz="1333" b="1"/>
            </a:lvl5pPr>
            <a:lvl6pPr marL="1904876" indent="0">
              <a:buNone/>
              <a:defRPr sz="1333" b="1"/>
            </a:lvl6pPr>
            <a:lvl7pPr marL="2285852" indent="0">
              <a:buNone/>
              <a:defRPr sz="1333" b="1"/>
            </a:lvl7pPr>
            <a:lvl8pPr marL="2666827" indent="0">
              <a:buNone/>
              <a:defRPr sz="1333" b="1"/>
            </a:lvl8pPr>
            <a:lvl9pPr marL="3047802" indent="0">
              <a:buNone/>
              <a:defRPr sz="1333" b="1"/>
            </a:lvl9pPr>
          </a:lstStyle>
          <a:p>
            <a:pPr lvl="0"/>
            <a:r>
              <a:rPr lang="en-US"/>
              <a:t>Click to edit Master text styles</a:t>
            </a:r>
          </a:p>
        </p:txBody>
      </p:sp>
      <p:sp>
        <p:nvSpPr>
          <p:cNvPr id="4" name="Content Placeholder 3"/>
          <p:cNvSpPr>
            <a:spLocks noGrp="1"/>
          </p:cNvSpPr>
          <p:nvPr>
            <p:ph sz="half" idx="2"/>
          </p:nvPr>
        </p:nvSpPr>
        <p:spPr>
          <a:xfrm>
            <a:off x="457200" y="1812396"/>
            <a:ext cx="4040188"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8" y="1279263"/>
            <a:ext cx="4041775" cy="533135"/>
          </a:xfrm>
        </p:spPr>
        <p:txBody>
          <a:bodyPr anchor="b"/>
          <a:lstStyle>
            <a:lvl1pPr marL="0" indent="0">
              <a:buNone/>
              <a:defRPr sz="2000" b="1"/>
            </a:lvl1pPr>
            <a:lvl2pPr marL="380976" indent="0">
              <a:buNone/>
              <a:defRPr sz="1667" b="1"/>
            </a:lvl2pPr>
            <a:lvl3pPr marL="761952" indent="0">
              <a:buNone/>
              <a:defRPr sz="1500" b="1"/>
            </a:lvl3pPr>
            <a:lvl4pPr marL="1142926" indent="0">
              <a:buNone/>
              <a:defRPr sz="1333" b="1"/>
            </a:lvl4pPr>
            <a:lvl5pPr marL="1523901" indent="0">
              <a:buNone/>
              <a:defRPr sz="1333" b="1"/>
            </a:lvl5pPr>
            <a:lvl6pPr marL="1904876" indent="0">
              <a:buNone/>
              <a:defRPr sz="1333" b="1"/>
            </a:lvl6pPr>
            <a:lvl7pPr marL="2285852" indent="0">
              <a:buNone/>
              <a:defRPr sz="1333" b="1"/>
            </a:lvl7pPr>
            <a:lvl8pPr marL="2666827" indent="0">
              <a:buNone/>
              <a:defRPr sz="1333" b="1"/>
            </a:lvl8pPr>
            <a:lvl9pPr marL="3047802" indent="0">
              <a:buNone/>
              <a:defRPr sz="1333" b="1"/>
            </a:lvl9pPr>
          </a:lstStyle>
          <a:p>
            <a:pPr lvl="0"/>
            <a:r>
              <a:rPr lang="en-US"/>
              <a:t>Click to edit Master text styles</a:t>
            </a:r>
          </a:p>
        </p:txBody>
      </p:sp>
      <p:sp>
        <p:nvSpPr>
          <p:cNvPr id="6" name="Content Placeholder 5"/>
          <p:cNvSpPr>
            <a:spLocks noGrp="1"/>
          </p:cNvSpPr>
          <p:nvPr>
            <p:ph sz="quarter" idx="4"/>
          </p:nvPr>
        </p:nvSpPr>
        <p:spPr>
          <a:xfrm>
            <a:off x="4645028" y="1812396"/>
            <a:ext cx="4041775" cy="3292740"/>
          </a:xfrm>
        </p:spPr>
        <p:txBody>
          <a:bodyPr/>
          <a:lstStyle>
            <a:lvl1pPr>
              <a:defRPr sz="2000"/>
            </a:lvl1pPr>
            <a:lvl2pPr>
              <a:defRPr sz="1667"/>
            </a:lvl2pPr>
            <a:lvl3pPr>
              <a:defRPr sz="15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30AE9B1B-D176-FE4F-A689-147073DF995A}"/>
              </a:ext>
            </a:extLst>
          </p:cNvPr>
          <p:cNvSpPr>
            <a:spLocks noGrp="1" noChangeArrowheads="1"/>
          </p:cNvSpPr>
          <p:nvPr>
            <p:ph type="dt" sz="half" idx="10"/>
          </p:nvPr>
        </p:nvSpPr>
        <p:spPr>
          <a:ln/>
        </p:spPr>
        <p:txBody>
          <a:bodyPr/>
          <a:lstStyle>
            <a:lvl1pPr>
              <a:defRPr/>
            </a:lvl1pPr>
          </a:lstStyle>
          <a:p>
            <a:pPr>
              <a:defRPr/>
            </a:pPr>
            <a:fld id="{E51637A3-19CF-D949-812B-5D1B21CC9C08}" type="datetime1">
              <a:rPr lang="en-GB" altLang="en-US"/>
              <a:pPr>
                <a:defRPr/>
              </a:pPr>
              <a:t>12/01/2024</a:t>
            </a:fld>
            <a:endParaRPr lang="en-GB" altLang="en-US"/>
          </a:p>
        </p:txBody>
      </p:sp>
      <p:sp>
        <p:nvSpPr>
          <p:cNvPr id="8" name="Rectangle 5">
            <a:extLst>
              <a:ext uri="{FF2B5EF4-FFF2-40B4-BE49-F238E27FC236}">
                <a16:creationId xmlns:a16="http://schemas.microsoft.com/office/drawing/2014/main" id="{EC5752A3-E971-CA43-ABFA-B24AC9FB3C0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64C13404-7FCF-6A45-9196-8A19666B3F67}"/>
              </a:ext>
            </a:extLst>
          </p:cNvPr>
          <p:cNvSpPr>
            <a:spLocks noGrp="1" noChangeArrowheads="1"/>
          </p:cNvSpPr>
          <p:nvPr>
            <p:ph type="sldNum" sz="quarter" idx="12"/>
          </p:nvPr>
        </p:nvSpPr>
        <p:spPr>
          <a:ln/>
        </p:spPr>
        <p:txBody>
          <a:bodyPr/>
          <a:lstStyle>
            <a:lvl1pPr>
              <a:defRPr/>
            </a:lvl1pPr>
          </a:lstStyle>
          <a:p>
            <a:fld id="{DCA72DD2-BA3F-8543-B2C7-E0B55D5E1680}" type="slidenum">
              <a:rPr lang="en-GB" altLang="en-US"/>
              <a:pPr/>
              <a:t>‹#›</a:t>
            </a:fld>
            <a:endParaRPr lang="en-GB" altLang="en-US"/>
          </a:p>
        </p:txBody>
      </p:sp>
    </p:spTree>
    <p:extLst>
      <p:ext uri="{BB962C8B-B14F-4D97-AF65-F5344CB8AC3E}">
        <p14:creationId xmlns:p14="http://schemas.microsoft.com/office/powerpoint/2010/main" val="105977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2BD602C5-7899-464F-A639-12459D4BCF9F}"/>
              </a:ext>
            </a:extLst>
          </p:cNvPr>
          <p:cNvSpPr>
            <a:spLocks noGrp="1" noChangeArrowheads="1"/>
          </p:cNvSpPr>
          <p:nvPr>
            <p:ph type="dt" sz="half" idx="10"/>
          </p:nvPr>
        </p:nvSpPr>
        <p:spPr>
          <a:ln/>
        </p:spPr>
        <p:txBody>
          <a:bodyPr/>
          <a:lstStyle>
            <a:lvl1pPr>
              <a:defRPr/>
            </a:lvl1pPr>
          </a:lstStyle>
          <a:p>
            <a:pPr>
              <a:defRPr/>
            </a:pPr>
            <a:fld id="{96112A1F-3D8B-B042-B58F-D24C94D3FC8B}" type="datetime1">
              <a:rPr lang="en-GB" altLang="en-US"/>
              <a:pPr>
                <a:defRPr/>
              </a:pPr>
              <a:t>12/01/2024</a:t>
            </a:fld>
            <a:endParaRPr lang="en-GB" altLang="en-US"/>
          </a:p>
        </p:txBody>
      </p:sp>
      <p:sp>
        <p:nvSpPr>
          <p:cNvPr id="4" name="Rectangle 5">
            <a:extLst>
              <a:ext uri="{FF2B5EF4-FFF2-40B4-BE49-F238E27FC236}">
                <a16:creationId xmlns:a16="http://schemas.microsoft.com/office/drawing/2014/main" id="{D5159869-5AEA-194C-AD5D-4668FA066ACF}"/>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69D21F11-F0BF-FB4C-B982-2D648656D057}"/>
              </a:ext>
            </a:extLst>
          </p:cNvPr>
          <p:cNvSpPr>
            <a:spLocks noGrp="1" noChangeArrowheads="1"/>
          </p:cNvSpPr>
          <p:nvPr>
            <p:ph type="sldNum" sz="quarter" idx="12"/>
          </p:nvPr>
        </p:nvSpPr>
        <p:spPr>
          <a:ln/>
        </p:spPr>
        <p:txBody>
          <a:bodyPr/>
          <a:lstStyle>
            <a:lvl1pPr>
              <a:defRPr/>
            </a:lvl1pPr>
          </a:lstStyle>
          <a:p>
            <a:fld id="{BB98F552-A29D-2D4E-8192-F20670493719}" type="slidenum">
              <a:rPr lang="en-GB" altLang="en-US"/>
              <a:pPr/>
              <a:t>‹#›</a:t>
            </a:fld>
            <a:endParaRPr lang="en-GB" altLang="en-US"/>
          </a:p>
        </p:txBody>
      </p:sp>
    </p:spTree>
    <p:extLst>
      <p:ext uri="{BB962C8B-B14F-4D97-AF65-F5344CB8AC3E}">
        <p14:creationId xmlns:p14="http://schemas.microsoft.com/office/powerpoint/2010/main" val="904500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FB7CE7D-9A6B-C74C-B7CE-C9B74D6FED50}"/>
              </a:ext>
            </a:extLst>
          </p:cNvPr>
          <p:cNvSpPr>
            <a:spLocks noGrp="1" noChangeArrowheads="1"/>
          </p:cNvSpPr>
          <p:nvPr>
            <p:ph type="dt" sz="half" idx="10"/>
          </p:nvPr>
        </p:nvSpPr>
        <p:spPr>
          <a:ln/>
        </p:spPr>
        <p:txBody>
          <a:bodyPr/>
          <a:lstStyle>
            <a:lvl1pPr>
              <a:defRPr/>
            </a:lvl1pPr>
          </a:lstStyle>
          <a:p>
            <a:pPr>
              <a:defRPr/>
            </a:pPr>
            <a:fld id="{5031F30A-C80F-BD4E-A710-DF42755B1458}" type="datetime1">
              <a:rPr lang="en-GB" altLang="en-US"/>
              <a:pPr>
                <a:defRPr/>
              </a:pPr>
              <a:t>12/01/2024</a:t>
            </a:fld>
            <a:endParaRPr lang="en-GB" altLang="en-US"/>
          </a:p>
        </p:txBody>
      </p:sp>
      <p:sp>
        <p:nvSpPr>
          <p:cNvPr id="3" name="Rectangle 5">
            <a:extLst>
              <a:ext uri="{FF2B5EF4-FFF2-40B4-BE49-F238E27FC236}">
                <a16:creationId xmlns:a16="http://schemas.microsoft.com/office/drawing/2014/main" id="{860F0C16-2F9F-4E49-8ABE-41DC8E1D63E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4" name="Rectangle 6">
            <a:extLst>
              <a:ext uri="{FF2B5EF4-FFF2-40B4-BE49-F238E27FC236}">
                <a16:creationId xmlns:a16="http://schemas.microsoft.com/office/drawing/2014/main" id="{BA8C51AD-F4CE-DB4B-B82C-25C7F802388A}"/>
              </a:ext>
            </a:extLst>
          </p:cNvPr>
          <p:cNvSpPr>
            <a:spLocks noGrp="1" noChangeArrowheads="1"/>
          </p:cNvSpPr>
          <p:nvPr>
            <p:ph type="sldNum" sz="quarter" idx="12"/>
          </p:nvPr>
        </p:nvSpPr>
        <p:spPr>
          <a:ln/>
        </p:spPr>
        <p:txBody>
          <a:bodyPr/>
          <a:lstStyle>
            <a:lvl1pPr>
              <a:defRPr/>
            </a:lvl1pPr>
          </a:lstStyle>
          <a:p>
            <a:fld id="{894E80F9-0E08-3C4F-9F14-79BF2B78232D}" type="slidenum">
              <a:rPr lang="en-GB" altLang="en-US"/>
              <a:pPr/>
              <a:t>‹#›</a:t>
            </a:fld>
            <a:endParaRPr lang="en-GB" altLang="en-US"/>
          </a:p>
        </p:txBody>
      </p:sp>
    </p:spTree>
    <p:extLst>
      <p:ext uri="{BB962C8B-B14F-4D97-AF65-F5344CB8AC3E}">
        <p14:creationId xmlns:p14="http://schemas.microsoft.com/office/powerpoint/2010/main" val="3666885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1667" b="1"/>
            </a:lvl1pPr>
          </a:lstStyle>
          <a:p>
            <a:r>
              <a:rPr lang="en-US"/>
              <a:t>Click to edit Master title style</a:t>
            </a:r>
            <a:endParaRPr lang="en-GB"/>
          </a:p>
        </p:txBody>
      </p:sp>
      <p:sp>
        <p:nvSpPr>
          <p:cNvPr id="3" name="Picture Placeholder 2"/>
          <p:cNvSpPr>
            <a:spLocks noGrp="1"/>
          </p:cNvSpPr>
          <p:nvPr>
            <p:ph type="pic" idx="1"/>
          </p:nvPr>
        </p:nvSpPr>
        <p:spPr>
          <a:xfrm>
            <a:off x="1792288" y="510646"/>
            <a:ext cx="5486400" cy="3429000"/>
          </a:xfrm>
        </p:spPr>
        <p:txBody>
          <a:bodyPr/>
          <a:lstStyle>
            <a:lvl1pPr marL="0" indent="0">
              <a:buNone/>
              <a:defRPr sz="2667"/>
            </a:lvl1pPr>
            <a:lvl2pPr marL="380976" indent="0">
              <a:buNone/>
              <a:defRPr sz="2333"/>
            </a:lvl2pPr>
            <a:lvl3pPr marL="761952" indent="0">
              <a:buNone/>
              <a:defRPr sz="2000"/>
            </a:lvl3pPr>
            <a:lvl4pPr marL="1142926" indent="0">
              <a:buNone/>
              <a:defRPr sz="1667"/>
            </a:lvl4pPr>
            <a:lvl5pPr marL="1523901" indent="0">
              <a:buNone/>
              <a:defRPr sz="1667"/>
            </a:lvl5pPr>
            <a:lvl6pPr marL="1904876" indent="0">
              <a:buNone/>
              <a:defRPr sz="1667"/>
            </a:lvl6pPr>
            <a:lvl7pPr marL="2285852" indent="0">
              <a:buNone/>
              <a:defRPr sz="1667"/>
            </a:lvl7pPr>
            <a:lvl8pPr marL="2666827" indent="0">
              <a:buNone/>
              <a:defRPr sz="1667"/>
            </a:lvl8pPr>
            <a:lvl9pPr marL="3047802" indent="0">
              <a:buNone/>
              <a:defRPr sz="1667"/>
            </a:lvl9pPr>
          </a:lstStyle>
          <a:p>
            <a:pPr lvl="0"/>
            <a:endParaRPr lang="en-GB" noProof="0"/>
          </a:p>
        </p:txBody>
      </p:sp>
      <p:sp>
        <p:nvSpPr>
          <p:cNvPr id="4" name="Text Placeholder 3"/>
          <p:cNvSpPr>
            <a:spLocks noGrp="1"/>
          </p:cNvSpPr>
          <p:nvPr>
            <p:ph type="body" sz="half" idx="2"/>
          </p:nvPr>
        </p:nvSpPr>
        <p:spPr>
          <a:xfrm>
            <a:off x="1792288" y="4472782"/>
            <a:ext cx="5486400" cy="670718"/>
          </a:xfrm>
        </p:spPr>
        <p:txBody>
          <a:bodyPr/>
          <a:lstStyle>
            <a:lvl1pPr marL="0" indent="0">
              <a:buNone/>
              <a:defRPr sz="1167"/>
            </a:lvl1pPr>
            <a:lvl2pPr marL="380976" indent="0">
              <a:buNone/>
              <a:defRPr sz="1000"/>
            </a:lvl2pPr>
            <a:lvl3pPr marL="761952" indent="0">
              <a:buNone/>
              <a:defRPr sz="833"/>
            </a:lvl3pPr>
            <a:lvl4pPr marL="1142926" indent="0">
              <a:buNone/>
              <a:defRPr sz="751"/>
            </a:lvl4pPr>
            <a:lvl5pPr marL="1523901" indent="0">
              <a:buNone/>
              <a:defRPr sz="751"/>
            </a:lvl5pPr>
            <a:lvl6pPr marL="1904876" indent="0">
              <a:buNone/>
              <a:defRPr sz="751"/>
            </a:lvl6pPr>
            <a:lvl7pPr marL="2285852" indent="0">
              <a:buNone/>
              <a:defRPr sz="751"/>
            </a:lvl7pPr>
            <a:lvl8pPr marL="2666827" indent="0">
              <a:buNone/>
              <a:defRPr sz="751"/>
            </a:lvl8pPr>
            <a:lvl9pPr marL="3047802" indent="0">
              <a:buNone/>
              <a:defRPr sz="751"/>
            </a:lvl9pPr>
          </a:lstStyle>
          <a:p>
            <a:pPr lvl="0"/>
            <a:r>
              <a:rPr lang="en-US"/>
              <a:t>Click to edit Master text styles</a:t>
            </a:r>
          </a:p>
        </p:txBody>
      </p:sp>
      <p:sp>
        <p:nvSpPr>
          <p:cNvPr id="5" name="Rectangle 4">
            <a:extLst>
              <a:ext uri="{FF2B5EF4-FFF2-40B4-BE49-F238E27FC236}">
                <a16:creationId xmlns:a16="http://schemas.microsoft.com/office/drawing/2014/main" id="{0BBEE74E-6597-2542-BEAC-6EE46E2B6C8B}"/>
              </a:ext>
            </a:extLst>
          </p:cNvPr>
          <p:cNvSpPr>
            <a:spLocks noGrp="1" noChangeArrowheads="1"/>
          </p:cNvSpPr>
          <p:nvPr>
            <p:ph type="dt" sz="half" idx="10"/>
          </p:nvPr>
        </p:nvSpPr>
        <p:spPr>
          <a:ln/>
        </p:spPr>
        <p:txBody>
          <a:bodyPr/>
          <a:lstStyle>
            <a:lvl1pPr>
              <a:defRPr/>
            </a:lvl1pPr>
          </a:lstStyle>
          <a:p>
            <a:pPr>
              <a:defRPr/>
            </a:pPr>
            <a:fld id="{602AAE65-CBF6-3340-A33F-493A066C018D}" type="datetime1">
              <a:rPr lang="en-GB" altLang="en-US"/>
              <a:pPr>
                <a:defRPr/>
              </a:pPr>
              <a:t>12/01/2024</a:t>
            </a:fld>
            <a:endParaRPr lang="en-GB" altLang="en-US"/>
          </a:p>
        </p:txBody>
      </p:sp>
      <p:sp>
        <p:nvSpPr>
          <p:cNvPr id="6" name="Rectangle 5">
            <a:extLst>
              <a:ext uri="{FF2B5EF4-FFF2-40B4-BE49-F238E27FC236}">
                <a16:creationId xmlns:a16="http://schemas.microsoft.com/office/drawing/2014/main" id="{7B073538-0A29-944C-9950-62FB5FD02D96}"/>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1B10C969-E888-BA47-A043-DA41A67CBE61}"/>
              </a:ext>
            </a:extLst>
          </p:cNvPr>
          <p:cNvSpPr>
            <a:spLocks noGrp="1" noChangeArrowheads="1"/>
          </p:cNvSpPr>
          <p:nvPr>
            <p:ph type="sldNum" sz="quarter" idx="12"/>
          </p:nvPr>
        </p:nvSpPr>
        <p:spPr>
          <a:ln/>
        </p:spPr>
        <p:txBody>
          <a:bodyPr/>
          <a:lstStyle>
            <a:lvl1pPr>
              <a:defRPr/>
            </a:lvl1pPr>
          </a:lstStyle>
          <a:p>
            <a:fld id="{49AAAEAD-034E-5D49-9732-F6556D5202DC}" type="slidenum">
              <a:rPr lang="en-GB" altLang="en-US"/>
              <a:pPr/>
              <a:t>‹#›</a:t>
            </a:fld>
            <a:endParaRPr lang="en-GB" altLang="en-US"/>
          </a:p>
        </p:txBody>
      </p:sp>
    </p:spTree>
    <p:extLst>
      <p:ext uri="{BB962C8B-B14F-4D97-AF65-F5344CB8AC3E}">
        <p14:creationId xmlns:p14="http://schemas.microsoft.com/office/powerpoint/2010/main" val="26930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sv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6967DE2-EE65-284E-9E01-04B61B3966C0}"/>
              </a:ext>
            </a:extLst>
          </p:cNvPr>
          <p:cNvSpPr>
            <a:spLocks noGrp="1" noChangeArrowheads="1"/>
          </p:cNvSpPr>
          <p:nvPr>
            <p:ph type="title"/>
          </p:nvPr>
        </p:nvSpPr>
        <p:spPr bwMode="auto">
          <a:xfrm>
            <a:off x="457200" y="-22488"/>
            <a:ext cx="8229600" cy="9525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FD155C9C-B87E-EC41-A98B-C31C30EBE6DF}"/>
              </a:ext>
            </a:extLst>
          </p:cNvPr>
          <p:cNvSpPr>
            <a:spLocks noGrp="1" noChangeArrowheads="1"/>
          </p:cNvSpPr>
          <p:nvPr>
            <p:ph type="body" idx="1"/>
          </p:nvPr>
        </p:nvSpPr>
        <p:spPr bwMode="auto">
          <a:xfrm>
            <a:off x="457200" y="1057013"/>
            <a:ext cx="8229600" cy="4140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9046EFE-2A25-E94A-B1D6-640DBF11E24A}"/>
              </a:ext>
            </a:extLst>
          </p:cNvPr>
          <p:cNvSpPr>
            <a:spLocks noGrp="1" noChangeArrowheads="1"/>
          </p:cNvSpPr>
          <p:nvPr>
            <p:ph type="dt" sz="half" idx="2"/>
          </p:nvPr>
        </p:nvSpPr>
        <p:spPr bwMode="auto">
          <a:xfrm>
            <a:off x="457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167" smtClean="0">
                <a:latin typeface="Gill Sans MT" panose="020B0502020104020203" pitchFamily="34" charset="77"/>
                <a:ea typeface="ＭＳ Ｐゴシック" charset="-128"/>
              </a:defRPr>
            </a:lvl1pPr>
          </a:lstStyle>
          <a:p>
            <a:pPr>
              <a:defRPr/>
            </a:pPr>
            <a:fld id="{AD94234F-0D0A-E947-8D54-AB6E4080FFC3}" type="datetime1">
              <a:rPr lang="en-GB" altLang="en-US"/>
              <a:pPr>
                <a:defRPr/>
              </a:pPr>
              <a:t>12/01/2024</a:t>
            </a:fld>
            <a:endParaRPr lang="en-GB" altLang="en-US"/>
          </a:p>
        </p:txBody>
      </p:sp>
      <p:sp>
        <p:nvSpPr>
          <p:cNvPr id="1029" name="Rectangle 5">
            <a:extLst>
              <a:ext uri="{FF2B5EF4-FFF2-40B4-BE49-F238E27FC236}">
                <a16:creationId xmlns:a16="http://schemas.microsoft.com/office/drawing/2014/main" id="{152AA15D-0E37-9A4D-800B-5EAD365A4BCE}"/>
              </a:ext>
            </a:extLst>
          </p:cNvPr>
          <p:cNvSpPr>
            <a:spLocks noGrp="1" noChangeArrowheads="1"/>
          </p:cNvSpPr>
          <p:nvPr>
            <p:ph type="ftr" sz="quarter" idx="3"/>
          </p:nvPr>
        </p:nvSpPr>
        <p:spPr bwMode="auto">
          <a:xfrm>
            <a:off x="3124200" y="5318126"/>
            <a:ext cx="2895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167">
                <a:latin typeface="Gill Sans MT" panose="020B0502020104020203" pitchFamily="34" charset="77"/>
                <a:ea typeface="ＭＳ Ｐゴシック" charset="0"/>
              </a:defRPr>
            </a:lvl1pPr>
          </a:lstStyle>
          <a:p>
            <a:pPr>
              <a:defRPr/>
            </a:pPr>
            <a:endParaRPr lang="en-GB"/>
          </a:p>
        </p:txBody>
      </p:sp>
      <p:sp>
        <p:nvSpPr>
          <p:cNvPr id="1030" name="Rectangle 6">
            <a:extLst>
              <a:ext uri="{FF2B5EF4-FFF2-40B4-BE49-F238E27FC236}">
                <a16:creationId xmlns:a16="http://schemas.microsoft.com/office/drawing/2014/main" id="{C116671B-B7F5-A640-A03B-2CB79D5B87F6}"/>
              </a:ext>
            </a:extLst>
          </p:cNvPr>
          <p:cNvSpPr>
            <a:spLocks noGrp="1" noChangeArrowheads="1"/>
          </p:cNvSpPr>
          <p:nvPr>
            <p:ph type="sldNum" sz="quarter" idx="4"/>
          </p:nvPr>
        </p:nvSpPr>
        <p:spPr bwMode="auto">
          <a:xfrm>
            <a:off x="6553200" y="5318126"/>
            <a:ext cx="2133600" cy="28310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167">
                <a:latin typeface="Gill Sans MT" panose="020B0502020104020203" pitchFamily="34" charset="77"/>
              </a:defRPr>
            </a:lvl1pPr>
          </a:lstStyle>
          <a:p>
            <a:fld id="{07E9AECC-8061-DA49-97AE-2E5615142E93}" type="slidenum">
              <a:rPr lang="en-GB" altLang="en-US"/>
              <a:pPr/>
              <a:t>‹#›</a:t>
            </a:fld>
            <a:endParaRPr lang="en-GB" altLang="en-US"/>
          </a:p>
        </p:txBody>
      </p:sp>
      <p:pic>
        <p:nvPicPr>
          <p:cNvPr id="2" name="Graphic 1">
            <a:extLst>
              <a:ext uri="{FF2B5EF4-FFF2-40B4-BE49-F238E27FC236}">
                <a16:creationId xmlns:a16="http://schemas.microsoft.com/office/drawing/2014/main" id="{53A3A363-7BDB-0011-BBFD-2AE874825249}"/>
              </a:ext>
            </a:extLst>
          </p:cNvPr>
          <p:cNvPicPr>
            <a:picLocks noChangeAspect="1"/>
          </p:cNvPicPr>
          <p:nvPr userDrawn="1"/>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7308304" y="216308"/>
            <a:ext cx="1667210" cy="601900"/>
          </a:xfrm>
          <a:prstGeom prst="rect">
            <a:avLst/>
          </a:prstGeom>
        </p:spPr>
      </p:pic>
    </p:spTree>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9" r:id="rId8"/>
  </p:sldLayoutIdLst>
  <p:hf hdr="0" ftr="0" dt="0"/>
  <p:txStyles>
    <p:titleStyle>
      <a:lvl1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mj-cs"/>
        </a:defRPr>
      </a:lvl1pPr>
      <a:lvl2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2pPr>
      <a:lvl3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3pPr>
      <a:lvl4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4pPr>
      <a:lvl5pPr algn="l" rtl="0" eaLnBrk="0" fontAlgn="base" hangingPunct="0">
        <a:spcBef>
          <a:spcPct val="0"/>
        </a:spcBef>
        <a:spcAft>
          <a:spcPct val="0"/>
        </a:spcAft>
        <a:defRPr sz="2333">
          <a:solidFill>
            <a:srgbClr val="003D7D"/>
          </a:solidFill>
          <a:latin typeface="Gill Sans MT" panose="020B0502020104020203" pitchFamily="34" charset="77"/>
          <a:ea typeface="ＭＳ Ｐゴシック" charset="0"/>
          <a:cs typeface="Arial" charset="0"/>
        </a:defRPr>
      </a:lvl5pPr>
      <a:lvl6pPr marL="380976" algn="l" rtl="0" eaLnBrk="0" fontAlgn="base" hangingPunct="0">
        <a:spcBef>
          <a:spcPct val="0"/>
        </a:spcBef>
        <a:spcAft>
          <a:spcPct val="0"/>
        </a:spcAft>
        <a:defRPr sz="2333">
          <a:solidFill>
            <a:srgbClr val="003D7D"/>
          </a:solidFill>
          <a:latin typeface="Verdana" pitchFamily="34" charset="0"/>
          <a:cs typeface="Arial" charset="0"/>
        </a:defRPr>
      </a:lvl6pPr>
      <a:lvl7pPr marL="761952" algn="l" rtl="0" eaLnBrk="0" fontAlgn="base" hangingPunct="0">
        <a:spcBef>
          <a:spcPct val="0"/>
        </a:spcBef>
        <a:spcAft>
          <a:spcPct val="0"/>
        </a:spcAft>
        <a:defRPr sz="2333">
          <a:solidFill>
            <a:srgbClr val="003D7D"/>
          </a:solidFill>
          <a:latin typeface="Verdana" pitchFamily="34" charset="0"/>
          <a:cs typeface="Arial" charset="0"/>
        </a:defRPr>
      </a:lvl7pPr>
      <a:lvl8pPr marL="1142926" algn="l" rtl="0" eaLnBrk="0" fontAlgn="base" hangingPunct="0">
        <a:spcBef>
          <a:spcPct val="0"/>
        </a:spcBef>
        <a:spcAft>
          <a:spcPct val="0"/>
        </a:spcAft>
        <a:defRPr sz="2333">
          <a:solidFill>
            <a:srgbClr val="003D7D"/>
          </a:solidFill>
          <a:latin typeface="Verdana" pitchFamily="34" charset="0"/>
          <a:cs typeface="Arial" charset="0"/>
        </a:defRPr>
      </a:lvl8pPr>
      <a:lvl9pPr marL="1523901" algn="l" rtl="0" eaLnBrk="0" fontAlgn="base" hangingPunct="0">
        <a:spcBef>
          <a:spcPct val="0"/>
        </a:spcBef>
        <a:spcAft>
          <a:spcPct val="0"/>
        </a:spcAft>
        <a:defRPr sz="2333">
          <a:solidFill>
            <a:srgbClr val="003D7D"/>
          </a:solidFill>
          <a:latin typeface="Verdana" pitchFamily="34" charset="0"/>
          <a:cs typeface="Arial" charset="0"/>
        </a:defRPr>
      </a:lvl9pPr>
    </p:titleStyle>
    <p:bodyStyle>
      <a:lvl1pPr marL="285732" indent="-285732" algn="l" rtl="0" eaLnBrk="0" fontAlgn="base" hangingPunct="0">
        <a:spcBef>
          <a:spcPct val="20000"/>
        </a:spcBef>
        <a:spcAft>
          <a:spcPct val="0"/>
        </a:spcAft>
        <a:buFont typeface="Verdana" panose="020B0604030504040204" pitchFamily="34" charset="0"/>
        <a:buChar char="−"/>
        <a:defRPr sz="2000">
          <a:solidFill>
            <a:schemeClr val="tx1"/>
          </a:solidFill>
          <a:latin typeface="Gill Sans MT" panose="020B0502020104020203" pitchFamily="34" charset="77"/>
          <a:ea typeface="ＭＳ Ｐゴシック" charset="0"/>
          <a:cs typeface="+mn-cs"/>
        </a:defRPr>
      </a:lvl1pPr>
      <a:lvl2pPr marL="619085" indent="-238109" algn="l" rtl="0" eaLnBrk="0" fontAlgn="base" hangingPunct="0">
        <a:spcBef>
          <a:spcPct val="20000"/>
        </a:spcBef>
        <a:spcAft>
          <a:spcPct val="0"/>
        </a:spcAft>
        <a:buFont typeface="Verdana" panose="020B0604030504040204" pitchFamily="34" charset="0"/>
        <a:buChar char="−"/>
        <a:defRPr sz="1667">
          <a:solidFill>
            <a:schemeClr val="tx1"/>
          </a:solidFill>
          <a:latin typeface="Gill Sans MT" panose="020B0502020104020203" pitchFamily="34" charset="77"/>
          <a:ea typeface="Arial" charset="0"/>
          <a:cs typeface="+mn-cs"/>
        </a:defRPr>
      </a:lvl2pPr>
      <a:lvl3pPr marL="952439" indent="-190487" algn="l" rtl="0" eaLnBrk="0" fontAlgn="base" hangingPunct="0">
        <a:spcBef>
          <a:spcPct val="20000"/>
        </a:spcBef>
        <a:spcAft>
          <a:spcPct val="0"/>
        </a:spcAft>
        <a:buFont typeface="Verdana" panose="020B0604030504040204" pitchFamily="34" charset="0"/>
        <a:buChar char="−"/>
        <a:defRPr>
          <a:solidFill>
            <a:schemeClr val="tx1"/>
          </a:solidFill>
          <a:latin typeface="Gill Sans MT" panose="020B0502020104020203" pitchFamily="34" charset="77"/>
          <a:ea typeface="Arial" charset="0"/>
          <a:cs typeface="+mn-cs"/>
        </a:defRPr>
      </a:lvl3pPr>
      <a:lvl4pPr marL="1333413" indent="-190487"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4pPr>
      <a:lvl5pPr marL="1714388" indent="-190487" algn="l" rtl="0"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charset="0"/>
          <a:cs typeface="+mn-cs"/>
        </a:defRPr>
      </a:lvl5pPr>
      <a:lvl6pPr marL="2095364" indent="-190487" algn="l" rtl="0" eaLnBrk="0" fontAlgn="base" hangingPunct="0">
        <a:spcBef>
          <a:spcPct val="20000"/>
        </a:spcBef>
        <a:spcAft>
          <a:spcPct val="0"/>
        </a:spcAft>
        <a:buFont typeface="Verdana" pitchFamily="34" charset="0"/>
        <a:buChar char="−"/>
        <a:defRPr sz="1333">
          <a:solidFill>
            <a:schemeClr val="tx1"/>
          </a:solidFill>
          <a:latin typeface="+mn-lt"/>
          <a:cs typeface="+mn-cs"/>
        </a:defRPr>
      </a:lvl6pPr>
      <a:lvl7pPr marL="2476339" indent="-190487" algn="l" rtl="0" eaLnBrk="0" fontAlgn="base" hangingPunct="0">
        <a:spcBef>
          <a:spcPct val="20000"/>
        </a:spcBef>
        <a:spcAft>
          <a:spcPct val="0"/>
        </a:spcAft>
        <a:buFont typeface="Verdana" pitchFamily="34" charset="0"/>
        <a:buChar char="−"/>
        <a:defRPr sz="1333">
          <a:solidFill>
            <a:schemeClr val="tx1"/>
          </a:solidFill>
          <a:latin typeface="+mn-lt"/>
          <a:cs typeface="+mn-cs"/>
        </a:defRPr>
      </a:lvl7pPr>
      <a:lvl8pPr marL="2857315" indent="-190487" algn="l" rtl="0" eaLnBrk="0" fontAlgn="base" hangingPunct="0">
        <a:spcBef>
          <a:spcPct val="20000"/>
        </a:spcBef>
        <a:spcAft>
          <a:spcPct val="0"/>
        </a:spcAft>
        <a:buFont typeface="Verdana" pitchFamily="34" charset="0"/>
        <a:buChar char="−"/>
        <a:defRPr sz="1333">
          <a:solidFill>
            <a:schemeClr val="tx1"/>
          </a:solidFill>
          <a:latin typeface="+mn-lt"/>
          <a:cs typeface="+mn-cs"/>
        </a:defRPr>
      </a:lvl8pPr>
      <a:lvl9pPr marL="3238290" indent="-190487" algn="l" rtl="0" eaLnBrk="0" fontAlgn="base" hangingPunct="0">
        <a:spcBef>
          <a:spcPct val="20000"/>
        </a:spcBef>
        <a:spcAft>
          <a:spcPct val="0"/>
        </a:spcAft>
        <a:buFont typeface="Verdana" pitchFamily="34" charset="0"/>
        <a:buChar char="−"/>
        <a:defRPr sz="1333">
          <a:solidFill>
            <a:schemeClr val="tx1"/>
          </a:solidFill>
          <a:latin typeface="+mn-lt"/>
          <a:cs typeface="+mn-cs"/>
        </a:defRPr>
      </a:lvl9pPr>
    </p:bodyStyle>
    <p:otherStyle>
      <a:defPPr>
        <a:defRPr lang="en-US"/>
      </a:defPPr>
      <a:lvl1pPr marL="0" algn="l" defTabSz="761952" rtl="0" eaLnBrk="1" latinLnBrk="0" hangingPunct="1">
        <a:defRPr sz="1500" kern="1200">
          <a:solidFill>
            <a:schemeClr val="tx1"/>
          </a:solidFill>
          <a:latin typeface="+mn-lt"/>
          <a:ea typeface="+mn-ea"/>
          <a:cs typeface="+mn-cs"/>
        </a:defRPr>
      </a:lvl1pPr>
      <a:lvl2pPr marL="380976" algn="l" defTabSz="761952" rtl="0" eaLnBrk="1" latinLnBrk="0" hangingPunct="1">
        <a:defRPr sz="1500" kern="1200">
          <a:solidFill>
            <a:schemeClr val="tx1"/>
          </a:solidFill>
          <a:latin typeface="+mn-lt"/>
          <a:ea typeface="+mn-ea"/>
          <a:cs typeface="+mn-cs"/>
        </a:defRPr>
      </a:lvl2pPr>
      <a:lvl3pPr marL="761952" algn="l" defTabSz="761952" rtl="0" eaLnBrk="1" latinLnBrk="0" hangingPunct="1">
        <a:defRPr sz="1500" kern="1200">
          <a:solidFill>
            <a:schemeClr val="tx1"/>
          </a:solidFill>
          <a:latin typeface="+mn-lt"/>
          <a:ea typeface="+mn-ea"/>
          <a:cs typeface="+mn-cs"/>
        </a:defRPr>
      </a:lvl3pPr>
      <a:lvl4pPr marL="1142926" algn="l" defTabSz="761952" rtl="0" eaLnBrk="1" latinLnBrk="0" hangingPunct="1">
        <a:defRPr sz="1500" kern="1200">
          <a:solidFill>
            <a:schemeClr val="tx1"/>
          </a:solidFill>
          <a:latin typeface="+mn-lt"/>
          <a:ea typeface="+mn-ea"/>
          <a:cs typeface="+mn-cs"/>
        </a:defRPr>
      </a:lvl4pPr>
      <a:lvl5pPr marL="1523901" algn="l" defTabSz="761952" rtl="0" eaLnBrk="1" latinLnBrk="0" hangingPunct="1">
        <a:defRPr sz="1500" kern="1200">
          <a:solidFill>
            <a:schemeClr val="tx1"/>
          </a:solidFill>
          <a:latin typeface="+mn-lt"/>
          <a:ea typeface="+mn-ea"/>
          <a:cs typeface="+mn-cs"/>
        </a:defRPr>
      </a:lvl5pPr>
      <a:lvl6pPr marL="1904876" algn="l" defTabSz="761952" rtl="0" eaLnBrk="1" latinLnBrk="0" hangingPunct="1">
        <a:defRPr sz="1500" kern="1200">
          <a:solidFill>
            <a:schemeClr val="tx1"/>
          </a:solidFill>
          <a:latin typeface="+mn-lt"/>
          <a:ea typeface="+mn-ea"/>
          <a:cs typeface="+mn-cs"/>
        </a:defRPr>
      </a:lvl6pPr>
      <a:lvl7pPr marL="2285852" algn="l" defTabSz="761952" rtl="0" eaLnBrk="1" latinLnBrk="0" hangingPunct="1">
        <a:defRPr sz="1500" kern="1200">
          <a:solidFill>
            <a:schemeClr val="tx1"/>
          </a:solidFill>
          <a:latin typeface="+mn-lt"/>
          <a:ea typeface="+mn-ea"/>
          <a:cs typeface="+mn-cs"/>
        </a:defRPr>
      </a:lvl7pPr>
      <a:lvl8pPr marL="2666827" algn="l" defTabSz="761952" rtl="0" eaLnBrk="1" latinLnBrk="0" hangingPunct="1">
        <a:defRPr sz="1500" kern="1200">
          <a:solidFill>
            <a:schemeClr val="tx1"/>
          </a:solidFill>
          <a:latin typeface="+mn-lt"/>
          <a:ea typeface="+mn-ea"/>
          <a:cs typeface="+mn-cs"/>
        </a:defRPr>
      </a:lvl8pPr>
      <a:lvl9pPr marL="3047802" algn="l" defTabSz="761952"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learning.oreilly.com/library/view/machine-learning-with/9781785889936/"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36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Number Placeholder 3">
            <a:extLst>
              <a:ext uri="{FF2B5EF4-FFF2-40B4-BE49-F238E27FC236}">
                <a16:creationId xmlns:a16="http://schemas.microsoft.com/office/drawing/2014/main" id="{AF6BA273-C058-A046-BA6B-4B58FA82B6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Verdana" panose="020B0604030504040204" pitchFamily="34" charset="0"/>
              <a:buChar char="−"/>
              <a:defRPr sz="20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619085" indent="-238109">
              <a:spcBef>
                <a:spcPct val="20000"/>
              </a:spcBef>
              <a:buFont typeface="Verdana" panose="020B0604030504040204" pitchFamily="34" charset="0"/>
              <a:buChar char="−"/>
              <a:defRPr sz="1667">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952439" indent="-190487">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333413" indent="-190487">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1714388" indent="-190487">
              <a:spcBef>
                <a:spcPct val="20000"/>
              </a:spcBef>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095364" indent="-190487"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476339" indent="-190487"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2857315" indent="-190487"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238290" indent="-190487" eaLnBrk="0" fontAlgn="base" hangingPunct="0">
              <a:spcBef>
                <a:spcPct val="20000"/>
              </a:spcBef>
              <a:spcAft>
                <a:spcPct val="0"/>
              </a:spcAft>
              <a:buFont typeface="Verdana" panose="020B0604030504040204" pitchFamily="34" charset="0"/>
              <a:buChar char="−"/>
              <a:defRPr sz="1333">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a:spcBef>
                <a:spcPct val="0"/>
              </a:spcBef>
              <a:buFontTx/>
              <a:buNone/>
            </a:pPr>
            <a:fld id="{0F366BD3-0E5B-9C42-A03F-75400BAFC63E}" type="slidenum">
              <a:rPr lang="en-GB" altLang="en-US" sz="1167"/>
              <a:pPr>
                <a:spcBef>
                  <a:spcPct val="0"/>
                </a:spcBef>
                <a:buFontTx/>
                <a:buNone/>
              </a:pPr>
              <a:t>1</a:t>
            </a:fld>
            <a:endParaRPr lang="en-GB" altLang="en-US" sz="1167"/>
          </a:p>
        </p:txBody>
      </p:sp>
      <p:sp>
        <p:nvSpPr>
          <p:cNvPr id="16386" name="Text Box 2">
            <a:extLst>
              <a:ext uri="{FF2B5EF4-FFF2-40B4-BE49-F238E27FC236}">
                <a16:creationId xmlns:a16="http://schemas.microsoft.com/office/drawing/2014/main" id="{CB2856F0-5122-C748-A4E1-B1FC924AA33E}"/>
              </a:ext>
            </a:extLst>
          </p:cNvPr>
          <p:cNvSpPr txBox="1">
            <a:spLocks noChangeArrowheads="1"/>
          </p:cNvSpPr>
          <p:nvPr/>
        </p:nvSpPr>
        <p:spPr bwMode="auto">
          <a:xfrm>
            <a:off x="1043611" y="1345335"/>
            <a:ext cx="6299729" cy="2144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r>
              <a:rPr lang="en-GB" altLang="en-US" sz="3333" dirty="0">
                <a:solidFill>
                  <a:srgbClr val="003D7D"/>
                </a:solidFill>
              </a:rPr>
              <a:t>Machine Learning for Neuroscience </a:t>
            </a:r>
          </a:p>
          <a:p>
            <a:pPr eaLnBrk="1" hangingPunct="1">
              <a:spcBef>
                <a:spcPct val="0"/>
              </a:spcBef>
              <a:buFontTx/>
              <a:buNone/>
            </a:pPr>
            <a:endParaRPr lang="en-GB" altLang="en-US" sz="3000" dirty="0">
              <a:solidFill>
                <a:srgbClr val="003D7D"/>
              </a:solidFill>
            </a:endParaRPr>
          </a:p>
          <a:p>
            <a:pPr eaLnBrk="1" hangingPunct="1">
              <a:spcBef>
                <a:spcPct val="0"/>
              </a:spcBef>
              <a:buNone/>
            </a:pPr>
            <a:r>
              <a:rPr lang="en-GB" sz="2000" dirty="0">
                <a:solidFill>
                  <a:srgbClr val="003D7D"/>
                </a:solidFill>
              </a:rPr>
              <a:t>Regression models and linear prediction</a:t>
            </a:r>
          </a:p>
          <a:p>
            <a:pPr eaLnBrk="1" hangingPunct="1">
              <a:spcBef>
                <a:spcPct val="0"/>
              </a:spcBef>
              <a:buFontTx/>
              <a:buNone/>
            </a:pPr>
            <a:r>
              <a:rPr lang="en-GB" altLang="en-US" sz="2000" dirty="0">
                <a:solidFill>
                  <a:srgbClr val="003D7D"/>
                </a:solidFill>
              </a:rPr>
              <a:t> </a:t>
            </a:r>
          </a:p>
          <a:p>
            <a:pPr eaLnBrk="1" hangingPunct="1">
              <a:spcBef>
                <a:spcPct val="0"/>
              </a:spcBef>
              <a:buFontTx/>
              <a:buNone/>
            </a:pPr>
            <a:endParaRPr lang="en-GB" altLang="en-US" sz="3000" dirty="0">
              <a:solidFill>
                <a:srgbClr val="003D7D"/>
              </a:solidFill>
            </a:endParaRPr>
          </a:p>
        </p:txBody>
      </p:sp>
      <p:sp>
        <p:nvSpPr>
          <p:cNvPr id="16387" name="Text Box 4">
            <a:extLst>
              <a:ext uri="{FF2B5EF4-FFF2-40B4-BE49-F238E27FC236}">
                <a16:creationId xmlns:a16="http://schemas.microsoft.com/office/drawing/2014/main" id="{77FCB97C-8E46-1747-89C5-F16122F24E7D}"/>
              </a:ext>
            </a:extLst>
          </p:cNvPr>
          <p:cNvSpPr txBox="1">
            <a:spLocks noChangeArrowheads="1"/>
          </p:cNvSpPr>
          <p:nvPr/>
        </p:nvSpPr>
        <p:spPr bwMode="auto">
          <a:xfrm>
            <a:off x="1103139" y="3611491"/>
            <a:ext cx="4415896" cy="1220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50000"/>
              </a:spcBef>
              <a:buFontTx/>
              <a:buNone/>
            </a:pPr>
            <a:r>
              <a:rPr lang="en-GB" altLang="en-US" sz="1333" dirty="0">
                <a:solidFill>
                  <a:srgbClr val="003D7D"/>
                </a:solidFill>
              </a:rPr>
              <a:t>Payam </a:t>
            </a:r>
            <a:r>
              <a:rPr lang="en-GB" altLang="en-US" sz="1333" dirty="0" err="1">
                <a:solidFill>
                  <a:srgbClr val="003D7D"/>
                </a:solidFill>
              </a:rPr>
              <a:t>Barnaghi</a:t>
            </a:r>
            <a:endParaRPr lang="en-GB" altLang="en-US" sz="1333" dirty="0">
              <a:solidFill>
                <a:srgbClr val="003D7D"/>
              </a:solidFill>
            </a:endParaRPr>
          </a:p>
          <a:p>
            <a:pPr eaLnBrk="1" hangingPunct="1">
              <a:spcBef>
                <a:spcPct val="50000"/>
              </a:spcBef>
              <a:buFontTx/>
              <a:buNone/>
            </a:pPr>
            <a:r>
              <a:rPr lang="en-GB" altLang="en-US" sz="1333" dirty="0">
                <a:solidFill>
                  <a:srgbClr val="003D7D"/>
                </a:solidFill>
              </a:rPr>
              <a:t>Department of Brain Sciences</a:t>
            </a:r>
          </a:p>
          <a:p>
            <a:pPr eaLnBrk="1" hangingPunct="1">
              <a:spcBef>
                <a:spcPct val="50000"/>
              </a:spcBef>
              <a:buFontTx/>
              <a:buNone/>
            </a:pPr>
            <a:r>
              <a:rPr lang="en-GB" altLang="en-US" sz="1333" dirty="0">
                <a:solidFill>
                  <a:srgbClr val="003D7D"/>
                </a:solidFill>
              </a:rPr>
              <a:t>Imperial College London  </a:t>
            </a:r>
          </a:p>
          <a:p>
            <a:pPr eaLnBrk="1" hangingPunct="1">
              <a:spcBef>
                <a:spcPct val="50000"/>
              </a:spcBef>
              <a:buFontTx/>
              <a:buNone/>
            </a:pPr>
            <a:r>
              <a:rPr lang="en-GB" altLang="en-US" sz="1333" dirty="0">
                <a:solidFill>
                  <a:srgbClr val="003D7D"/>
                </a:solidFill>
              </a:rPr>
              <a:t>January 2024</a:t>
            </a:r>
          </a:p>
        </p:txBody>
      </p:sp>
      <p:sp>
        <p:nvSpPr>
          <p:cNvPr id="16388" name="Rectangle 8">
            <a:extLst>
              <a:ext uri="{FF2B5EF4-FFF2-40B4-BE49-F238E27FC236}">
                <a16:creationId xmlns:a16="http://schemas.microsoft.com/office/drawing/2014/main" id="{668D6855-F81A-A24F-918B-A2C47560C262}"/>
              </a:ext>
            </a:extLst>
          </p:cNvPr>
          <p:cNvSpPr>
            <a:spLocks noChangeArrowheads="1"/>
          </p:cNvSpPr>
          <p:nvPr/>
        </p:nvSpPr>
        <p:spPr bwMode="auto">
          <a:xfrm>
            <a:off x="7752294" y="5197741"/>
            <a:ext cx="298979" cy="361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Verdana" panose="020B0604030504040204" pitchFamily="34" charset="0"/>
              <a:buChar char="−"/>
              <a:defRPr sz="2400">
                <a:solidFill>
                  <a:schemeClr val="tx1"/>
                </a:solidFill>
                <a:latin typeface="Gill Sans MT" panose="020B0502020104020203" pitchFamily="34" charset="77"/>
                <a:ea typeface="ＭＳ Ｐゴシック" panose="020B0600070205080204" pitchFamily="34" charset="-128"/>
                <a:cs typeface="Arial" panose="020B0604020202020204" pitchFamily="34" charset="0"/>
              </a:defRPr>
            </a:lvl1pPr>
            <a:lvl2pPr marL="742950" indent="-285750">
              <a:spcBef>
                <a:spcPct val="20000"/>
              </a:spcBef>
              <a:buFont typeface="Verdana" panose="020B0604030504040204" pitchFamily="34" charset="0"/>
              <a:buChar char="−"/>
              <a:defRPr sz="2000">
                <a:solidFill>
                  <a:schemeClr val="tx1"/>
                </a:solidFill>
                <a:latin typeface="Gill Sans MT" panose="020B0502020104020203" pitchFamily="34" charset="77"/>
                <a:ea typeface="Arial" panose="020B0604020202020204" pitchFamily="34" charset="0"/>
                <a:cs typeface="Arial" panose="020B0604020202020204" pitchFamily="34" charset="0"/>
              </a:defRPr>
            </a:lvl2pPr>
            <a:lvl3pPr marL="1143000" indent="-228600">
              <a:spcBef>
                <a:spcPct val="20000"/>
              </a:spcBef>
              <a:buFont typeface="Verdana" panose="020B0604030504040204" pitchFamily="34" charset="0"/>
              <a:buChar char="−"/>
              <a:defRPr>
                <a:solidFill>
                  <a:schemeClr val="tx1"/>
                </a:solidFill>
                <a:latin typeface="Gill Sans MT" panose="020B0502020104020203" pitchFamily="34" charset="77"/>
                <a:ea typeface="Arial" panose="020B0604020202020204" pitchFamily="34" charset="0"/>
                <a:cs typeface="Arial" panose="020B0604020202020204" pitchFamily="34" charset="0"/>
              </a:defRPr>
            </a:lvl3pPr>
            <a:lvl4pPr marL="16002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4pPr>
            <a:lvl5pPr marL="2057400" indent="-228600">
              <a:spcBef>
                <a:spcPct val="20000"/>
              </a:spcBef>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Verdana" panose="020B0604030504040204" pitchFamily="34" charset="0"/>
              <a:buChar char="−"/>
              <a:defRPr sz="1600">
                <a:solidFill>
                  <a:schemeClr val="tx1"/>
                </a:solidFill>
                <a:latin typeface="Gill Sans MT" panose="020B0502020104020203" pitchFamily="34" charset="77"/>
                <a:ea typeface="Arial" panose="020B0604020202020204" pitchFamily="34" charset="0"/>
                <a:cs typeface="Arial" panose="020B0604020202020204" pitchFamily="34" charset="0"/>
              </a:defRPr>
            </a:lvl9pPr>
          </a:lstStyle>
          <a:p>
            <a:pPr eaLnBrk="1" hangingPunct="1">
              <a:spcBef>
                <a:spcPct val="0"/>
              </a:spcBef>
              <a:buFontTx/>
              <a:buNone/>
            </a:pPr>
            <a:endParaRPr lang="en-GB" altLang="en-US" sz="1500"/>
          </a:p>
        </p:txBody>
      </p:sp>
      <p:sp>
        <p:nvSpPr>
          <p:cNvPr id="4" name="Rectangle 3">
            <a:extLst>
              <a:ext uri="{FF2B5EF4-FFF2-40B4-BE49-F238E27FC236}">
                <a16:creationId xmlns:a16="http://schemas.microsoft.com/office/drawing/2014/main" id="{5E18BEC9-A3BB-7FCC-2484-4024CA13A7BA}"/>
              </a:ext>
            </a:extLst>
          </p:cNvPr>
          <p:cNvSpPr/>
          <p:nvPr/>
        </p:nvSpPr>
        <p:spPr>
          <a:xfrm>
            <a:off x="8376978" y="5241191"/>
            <a:ext cx="408955"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C8EA-2AF4-C357-29BE-82142C313885}"/>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BC8BBF-8A93-37C8-C9B4-3414B04580FE}"/>
                  </a:ext>
                </a:extLst>
              </p:cNvPr>
              <p:cNvSpPr>
                <a:spLocks noGrp="1"/>
              </p:cNvSpPr>
              <p:nvPr>
                <p:ph idx="1"/>
              </p:nvPr>
            </p:nvSpPr>
            <p:spPr/>
            <p:txBody>
              <a:bodyPr/>
              <a:lstStyle/>
              <a:p>
                <a:r>
                  <a:rPr lang="en-US" dirty="0"/>
                  <a:t>Let:</a:t>
                </a:r>
              </a:p>
              <a:p>
                <a:pPr marL="0" indent="0">
                  <a:buNone/>
                </a:pPr>
                <a:r>
                  <a:rPr lang="en-US" dirty="0"/>
                  <a:t>	 </a:t>
                </a:r>
                <a14:m>
                  <m:oMath xmlns:m="http://schemas.openxmlformats.org/officeDocument/2006/math">
                    <m:acc>
                      <m:accPr>
                        <m:chr m:val="̂"/>
                        <m:ctrlPr>
                          <a:rPr lang="en-US" i="1" smtClean="0">
                            <a:latin typeface="Cambria Math" panose="02040503050406030204" pitchFamily="18" charset="0"/>
                          </a:rPr>
                        </m:ctrlPr>
                      </m:accPr>
                      <m:e>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0</m:t>
                            </m:r>
                          </m:sub>
                        </m:sSub>
                      </m:e>
                    </m:acc>
                    <m:r>
                      <a:rPr lang="en-GB" b="0" i="1" smtClean="0">
                        <a:latin typeface="Cambria Math" panose="02040503050406030204" pitchFamily="18" charset="0"/>
                      </a:rPr>
                      <m:t>+  </m:t>
                    </m:r>
                    <m:acc>
                      <m:accPr>
                        <m:chr m:val="̂"/>
                        <m:ctrlPr>
                          <a:rPr lang="en-GB" b="0" i="1" smtClean="0">
                            <a:latin typeface="Cambria Math" panose="02040503050406030204" pitchFamily="18" charset="0"/>
                          </a:rPr>
                        </m:ctrlPr>
                      </m:accPr>
                      <m:e>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r>
                          <a:rPr lang="en-GB" b="0" i="1" smtClean="0">
                            <a:latin typeface="Cambria Math" panose="02040503050406030204" pitchFamily="18" charset="0"/>
                          </a:rPr>
                          <m:t> </m:t>
                        </m:r>
                      </m:e>
                    </m:acc>
                    <m:sSub>
                      <m:sSubPr>
                        <m:ctrlPr>
                          <a:rPr lang="en-US"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US" dirty="0"/>
                  <a:t> </a:t>
                </a:r>
              </a:p>
              <a:p>
                <a:pPr marL="0" indent="0">
                  <a:buNone/>
                </a:pPr>
                <a:endParaRPr lang="en-US" dirty="0"/>
              </a:p>
              <a:p>
                <a:pPr marL="0" indent="0">
                  <a:buNone/>
                </a:pPr>
                <a:r>
                  <a:rPr lang="en-US" dirty="0"/>
                  <a:t>And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𝑖</m:t>
                        </m:r>
                      </m:sub>
                    </m:sSub>
                  </m:oMath>
                </a14:m>
                <a:r>
                  <a:rPr lang="en-US" dirty="0"/>
                  <a:t> to be the actual value of the target for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oMath>
                </a14:m>
                <a:endParaRPr lang="en-US" dirty="0"/>
              </a:p>
              <a:p>
                <a:pPr marL="0" indent="0">
                  <a:buNone/>
                </a:pPr>
                <a:endParaRPr lang="en-US" dirty="0"/>
              </a:p>
              <a:p>
                <a:pPr marL="0" indent="0">
                  <a:buNone/>
                </a:pPr>
                <a:r>
                  <a:rPr lang="en-US" dirty="0"/>
                  <a:t>Then </a:t>
                </a:r>
                <a14:m>
                  <m:oMath xmlns:m="http://schemas.openxmlformats.org/officeDocument/2006/math">
                    <m:sSub>
                      <m:sSubPr>
                        <m:ctrlPr>
                          <a:rPr lang="en-US" i="1" smtClean="0">
                            <a:latin typeface="Cambria Math" panose="02040503050406030204" pitchFamily="18" charset="0"/>
                          </a:rPr>
                        </m:ctrlPr>
                      </m:sSubPr>
                      <m:e>
                        <m:r>
                          <a:rPr lang="en-GB" b="0" i="1" smtClean="0">
                            <a:latin typeface="Cambria Math" panose="02040503050406030204" pitchFamily="18" charset="0"/>
                          </a:rPr>
                          <m:t>𝑒</m:t>
                        </m:r>
                      </m:e>
                      <m:sub>
                        <m:r>
                          <a:rPr lang="en-GB" i="1">
                            <a:latin typeface="Cambria Math" panose="02040503050406030204" pitchFamily="18" charset="0"/>
                          </a:rPr>
                          <m:t>𝑖</m:t>
                        </m:r>
                      </m:sub>
                    </m:sSub>
                  </m:oMath>
                </a14:m>
                <a:r>
                  <a:rPr lang="en-US" dirty="0"/>
                  <a:t> = </a:t>
                </a:r>
                <a14:m>
                  <m:oMath xmlns:m="http://schemas.openxmlformats.org/officeDocument/2006/math">
                    <m:sSub>
                      <m:sSubPr>
                        <m:ctrlPr>
                          <a:rPr lang="en-US" i="1" smtClean="0">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oMath>
                </a14:m>
                <a:r>
                  <a:rPr lang="en-US" dirty="0"/>
                  <a:t> - </a:t>
                </a:r>
                <a14:m>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acc>
                  </m:oMath>
                </a14:m>
                <a:r>
                  <a:rPr lang="en-US" dirty="0"/>
                  <a:t> represents the error or the </a:t>
                </a:r>
                <a:r>
                  <a:rPr lang="en-US" dirty="0" err="1"/>
                  <a:t>i</a:t>
                </a:r>
                <a:r>
                  <a:rPr lang="en-US" baseline="30000" dirty="0" err="1"/>
                  <a:t>th</a:t>
                </a:r>
                <a:r>
                  <a:rPr lang="en-US" baseline="30000" dirty="0"/>
                  <a:t>  </a:t>
                </a:r>
                <a:r>
                  <a:rPr lang="en-US" i="1" dirty="0">
                    <a:solidFill>
                      <a:srgbClr val="FF0000"/>
                    </a:solidFill>
                  </a:rPr>
                  <a:t>residual. </a:t>
                </a:r>
              </a:p>
            </p:txBody>
          </p:sp>
        </mc:Choice>
        <mc:Fallback xmlns="">
          <p:sp>
            <p:nvSpPr>
              <p:cNvPr id="3" name="Content Placeholder 2">
                <a:extLst>
                  <a:ext uri="{FF2B5EF4-FFF2-40B4-BE49-F238E27FC236}">
                    <a16:creationId xmlns:a16="http://schemas.microsoft.com/office/drawing/2014/main" id="{3ABC8BBF-8A93-37C8-C9B4-3414B04580F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38BDC542-9014-EE91-1E89-4079F90D3216}"/>
              </a:ext>
            </a:extLst>
          </p:cNvPr>
          <p:cNvSpPr>
            <a:spLocks noGrp="1"/>
          </p:cNvSpPr>
          <p:nvPr>
            <p:ph type="sldNum" sz="quarter" idx="12"/>
          </p:nvPr>
        </p:nvSpPr>
        <p:spPr/>
        <p:txBody>
          <a:bodyPr/>
          <a:lstStyle/>
          <a:p>
            <a:fld id="{44E22EE9-B8A0-0641-9265-052CFE9B95A7}" type="slidenum">
              <a:rPr lang="en-GB" altLang="en-US" smtClean="0"/>
              <a:pPr/>
              <a:t>10</a:t>
            </a:fld>
            <a:endParaRPr lang="en-GB" altLang="en-US"/>
          </a:p>
        </p:txBody>
      </p:sp>
    </p:spTree>
    <p:extLst>
      <p:ext uri="{BB962C8B-B14F-4D97-AF65-F5344CB8AC3E}">
        <p14:creationId xmlns:p14="http://schemas.microsoft.com/office/powerpoint/2010/main" val="164000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4B20D-E909-4DF5-4D96-B61DA7F8C657}"/>
              </a:ext>
            </a:extLst>
          </p:cNvPr>
          <p:cNvSpPr>
            <a:spLocks noGrp="1"/>
          </p:cNvSpPr>
          <p:nvPr>
            <p:ph type="title"/>
          </p:nvPr>
        </p:nvSpPr>
        <p:spPr/>
        <p:txBody>
          <a:bodyPr/>
          <a:lstStyle/>
          <a:p>
            <a:r>
              <a:rPr lang="en-GB" dirty="0"/>
              <a:t>Residual</a:t>
            </a:r>
          </a:p>
        </p:txBody>
      </p:sp>
      <p:sp>
        <p:nvSpPr>
          <p:cNvPr id="3" name="Slide Number Placeholder 2">
            <a:extLst>
              <a:ext uri="{FF2B5EF4-FFF2-40B4-BE49-F238E27FC236}">
                <a16:creationId xmlns:a16="http://schemas.microsoft.com/office/drawing/2014/main" id="{EDE5AE4B-3B8B-B95A-8A13-6DFE3E3A6C5F}"/>
              </a:ext>
            </a:extLst>
          </p:cNvPr>
          <p:cNvSpPr>
            <a:spLocks noGrp="1"/>
          </p:cNvSpPr>
          <p:nvPr>
            <p:ph type="sldNum" sz="quarter" idx="12"/>
          </p:nvPr>
        </p:nvSpPr>
        <p:spPr/>
        <p:txBody>
          <a:bodyPr/>
          <a:lstStyle/>
          <a:p>
            <a:fld id="{BB98F552-A29D-2D4E-8192-F20670493719}" type="slidenum">
              <a:rPr lang="en-GB" altLang="en-US" smtClean="0"/>
              <a:pPr/>
              <a:t>11</a:t>
            </a:fld>
            <a:endParaRPr lang="en-GB" altLang="en-US"/>
          </a:p>
        </p:txBody>
      </p:sp>
      <p:pic>
        <p:nvPicPr>
          <p:cNvPr id="4" name="Picture 3" descr="Chart, line chart&#10;&#10;Description automatically generated">
            <a:extLst>
              <a:ext uri="{FF2B5EF4-FFF2-40B4-BE49-F238E27FC236}">
                <a16:creationId xmlns:a16="http://schemas.microsoft.com/office/drawing/2014/main" id="{D2FF551D-F6A6-B04A-7990-1EBA7401A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76" y="1324272"/>
            <a:ext cx="3382896" cy="2549429"/>
          </a:xfrm>
          <a:prstGeom prst="rect">
            <a:avLst/>
          </a:prstGeom>
        </p:spPr>
      </p:pic>
      <p:pic>
        <p:nvPicPr>
          <p:cNvPr id="5" name="Picture 4">
            <a:extLst>
              <a:ext uri="{FF2B5EF4-FFF2-40B4-BE49-F238E27FC236}">
                <a16:creationId xmlns:a16="http://schemas.microsoft.com/office/drawing/2014/main" id="{6B17C73B-C642-BB85-E59C-C8A82B4ED81A}"/>
              </a:ext>
            </a:extLst>
          </p:cNvPr>
          <p:cNvPicPr>
            <a:picLocks/>
          </p:cNvPicPr>
          <p:nvPr/>
        </p:nvPicPr>
        <p:blipFill>
          <a:blip r:embed="rId3"/>
          <a:stretch>
            <a:fillRect/>
          </a:stretch>
        </p:blipFill>
        <p:spPr>
          <a:xfrm>
            <a:off x="928967" y="4585695"/>
            <a:ext cx="4357887" cy="190103"/>
          </a:xfrm>
          <a:prstGeom prst="rect">
            <a:avLst/>
          </a:prstGeom>
        </p:spPr>
      </p:pic>
      <p:pic>
        <p:nvPicPr>
          <p:cNvPr id="6" name="Picture 5">
            <a:extLst>
              <a:ext uri="{FF2B5EF4-FFF2-40B4-BE49-F238E27FC236}">
                <a16:creationId xmlns:a16="http://schemas.microsoft.com/office/drawing/2014/main" id="{572923BA-DE8D-3176-B4C5-58F972DAA197}"/>
              </a:ext>
            </a:extLst>
          </p:cNvPr>
          <p:cNvPicPr>
            <a:picLocks/>
          </p:cNvPicPr>
          <p:nvPr/>
        </p:nvPicPr>
        <p:blipFill>
          <a:blip r:embed="rId4"/>
          <a:stretch>
            <a:fillRect/>
          </a:stretch>
        </p:blipFill>
        <p:spPr>
          <a:xfrm>
            <a:off x="961487" y="5057430"/>
            <a:ext cx="5069284" cy="246659"/>
          </a:xfrm>
          <a:prstGeom prst="rect">
            <a:avLst/>
          </a:prstGeom>
        </p:spPr>
      </p:pic>
    </p:spTree>
    <p:extLst>
      <p:ext uri="{BB962C8B-B14F-4D97-AF65-F5344CB8AC3E}">
        <p14:creationId xmlns:p14="http://schemas.microsoft.com/office/powerpoint/2010/main" val="32616060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E5C33-B7C4-24D5-4F0C-FE69B8CE8B8B}"/>
              </a:ext>
            </a:extLst>
          </p:cNvPr>
          <p:cNvSpPr>
            <a:spLocks noGrp="1"/>
          </p:cNvSpPr>
          <p:nvPr>
            <p:ph type="title"/>
          </p:nvPr>
        </p:nvSpPr>
        <p:spPr/>
        <p:txBody>
          <a:bodyPr/>
          <a:lstStyle/>
          <a:p>
            <a:r>
              <a:rPr lang="en-US" dirty="0"/>
              <a:t>Estimating the parameters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1BA1AF-98DC-C21D-88A0-4BD532226726}"/>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r>
                        <a:rPr lang="en-GB" sz="1800" i="1">
                          <a:latin typeface="Cambria Math" panose="02040503050406030204" pitchFamily="18" charset="0"/>
                        </a:rPr>
                        <m:t>= </m:t>
                      </m:r>
                      <m:acc>
                        <m:accPr>
                          <m:chr m:val="̂"/>
                          <m:ctrlPr>
                            <a:rPr lang="en-GB" sz="1800" i="1">
                              <a:latin typeface="Cambria Math" panose="02040503050406030204" pitchFamily="18" charset="0"/>
                            </a:rPr>
                          </m:ctrlPr>
                        </m:accPr>
                        <m:e>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0</m:t>
                              </m:r>
                            </m:sub>
                          </m:sSub>
                        </m:e>
                      </m:acc>
                      <m:r>
                        <a:rPr lang="en-GB" sz="1800" i="1">
                          <a:latin typeface="Cambria Math" panose="02040503050406030204" pitchFamily="18" charset="0"/>
                        </a:rPr>
                        <m:t>+  </m:t>
                      </m:r>
                      <m:acc>
                        <m:accPr>
                          <m:chr m:val="̂"/>
                          <m:ctrlPr>
                            <a:rPr lang="en-GB" sz="1800" i="1">
                              <a:latin typeface="Cambria Math" panose="02040503050406030204" pitchFamily="18" charset="0"/>
                            </a:rPr>
                          </m:ctrlPr>
                        </m:accPr>
                        <m:e>
                          <m:sSub>
                            <m:sSubPr>
                              <m:ctrlPr>
                                <a:rPr lang="en-GB" sz="1800" i="1">
                                  <a:latin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rPr>
                                <m:t>1</m:t>
                              </m:r>
                            </m:sub>
                          </m:sSub>
                          <m:r>
                            <a:rPr lang="en-GB" sz="1800" i="1">
                              <a:latin typeface="Cambria Math" panose="02040503050406030204" pitchFamily="18" charset="0"/>
                            </a:rPr>
                            <m:t> </m:t>
                          </m:r>
                        </m:e>
                      </m:acc>
                      <m:sSub>
                        <m:sSubPr>
                          <m:ctrlPr>
                            <a:rPr lang="en-US" sz="1800" i="1">
                              <a:latin typeface="Cambria Math" panose="02040503050406030204" pitchFamily="18" charset="0"/>
                            </a:rPr>
                          </m:ctrlPr>
                        </m:sSubPr>
                        <m:e>
                          <m:r>
                            <a:rPr lang="en-GB" sz="1800" i="1">
                              <a:latin typeface="Cambria Math" panose="02040503050406030204" pitchFamily="18" charset="0"/>
                            </a:rPr>
                            <m:t>𝑥</m:t>
                          </m:r>
                        </m:e>
                        <m:sub>
                          <m:r>
                            <a:rPr lang="en-GB" sz="1800" i="1">
                              <a:latin typeface="Cambria Math" panose="02040503050406030204" pitchFamily="18" charset="0"/>
                            </a:rPr>
                            <m:t>𝑖</m:t>
                          </m:r>
                        </m:sub>
                      </m:sSub>
                    </m:oMath>
                  </m:oMathPara>
                </a14:m>
                <a:endParaRPr lang="en-GB" sz="1800" dirty="0">
                  <a:solidFill>
                    <a:srgbClr val="3333B2"/>
                  </a:solidFill>
                  <a:latin typeface="CMR10"/>
                </a:endParaRPr>
              </a:p>
              <a:p>
                <a:pPr marL="0" indent="0" algn="ctr">
                  <a:buNone/>
                </a:pP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𝑒</m:t>
                        </m:r>
                      </m:e>
                      <m:sub>
                        <m:r>
                          <a:rPr lang="en-GB" sz="1800" i="1">
                            <a:latin typeface="Cambria Math" panose="02040503050406030204" pitchFamily="18" charset="0"/>
                          </a:rPr>
                          <m:t>𝑖</m:t>
                        </m:r>
                      </m:sub>
                    </m:sSub>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oMath>
                </a14:m>
                <a:r>
                  <a:rPr lang="en-US" sz="1800" dirty="0"/>
                  <a:t> - </a:t>
                </a:r>
                <a14:m>
                  <m:oMath xmlns:m="http://schemas.openxmlformats.org/officeDocument/2006/math">
                    <m:acc>
                      <m:accPr>
                        <m:chr m:val="̂"/>
                        <m:ctrlPr>
                          <a:rPr lang="en-US" sz="1800" i="1">
                            <a:latin typeface="Cambria Math" panose="02040503050406030204" pitchFamily="18" charset="0"/>
                          </a:rPr>
                        </m:ctrlPr>
                      </m:accPr>
                      <m:e>
                        <m:sSub>
                          <m:sSubPr>
                            <m:ctrlPr>
                              <a:rPr lang="en-US" sz="1800" i="1">
                                <a:latin typeface="Cambria Math" panose="02040503050406030204" pitchFamily="18" charset="0"/>
                              </a:rPr>
                            </m:ctrlPr>
                          </m:sSubPr>
                          <m:e>
                            <m:r>
                              <a:rPr lang="en-GB" sz="1800" i="1">
                                <a:latin typeface="Cambria Math" panose="02040503050406030204" pitchFamily="18" charset="0"/>
                              </a:rPr>
                              <m:t>𝑦</m:t>
                            </m:r>
                          </m:e>
                          <m:sub>
                            <m:r>
                              <a:rPr lang="en-GB" sz="1800" i="1">
                                <a:latin typeface="Cambria Math" panose="02040503050406030204" pitchFamily="18" charset="0"/>
                              </a:rPr>
                              <m:t>𝑖</m:t>
                            </m:r>
                          </m:sub>
                        </m:sSub>
                      </m:e>
                    </m:acc>
                  </m:oMath>
                </a14:m>
                <a:endParaRPr lang="en-GB" sz="1800" dirty="0">
                  <a:solidFill>
                    <a:srgbClr val="3333B2"/>
                  </a:solidFill>
                  <a:latin typeface="CMR10"/>
                </a:endParaRPr>
              </a:p>
              <a:p>
                <a:endParaRPr lang="en-GB" sz="1800" dirty="0">
                  <a:solidFill>
                    <a:srgbClr val="3333B2"/>
                  </a:solidFill>
                  <a:latin typeface="CMR10"/>
                </a:endParaRPr>
              </a:p>
              <a:p>
                <a:r>
                  <a:rPr lang="en-GB" sz="1800" dirty="0">
                    <a:solidFill>
                      <a:srgbClr val="3333B2"/>
                    </a:solidFill>
                    <a:latin typeface="CMR10"/>
                  </a:rPr>
                  <a:t>The </a:t>
                </a:r>
                <a:r>
                  <a:rPr lang="en-GB" sz="1800" dirty="0">
                    <a:solidFill>
                      <a:srgbClr val="009900"/>
                    </a:solidFill>
                    <a:latin typeface="CMTI10"/>
                  </a:rPr>
                  <a:t>residual sum of squares </a:t>
                </a:r>
                <a:r>
                  <a:rPr lang="en-GB" sz="1800" dirty="0">
                    <a:solidFill>
                      <a:srgbClr val="3333B2"/>
                    </a:solidFill>
                    <a:latin typeface="CMR10"/>
                  </a:rPr>
                  <a:t>(RSS) is defined as:</a:t>
                </a:r>
              </a:p>
              <a:p>
                <a:endParaRPr lang="en-GB" sz="1800" dirty="0">
                  <a:solidFill>
                    <a:srgbClr val="3333B2"/>
                  </a:solidFill>
                  <a:latin typeface="CMR10"/>
                </a:endParaRPr>
              </a:p>
              <a:p>
                <a:pPr marL="0" indent="0">
                  <a:buNone/>
                </a:pPr>
                <a14:m>
                  <m:oMath xmlns:m="http://schemas.openxmlformats.org/officeDocument/2006/math">
                    <m:r>
                      <a:rPr lang="en-GB" sz="1800" i="1">
                        <a:solidFill>
                          <a:srgbClr val="3333B2"/>
                        </a:solidFill>
                        <a:latin typeface="Cambria Math" panose="02040503050406030204" pitchFamily="18" charset="0"/>
                      </a:rPr>
                      <m:t>𝑅𝑆𝑆</m:t>
                    </m:r>
                    <m:r>
                      <a:rPr lang="en-GB" sz="1800" i="1">
                        <a:solidFill>
                          <a:srgbClr val="3333B2"/>
                        </a:solidFill>
                        <a:latin typeface="Cambria Math" panose="02040503050406030204" pitchFamily="18" charset="0"/>
                      </a:rPr>
                      <m:t>= </m:t>
                    </m:r>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i="1">
                            <a:solidFill>
                              <a:srgbClr val="3333B2"/>
                            </a:solidFill>
                            <a:latin typeface="Cambria Math" panose="02040503050406030204" pitchFamily="18" charset="0"/>
                          </a:rPr>
                          <m:t>1</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i="1">
                            <a:solidFill>
                              <a:srgbClr val="3333B2"/>
                            </a:solidFill>
                            <a:latin typeface="Cambria Math" panose="02040503050406030204" pitchFamily="18" charset="0"/>
                          </a:rPr>
                          <m:t>2</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 … + </a:t>
                </a:r>
                <a14:m>
                  <m:oMath xmlns:m="http://schemas.openxmlformats.org/officeDocument/2006/math">
                    <m:sSubSup>
                      <m:sSubSupPr>
                        <m:ctrlPr>
                          <a:rPr lang="en-GB" sz="1800" i="1">
                            <a:solidFill>
                              <a:srgbClr val="3333B2"/>
                            </a:solidFill>
                            <a:latin typeface="Cambria Math" panose="02040503050406030204" pitchFamily="18" charset="0"/>
                          </a:rPr>
                        </m:ctrlPr>
                      </m:sSubSupPr>
                      <m:e>
                        <m:r>
                          <a:rPr lang="en-GB" sz="1800" i="1">
                            <a:solidFill>
                              <a:srgbClr val="3333B2"/>
                            </a:solidFill>
                            <a:latin typeface="Cambria Math" panose="02040503050406030204" pitchFamily="18" charset="0"/>
                          </a:rPr>
                          <m:t>𝑒</m:t>
                        </m:r>
                      </m:e>
                      <m:sub>
                        <m:r>
                          <a:rPr lang="en-GB" sz="1800" i="1">
                            <a:solidFill>
                              <a:srgbClr val="3333B2"/>
                            </a:solidFill>
                            <a:latin typeface="Cambria Math" panose="02040503050406030204" pitchFamily="18" charset="0"/>
                          </a:rPr>
                          <m:t>𝑛</m:t>
                        </m:r>
                      </m:sub>
                      <m:sup>
                        <m:r>
                          <a:rPr lang="en-GB" sz="1800" i="1">
                            <a:solidFill>
                              <a:srgbClr val="3333B2"/>
                            </a:solidFill>
                            <a:latin typeface="Cambria Math" panose="02040503050406030204" pitchFamily="18" charset="0"/>
                          </a:rPr>
                          <m:t>2</m:t>
                        </m:r>
                      </m:sup>
                    </m:sSubSup>
                  </m:oMath>
                </a14:m>
                <a:r>
                  <a:rPr lang="en-GB" sz="1800" dirty="0">
                    <a:solidFill>
                      <a:srgbClr val="3333B2"/>
                    </a:solidFill>
                    <a:latin typeface="CMR10"/>
                  </a:rPr>
                  <a:t> </a:t>
                </a:r>
                <a:endParaRPr lang="en-GB" sz="1800" dirty="0">
                  <a:solidFill>
                    <a:srgbClr val="3333B2"/>
                  </a:solidFill>
                  <a:latin typeface="CMSY10"/>
                </a:endParaRPr>
              </a:p>
              <a:p>
                <a:endParaRPr lang="en-US" dirty="0"/>
              </a:p>
            </p:txBody>
          </p:sp>
        </mc:Choice>
        <mc:Fallback xmlns="">
          <p:sp>
            <p:nvSpPr>
              <p:cNvPr id="3" name="Content Placeholder 2">
                <a:extLst>
                  <a:ext uri="{FF2B5EF4-FFF2-40B4-BE49-F238E27FC236}">
                    <a16:creationId xmlns:a16="http://schemas.microsoft.com/office/drawing/2014/main" id="{FC1BA1AF-98DC-C21D-88A0-4BD532226726}"/>
                  </a:ext>
                </a:extLst>
              </p:cNvPr>
              <p:cNvSpPr>
                <a:spLocks noGrp="1" noRot="1" noChangeAspect="1" noMove="1" noResize="1" noEditPoints="1" noAdjustHandles="1" noChangeArrowheads="1" noChangeShapeType="1" noTextEdit="1"/>
              </p:cNvSpPr>
              <p:nvPr>
                <p:ph idx="1"/>
              </p:nvPr>
            </p:nvSpPr>
            <p:spPr>
              <a:blipFill>
                <a:blip r:embed="rId2"/>
                <a:stretch>
                  <a:fillRect l="-617" t="-61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02467E29-CBB9-64D0-6C0B-FD4C777B3EC2}"/>
              </a:ext>
            </a:extLst>
          </p:cNvPr>
          <p:cNvSpPr>
            <a:spLocks noGrp="1"/>
          </p:cNvSpPr>
          <p:nvPr>
            <p:ph type="sldNum" sz="quarter" idx="12"/>
          </p:nvPr>
        </p:nvSpPr>
        <p:spPr/>
        <p:txBody>
          <a:bodyPr/>
          <a:lstStyle/>
          <a:p>
            <a:fld id="{44E22EE9-B8A0-0641-9265-052CFE9B95A7}" type="slidenum">
              <a:rPr lang="en-GB" altLang="en-US" smtClean="0"/>
              <a:pPr/>
              <a:t>12</a:t>
            </a:fld>
            <a:endParaRPr lang="en-GB" altLang="en-US"/>
          </a:p>
        </p:txBody>
      </p:sp>
    </p:spTree>
    <p:extLst>
      <p:ext uri="{BB962C8B-B14F-4D97-AF65-F5344CB8AC3E}">
        <p14:creationId xmlns:p14="http://schemas.microsoft.com/office/powerpoint/2010/main" val="2566590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4978A-D401-DC94-4427-5CFDD65C3E6C}"/>
              </a:ext>
            </a:extLst>
          </p:cNvPr>
          <p:cNvSpPr>
            <a:spLocks noGrp="1"/>
          </p:cNvSpPr>
          <p:nvPr>
            <p:ph type="title"/>
          </p:nvPr>
        </p:nvSpPr>
        <p:spPr/>
        <p:txBody>
          <a:bodyPr/>
          <a:lstStyle/>
          <a:p>
            <a:r>
              <a:rPr lang="en-US" dirty="0"/>
              <a:t>Estimating the parameters*</a:t>
            </a:r>
          </a:p>
        </p:txBody>
      </p:sp>
      <p:sp>
        <p:nvSpPr>
          <p:cNvPr id="3" name="Content Placeholder 2">
            <a:extLst>
              <a:ext uri="{FF2B5EF4-FFF2-40B4-BE49-F238E27FC236}">
                <a16:creationId xmlns:a16="http://schemas.microsoft.com/office/drawing/2014/main" id="{9ACCEFB1-FC27-7C02-DCF0-B17BD4FC796E}"/>
              </a:ext>
            </a:extLst>
          </p:cNvPr>
          <p:cNvSpPr>
            <a:spLocks noGrp="1"/>
          </p:cNvSpPr>
          <p:nvPr>
            <p:ph idx="1"/>
          </p:nvPr>
        </p:nvSpPr>
        <p:spPr/>
        <p:txBody>
          <a:bodyPr/>
          <a:lstStyle/>
          <a:p>
            <a:r>
              <a:rPr lang="en-GB" sz="1800" dirty="0">
                <a:solidFill>
                  <a:srgbClr val="3333B2"/>
                </a:solidFill>
                <a:latin typeface="CMR10"/>
              </a:rPr>
              <a:t>The least squares approach chooses </a:t>
            </a:r>
            <a:r>
              <a:rPr lang="el-GR" sz="1800" dirty="0">
                <a:solidFill>
                  <a:srgbClr val="3333B2"/>
                </a:solidFill>
                <a:latin typeface="CMMI10"/>
              </a:rPr>
              <a:t>β</a:t>
            </a:r>
            <a:r>
              <a:rPr lang="el-GR" sz="1800" dirty="0">
                <a:solidFill>
                  <a:srgbClr val="3333B2"/>
                </a:solidFill>
                <a:latin typeface="CMR10"/>
              </a:rPr>
              <a:t>ˆ</a:t>
            </a:r>
            <a:r>
              <a:rPr lang="el-GR" sz="1800" baseline="-25000" dirty="0">
                <a:solidFill>
                  <a:srgbClr val="3333B2"/>
                </a:solidFill>
                <a:latin typeface="CMR8"/>
              </a:rPr>
              <a:t>0</a:t>
            </a:r>
            <a:r>
              <a:rPr lang="el-GR" sz="1800" dirty="0">
                <a:solidFill>
                  <a:srgbClr val="3333B2"/>
                </a:solidFill>
                <a:latin typeface="CMR8"/>
              </a:rPr>
              <a:t> </a:t>
            </a:r>
            <a:r>
              <a:rPr lang="en-GB" sz="1800" dirty="0">
                <a:solidFill>
                  <a:srgbClr val="3333B2"/>
                </a:solidFill>
                <a:latin typeface="CMR10"/>
              </a:rPr>
              <a:t>and </a:t>
            </a:r>
            <a:r>
              <a:rPr lang="el-GR" sz="1800" dirty="0">
                <a:solidFill>
                  <a:srgbClr val="3333B2"/>
                </a:solidFill>
                <a:latin typeface="CMMI10"/>
              </a:rPr>
              <a:t>β</a:t>
            </a:r>
            <a:r>
              <a:rPr lang="el-GR" sz="1800" dirty="0">
                <a:solidFill>
                  <a:srgbClr val="3333B2"/>
                </a:solidFill>
                <a:latin typeface="CMR10"/>
              </a:rPr>
              <a:t>ˆ</a:t>
            </a:r>
            <a:r>
              <a:rPr lang="el-GR" sz="1800" baseline="-25000" dirty="0">
                <a:solidFill>
                  <a:srgbClr val="3333B2"/>
                </a:solidFill>
                <a:latin typeface="CMR8"/>
              </a:rPr>
              <a:t>1</a:t>
            </a:r>
            <a:r>
              <a:rPr lang="el-GR" sz="1800" dirty="0">
                <a:solidFill>
                  <a:srgbClr val="3333B2"/>
                </a:solidFill>
                <a:latin typeface="CMR8"/>
              </a:rPr>
              <a:t> </a:t>
            </a:r>
            <a:r>
              <a:rPr lang="en-GB" sz="1800" dirty="0">
                <a:solidFill>
                  <a:srgbClr val="3333B2"/>
                </a:solidFill>
                <a:latin typeface="CMR10"/>
              </a:rPr>
              <a:t>to minimize the RSS. </a:t>
            </a:r>
          </a:p>
          <a:p>
            <a:r>
              <a:rPr lang="en-GB" sz="1800" dirty="0">
                <a:solidFill>
                  <a:srgbClr val="3333B2"/>
                </a:solidFill>
                <a:latin typeface="CMR10"/>
              </a:rPr>
              <a:t>The minimizing values can be shown to be </a:t>
            </a:r>
            <a:endParaRPr lang="en-GB" sz="1800" dirty="0">
              <a:solidFill>
                <a:srgbClr val="3333B2"/>
              </a:solidFill>
              <a:latin typeface="CMSY10"/>
            </a:endParaRPr>
          </a:p>
          <a:p>
            <a:endParaRPr lang="en-US" dirty="0"/>
          </a:p>
        </p:txBody>
      </p:sp>
      <p:sp>
        <p:nvSpPr>
          <p:cNvPr id="4" name="Slide Number Placeholder 3">
            <a:extLst>
              <a:ext uri="{FF2B5EF4-FFF2-40B4-BE49-F238E27FC236}">
                <a16:creationId xmlns:a16="http://schemas.microsoft.com/office/drawing/2014/main" id="{71951B5C-5A7C-6B5E-26E1-A7CC0F1C3FE2}"/>
              </a:ext>
            </a:extLst>
          </p:cNvPr>
          <p:cNvSpPr>
            <a:spLocks noGrp="1"/>
          </p:cNvSpPr>
          <p:nvPr>
            <p:ph type="sldNum" sz="quarter" idx="12"/>
          </p:nvPr>
        </p:nvSpPr>
        <p:spPr/>
        <p:txBody>
          <a:bodyPr/>
          <a:lstStyle/>
          <a:p>
            <a:fld id="{44E22EE9-B8A0-0641-9265-052CFE9B95A7}" type="slidenum">
              <a:rPr lang="en-GB" altLang="en-US" smtClean="0"/>
              <a:pPr/>
              <a:t>13</a:t>
            </a:fld>
            <a:endParaRPr lang="en-GB" altLang="en-US"/>
          </a:p>
        </p:txBody>
      </p:sp>
      <p:pic>
        <p:nvPicPr>
          <p:cNvPr id="6" name="Picture 5" descr="Text, letter&#10;&#10;Description automatically generated">
            <a:extLst>
              <a:ext uri="{FF2B5EF4-FFF2-40B4-BE49-F238E27FC236}">
                <a16:creationId xmlns:a16="http://schemas.microsoft.com/office/drawing/2014/main" id="{87147173-93B4-FB12-1F9E-57C796A57B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2137423"/>
            <a:ext cx="7772400" cy="2281485"/>
          </a:xfrm>
          <a:prstGeom prst="rect">
            <a:avLst/>
          </a:prstGeom>
        </p:spPr>
      </p:pic>
      <p:sp>
        <p:nvSpPr>
          <p:cNvPr id="5" name="TextBox 4">
            <a:extLst>
              <a:ext uri="{FF2B5EF4-FFF2-40B4-BE49-F238E27FC236}">
                <a16:creationId xmlns:a16="http://schemas.microsoft.com/office/drawing/2014/main" id="{05FC7A76-D32B-6862-5BBC-2B364B2037B2}"/>
              </a:ext>
            </a:extLst>
          </p:cNvPr>
          <p:cNvSpPr txBox="1"/>
          <p:nvPr/>
        </p:nvSpPr>
        <p:spPr>
          <a:xfrm>
            <a:off x="-914400" y="4907025"/>
            <a:ext cx="10585176" cy="830997"/>
          </a:xfrm>
          <a:prstGeom prst="rect">
            <a:avLst/>
          </a:prstGeom>
          <a:noFill/>
        </p:spPr>
        <p:txBody>
          <a:bodyPr wrap="square" rtlCol="0">
            <a:spAutoFit/>
          </a:bodyPr>
          <a:lstStyle/>
          <a:p>
            <a:r>
              <a:rPr lang="en-GB" sz="1600" i="1" dirty="0">
                <a:solidFill>
                  <a:srgbClr val="FF0000"/>
                </a:solidFill>
                <a:latin typeface="Gill Sans MT" panose="020B0502020104020203" pitchFamily="34" charset="77"/>
              </a:rPr>
              <a:t>*Note</a:t>
            </a:r>
            <a:r>
              <a:rPr lang="en-GB" sz="1600" dirty="0">
                <a:latin typeface="Gill Sans MT" panose="020B0502020104020203" pitchFamily="34" charset="77"/>
              </a:rPr>
              <a:t>:  When you see this star sign (*) on the slides, it means you can skip this slide if you are not interested in the detailed mathematical background. This information is provided as additional background and will not be part of the module assessment and you are not expected to know them. </a:t>
            </a:r>
          </a:p>
        </p:txBody>
      </p:sp>
    </p:spTree>
    <p:extLst>
      <p:ext uri="{BB962C8B-B14F-4D97-AF65-F5344CB8AC3E}">
        <p14:creationId xmlns:p14="http://schemas.microsoft.com/office/powerpoint/2010/main" val="3618166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96CAC-819D-CCF5-8CB6-C7E6D06D2031}"/>
              </a:ext>
            </a:extLst>
          </p:cNvPr>
          <p:cNvSpPr>
            <a:spLocks noGrp="1"/>
          </p:cNvSpPr>
          <p:nvPr>
            <p:ph type="title"/>
          </p:nvPr>
        </p:nvSpPr>
        <p:spPr/>
        <p:txBody>
          <a:bodyPr/>
          <a:lstStyle/>
          <a:p>
            <a:r>
              <a:rPr lang="en-US" dirty="0"/>
              <a:t>Estimating the parameters in a simple regression</a:t>
            </a:r>
          </a:p>
        </p:txBody>
      </p:sp>
      <p:sp>
        <p:nvSpPr>
          <p:cNvPr id="3" name="Slide Number Placeholder 2">
            <a:extLst>
              <a:ext uri="{FF2B5EF4-FFF2-40B4-BE49-F238E27FC236}">
                <a16:creationId xmlns:a16="http://schemas.microsoft.com/office/drawing/2014/main" id="{2F5E7DE9-59AC-1C51-5DDD-B5046AEB31E9}"/>
              </a:ext>
            </a:extLst>
          </p:cNvPr>
          <p:cNvSpPr>
            <a:spLocks noGrp="1"/>
          </p:cNvSpPr>
          <p:nvPr>
            <p:ph type="sldNum" sz="quarter" idx="12"/>
          </p:nvPr>
        </p:nvSpPr>
        <p:spPr/>
        <p:txBody>
          <a:bodyPr/>
          <a:lstStyle/>
          <a:p>
            <a:fld id="{BB98F552-A29D-2D4E-8192-F20670493719}" type="slidenum">
              <a:rPr lang="en-GB" altLang="en-US" smtClean="0"/>
              <a:pPr/>
              <a:t>14</a:t>
            </a:fld>
            <a:endParaRPr lang="en-GB" altLang="en-US"/>
          </a:p>
        </p:txBody>
      </p:sp>
      <p:pic>
        <p:nvPicPr>
          <p:cNvPr id="5" name="Picture 4" descr="Chart, scatter chart&#10;&#10;Description automatically generated">
            <a:extLst>
              <a:ext uri="{FF2B5EF4-FFF2-40B4-BE49-F238E27FC236}">
                <a16:creationId xmlns:a16="http://schemas.microsoft.com/office/drawing/2014/main" id="{7CECF945-64B7-CFED-1CEA-CE14B1984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182547"/>
            <a:ext cx="5976664" cy="3824500"/>
          </a:xfrm>
          <a:prstGeom prst="rect">
            <a:avLst/>
          </a:prstGeom>
        </p:spPr>
      </p:pic>
    </p:spTree>
    <p:extLst>
      <p:ext uri="{BB962C8B-B14F-4D97-AF65-F5344CB8AC3E}">
        <p14:creationId xmlns:p14="http://schemas.microsoft.com/office/powerpoint/2010/main" val="3616328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6AD69C-B7B6-E304-102E-E872ECC588AC}"/>
              </a:ext>
            </a:extLst>
          </p:cNvPr>
          <p:cNvSpPr>
            <a:spLocks noGrp="1"/>
          </p:cNvSpPr>
          <p:nvPr>
            <p:ph type="sldNum" sz="quarter" idx="12"/>
          </p:nvPr>
        </p:nvSpPr>
        <p:spPr/>
        <p:txBody>
          <a:bodyPr/>
          <a:lstStyle/>
          <a:p>
            <a:fld id="{894E80F9-0E08-3C4F-9F14-79BF2B78232D}" type="slidenum">
              <a:rPr lang="en-GB" altLang="en-US" smtClean="0"/>
              <a:pPr/>
              <a:t>15</a:t>
            </a:fld>
            <a:endParaRPr lang="en-GB" altLang="en-US"/>
          </a:p>
        </p:txBody>
      </p:sp>
      <p:pic>
        <p:nvPicPr>
          <p:cNvPr id="1026" name="Picture 2" descr="Figure">
            <a:extLst>
              <a:ext uri="{FF2B5EF4-FFF2-40B4-BE49-F238E27FC236}">
                <a16:creationId xmlns:a16="http://schemas.microsoft.com/office/drawing/2014/main" id="{6B327A0F-A1BF-2BF1-F875-700FD49198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673611"/>
            <a:ext cx="6192688" cy="46445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B27A779-0817-8AB9-D21C-CA1070B57CC2}"/>
              </a:ext>
            </a:extLst>
          </p:cNvPr>
          <p:cNvSpPr txBox="1"/>
          <p:nvPr/>
        </p:nvSpPr>
        <p:spPr>
          <a:xfrm>
            <a:off x="431329" y="5299679"/>
            <a:ext cx="7787208" cy="230832"/>
          </a:xfrm>
          <a:prstGeom prst="rect">
            <a:avLst/>
          </a:prstGeom>
          <a:noFill/>
        </p:spPr>
        <p:txBody>
          <a:bodyPr wrap="square" rtlCol="0">
            <a:spAutoFit/>
          </a:bodyPr>
          <a:lstStyle/>
          <a:p>
            <a:r>
              <a:rPr lang="en-US" sz="900" dirty="0"/>
              <a:t>Source: Nagesh Singh Chauhan, </a:t>
            </a:r>
            <a:r>
              <a:rPr lang="en-US" sz="900" dirty="0" err="1"/>
              <a:t>KDnuggets</a:t>
            </a:r>
            <a:r>
              <a:rPr lang="en-US" sz="900" dirty="0"/>
              <a:t> </a:t>
            </a:r>
            <a:r>
              <a:rPr lang="en-US" sz="900" i="1" dirty="0"/>
              <a:t>https://</a:t>
            </a:r>
            <a:r>
              <a:rPr lang="en-US" sz="900" i="1" dirty="0" err="1"/>
              <a:t>www.kdnuggets.com</a:t>
            </a:r>
            <a:r>
              <a:rPr lang="en-US" sz="900" i="1" dirty="0"/>
              <a:t>/2019/03/beginners-guide-linear-regression-python-scikit-</a:t>
            </a:r>
            <a:r>
              <a:rPr lang="en-US" sz="900" i="1" dirty="0" err="1"/>
              <a:t>learn.html</a:t>
            </a:r>
            <a:endParaRPr lang="en-US" sz="900" i="1" dirty="0"/>
          </a:p>
        </p:txBody>
      </p:sp>
    </p:spTree>
    <p:extLst>
      <p:ext uri="{BB962C8B-B14F-4D97-AF65-F5344CB8AC3E}">
        <p14:creationId xmlns:p14="http://schemas.microsoft.com/office/powerpoint/2010/main" val="1103194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84A37-BBA4-6CC7-F420-636EE060D4E8}"/>
              </a:ext>
            </a:extLst>
          </p:cNvPr>
          <p:cNvSpPr>
            <a:spLocks noGrp="1"/>
          </p:cNvSpPr>
          <p:nvPr>
            <p:ph type="title"/>
          </p:nvPr>
        </p:nvSpPr>
        <p:spPr/>
        <p:txBody>
          <a:bodyPr/>
          <a:lstStyle/>
          <a:p>
            <a:r>
              <a:rPr lang="en-GB" dirty="0"/>
              <a:t>Estimation and prediction for multiple regression </a:t>
            </a:r>
            <a:endParaRPr lang="en-US" dirty="0"/>
          </a:p>
        </p:txBody>
      </p:sp>
      <p:sp>
        <p:nvSpPr>
          <p:cNvPr id="3" name="Slide Number Placeholder 2">
            <a:extLst>
              <a:ext uri="{FF2B5EF4-FFF2-40B4-BE49-F238E27FC236}">
                <a16:creationId xmlns:a16="http://schemas.microsoft.com/office/drawing/2014/main" id="{6B74DC2B-C186-5CE5-9D37-3B92B96D0DA5}"/>
              </a:ext>
            </a:extLst>
          </p:cNvPr>
          <p:cNvSpPr>
            <a:spLocks noGrp="1"/>
          </p:cNvSpPr>
          <p:nvPr>
            <p:ph type="sldNum" sz="quarter" idx="12"/>
          </p:nvPr>
        </p:nvSpPr>
        <p:spPr/>
        <p:txBody>
          <a:bodyPr/>
          <a:lstStyle/>
          <a:p>
            <a:fld id="{BB98F552-A29D-2D4E-8192-F20670493719}" type="slidenum">
              <a:rPr lang="en-GB" altLang="en-US" smtClean="0"/>
              <a:pPr/>
              <a:t>16</a:t>
            </a:fld>
            <a:endParaRPr lang="en-GB" altLang="en-US"/>
          </a:p>
        </p:txBody>
      </p:sp>
      <p:pic>
        <p:nvPicPr>
          <p:cNvPr id="5" name="Picture 4" descr="Chart, scatter chart&#10;&#10;Description automatically generated">
            <a:extLst>
              <a:ext uri="{FF2B5EF4-FFF2-40B4-BE49-F238E27FC236}">
                <a16:creationId xmlns:a16="http://schemas.microsoft.com/office/drawing/2014/main" id="{8857C4ED-5A8D-4755-C327-203FD2FA6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9712" y="1273325"/>
            <a:ext cx="3736088" cy="3937620"/>
          </a:xfrm>
          <a:prstGeom prst="rect">
            <a:avLst/>
          </a:prstGeom>
        </p:spPr>
      </p:pic>
    </p:spTree>
    <p:extLst>
      <p:ext uri="{BB962C8B-B14F-4D97-AF65-F5344CB8AC3E}">
        <p14:creationId xmlns:p14="http://schemas.microsoft.com/office/powerpoint/2010/main" val="349500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1635-AE83-E1F1-7B43-608CA274969C}"/>
              </a:ext>
            </a:extLst>
          </p:cNvPr>
          <p:cNvSpPr>
            <a:spLocks noGrp="1"/>
          </p:cNvSpPr>
          <p:nvPr>
            <p:ph type="title"/>
          </p:nvPr>
        </p:nvSpPr>
        <p:spPr/>
        <p:txBody>
          <a:bodyPr/>
          <a:lstStyle/>
          <a:p>
            <a:r>
              <a:rPr lang="en-US" dirty="0"/>
              <a:t>Defining linear regression - again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41CCBAF-C1CA-2CD7-2CC2-588186BE91CD}"/>
                  </a:ext>
                </a:extLst>
              </p:cNvPr>
              <p:cNvSpPr>
                <a:spLocks noGrp="1"/>
              </p:cNvSpPr>
              <p:nvPr>
                <p:ph idx="1"/>
              </p:nvPr>
            </p:nvSpPr>
            <p:spPr/>
            <p:txBody>
              <a:bodyPr/>
              <a:lstStyle/>
              <a:p>
                <a:r>
                  <a:rPr lang="en-GB" b="0" i="0" u="none" strike="noStrike" dirty="0">
                    <a:solidFill>
                      <a:srgbClr val="212529"/>
                    </a:solidFill>
                    <a:effectLst/>
                  </a:rPr>
                  <a:t>A Linear Regression model uses a </a:t>
                </a:r>
                <a:r>
                  <a:rPr lang="en-GB" b="0" i="0" u="none" strike="noStrike" dirty="0">
                    <a:solidFill>
                      <a:srgbClr val="FF0000"/>
                    </a:solidFill>
                    <a:effectLst/>
                  </a:rPr>
                  <a:t>linear model </a:t>
                </a:r>
                <a:r>
                  <a:rPr lang="en-GB" b="0" i="0" u="none" strike="noStrike" dirty="0">
                    <a:solidFill>
                      <a:srgbClr val="212529"/>
                    </a:solidFill>
                    <a:effectLst/>
                  </a:rPr>
                  <a:t>with coefficients </a:t>
                </a:r>
                <a:br>
                  <a:rPr lang="en-GB" b="0" i="1" u="none" strike="noStrike" dirty="0">
                    <a:solidFill>
                      <a:srgbClr val="212529"/>
                    </a:solidFill>
                    <a:effectLst/>
                  </a:rPr>
                </a:br>
                <a14:m>
                  <m:oMath xmlns:m="http://schemas.openxmlformats.org/officeDocument/2006/math">
                    <m:r>
                      <a:rPr lang="en-GB" b="0" i="1" u="none" strike="noStrike" dirty="0" smtClean="0">
                        <a:solidFill>
                          <a:srgbClr val="212529"/>
                        </a:solidFill>
                        <a:effectLst/>
                        <a:latin typeface="Cambria Math" panose="02040503050406030204" pitchFamily="18" charset="0"/>
                      </a:rPr>
                      <m:t>𝑤</m:t>
                    </m:r>
                    <m:r>
                      <a:rPr lang="en-GB" b="0" i="1" u="none" strike="noStrike" dirty="0" smtClean="0">
                        <a:solidFill>
                          <a:srgbClr val="212529"/>
                        </a:solidFill>
                        <a:effectLst/>
                        <a:latin typeface="Cambria Math" panose="02040503050406030204" pitchFamily="18" charset="0"/>
                      </a:rPr>
                      <m:t> = (</m:t>
                    </m:r>
                    <m:r>
                      <a:rPr lang="en-GB" b="0" i="1" u="none" strike="noStrike" dirty="0" smtClean="0">
                        <a:solidFill>
                          <a:srgbClr val="212529"/>
                        </a:solidFill>
                        <a:effectLst/>
                        <a:latin typeface="Cambria Math" panose="02040503050406030204" pitchFamily="18" charset="0"/>
                      </a:rPr>
                      <m:t>𝑤</m:t>
                    </m:r>
                    <m:r>
                      <a:rPr lang="en-GB" b="0" i="1" u="none" strike="noStrike" baseline="-25000" dirty="0">
                        <a:solidFill>
                          <a:srgbClr val="212529"/>
                        </a:solidFill>
                        <a:effectLst/>
                        <a:latin typeface="Cambria Math" panose="02040503050406030204" pitchFamily="18" charset="0"/>
                      </a:rPr>
                      <m:t>1</m:t>
                    </m:r>
                    <m:r>
                      <a:rPr lang="en-GB" b="0" i="1" u="none" strike="noStrike" dirty="0">
                        <a:solidFill>
                          <a:srgbClr val="212529"/>
                        </a:solidFill>
                        <a:effectLst/>
                        <a:latin typeface="Cambria Math" panose="02040503050406030204" pitchFamily="18" charset="0"/>
                      </a:rPr>
                      <m:t>, …, </m:t>
                    </m:r>
                    <m:r>
                      <a:rPr lang="en-GB" b="0" i="1" u="none" strike="noStrike" dirty="0" err="1">
                        <a:solidFill>
                          <a:srgbClr val="212529"/>
                        </a:solidFill>
                        <a:effectLst/>
                        <a:latin typeface="Cambria Math" panose="02040503050406030204" pitchFamily="18" charset="0"/>
                      </a:rPr>
                      <m:t>𝑤</m:t>
                    </m:r>
                    <m:r>
                      <a:rPr lang="en-GB" b="0" i="1" u="none" strike="noStrike" baseline="-25000" dirty="0" err="1">
                        <a:solidFill>
                          <a:srgbClr val="212529"/>
                        </a:solidFill>
                        <a:effectLst/>
                        <a:latin typeface="Cambria Math" panose="02040503050406030204" pitchFamily="18" charset="0"/>
                      </a:rPr>
                      <m:t>𝑛</m:t>
                    </m:r>
                    <m:r>
                      <a:rPr lang="en-GB" b="0" i="1" u="none" strike="noStrike" dirty="0">
                        <a:solidFill>
                          <a:srgbClr val="212529"/>
                        </a:solidFill>
                        <a:effectLst/>
                        <a:latin typeface="Cambria Math" panose="02040503050406030204" pitchFamily="18" charset="0"/>
                      </a:rPr>
                      <m:t>)</m:t>
                    </m:r>
                  </m:oMath>
                </a14:m>
                <a:r>
                  <a:rPr lang="en-GB" b="0" i="0" u="none" strike="noStrike" dirty="0">
                    <a:solidFill>
                      <a:srgbClr val="212529"/>
                    </a:solidFill>
                    <a:effectLst/>
                  </a:rPr>
                  <a:t> to minimise the residual sum of squares between the observed targets in the dataset, and the targets that are predicted by the linear approximation used in the model.</a:t>
                </a:r>
                <a:endParaRPr lang="en-US" dirty="0"/>
              </a:p>
            </p:txBody>
          </p:sp>
        </mc:Choice>
        <mc:Fallback xmlns="">
          <p:sp>
            <p:nvSpPr>
              <p:cNvPr id="3" name="Content Placeholder 2">
                <a:extLst>
                  <a:ext uri="{FF2B5EF4-FFF2-40B4-BE49-F238E27FC236}">
                    <a16:creationId xmlns:a16="http://schemas.microsoft.com/office/drawing/2014/main" id="{E41CCBAF-C1CA-2CD7-2CC2-588186BE91CD}"/>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1078435-E1D4-1DD9-26C6-91D7C2D20B43}"/>
              </a:ext>
            </a:extLst>
          </p:cNvPr>
          <p:cNvSpPr>
            <a:spLocks noGrp="1"/>
          </p:cNvSpPr>
          <p:nvPr>
            <p:ph type="sldNum" sz="quarter" idx="12"/>
          </p:nvPr>
        </p:nvSpPr>
        <p:spPr/>
        <p:txBody>
          <a:bodyPr/>
          <a:lstStyle/>
          <a:p>
            <a:fld id="{44E22EE9-B8A0-0641-9265-052CFE9B95A7}" type="slidenum">
              <a:rPr lang="en-GB" altLang="en-US" smtClean="0"/>
              <a:pPr/>
              <a:t>17</a:t>
            </a:fld>
            <a:endParaRPr lang="en-GB" altLang="en-US"/>
          </a:p>
        </p:txBody>
      </p:sp>
    </p:spTree>
    <p:extLst>
      <p:ext uri="{BB962C8B-B14F-4D97-AF65-F5344CB8AC3E}">
        <p14:creationId xmlns:p14="http://schemas.microsoft.com/office/powerpoint/2010/main" val="3902341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8767D-AC10-E237-5EBC-62D228C869E4}"/>
              </a:ext>
            </a:extLst>
          </p:cNvPr>
          <p:cNvSpPr>
            <a:spLocks noGrp="1"/>
          </p:cNvSpPr>
          <p:nvPr>
            <p:ph type="title"/>
          </p:nvPr>
        </p:nvSpPr>
        <p:spPr/>
        <p:txBody>
          <a:bodyPr/>
          <a:lstStyle/>
          <a:p>
            <a:r>
              <a:rPr lang="en-US" dirty="0"/>
              <a:t>Sequential learning – Stochastic Gradient Descent* </a:t>
            </a:r>
          </a:p>
        </p:txBody>
      </p:sp>
      <p:sp>
        <p:nvSpPr>
          <p:cNvPr id="3" name="Content Placeholder 2">
            <a:extLst>
              <a:ext uri="{FF2B5EF4-FFF2-40B4-BE49-F238E27FC236}">
                <a16:creationId xmlns:a16="http://schemas.microsoft.com/office/drawing/2014/main" id="{630B48B5-5C3F-0C99-9A5F-275C77187491}"/>
              </a:ext>
            </a:extLst>
          </p:cNvPr>
          <p:cNvSpPr>
            <a:spLocks noGrp="1"/>
          </p:cNvSpPr>
          <p:nvPr>
            <p:ph idx="1"/>
          </p:nvPr>
        </p:nvSpPr>
        <p:spPr/>
        <p:txBody>
          <a:bodyPr/>
          <a:lstStyle/>
          <a:p>
            <a:r>
              <a:rPr lang="en-GB" altLang="en-US" dirty="0"/>
              <a:t>The input data is considered one at a time. </a:t>
            </a:r>
          </a:p>
          <a:p>
            <a:r>
              <a:rPr lang="en-GB" altLang="en-US" dirty="0"/>
              <a:t>We can use stochastic (sequential) gradient descent to learn the parameters of a multiparameter regression:</a:t>
            </a:r>
          </a:p>
          <a:p>
            <a:endParaRPr lang="en-GB" altLang="en-US" dirty="0"/>
          </a:p>
          <a:p>
            <a:pPr marL="0" indent="0">
              <a:buNone/>
            </a:pPr>
            <a:endParaRPr lang="en-GB" altLang="en-US" dirty="0"/>
          </a:p>
          <a:p>
            <a:pPr marL="0" indent="0">
              <a:buNone/>
            </a:pPr>
            <a:endParaRPr lang="en-GB" altLang="en-US" dirty="0"/>
          </a:p>
          <a:p>
            <a:r>
              <a:rPr lang="en-GB" altLang="en-US" dirty="0"/>
              <a:t>This is also known as the </a:t>
            </a:r>
            <a:r>
              <a:rPr lang="en-GB" altLang="en-US" i="1" dirty="0"/>
              <a:t>least-mean-squares (LMS) algorithm</a:t>
            </a:r>
            <a:r>
              <a:rPr lang="en-GB" altLang="en-US" dirty="0"/>
              <a:t>.</a:t>
            </a:r>
          </a:p>
          <a:p>
            <a:r>
              <a:rPr lang="en-GB" altLang="en-US" dirty="0"/>
              <a:t>More on this topic later – in the neural networks section.</a:t>
            </a:r>
          </a:p>
          <a:p>
            <a:endParaRPr lang="en-GB" altLang="en-US" dirty="0"/>
          </a:p>
          <a:p>
            <a:endParaRPr lang="en-GB" altLang="en-US" dirty="0"/>
          </a:p>
          <a:p>
            <a:endParaRPr lang="en-GB" altLang="en-US" dirty="0"/>
          </a:p>
          <a:p>
            <a:endParaRPr lang="en-GB" altLang="en-US" dirty="0"/>
          </a:p>
          <a:p>
            <a:endParaRPr lang="en-US" dirty="0"/>
          </a:p>
        </p:txBody>
      </p:sp>
      <p:sp>
        <p:nvSpPr>
          <p:cNvPr id="4" name="Slide Number Placeholder 3">
            <a:extLst>
              <a:ext uri="{FF2B5EF4-FFF2-40B4-BE49-F238E27FC236}">
                <a16:creationId xmlns:a16="http://schemas.microsoft.com/office/drawing/2014/main" id="{DA5BDA5C-7C73-53A4-DA53-48FC6FA200FB}"/>
              </a:ext>
            </a:extLst>
          </p:cNvPr>
          <p:cNvSpPr>
            <a:spLocks noGrp="1"/>
          </p:cNvSpPr>
          <p:nvPr>
            <p:ph type="sldNum" sz="quarter" idx="12"/>
          </p:nvPr>
        </p:nvSpPr>
        <p:spPr/>
        <p:txBody>
          <a:bodyPr/>
          <a:lstStyle/>
          <a:p>
            <a:fld id="{44E22EE9-B8A0-0641-9265-052CFE9B95A7}" type="slidenum">
              <a:rPr lang="en-GB" altLang="en-US" smtClean="0"/>
              <a:pPr/>
              <a:t>18</a:t>
            </a:fld>
            <a:endParaRPr lang="en-GB" altLang="en-US"/>
          </a:p>
        </p:txBody>
      </p:sp>
      <p:pic>
        <p:nvPicPr>
          <p:cNvPr id="6" name="Picture 5" descr="Logo&#10;&#10;Description automatically generated with medium confidence">
            <a:extLst>
              <a:ext uri="{FF2B5EF4-FFF2-40B4-BE49-F238E27FC236}">
                <a16:creationId xmlns:a16="http://schemas.microsoft.com/office/drawing/2014/main" id="{F290C447-0F51-FB49-C4CB-83DD564F0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298701"/>
            <a:ext cx="4064000" cy="596900"/>
          </a:xfrm>
          <a:prstGeom prst="rect">
            <a:avLst/>
          </a:prstGeom>
        </p:spPr>
      </p:pic>
    </p:spTree>
    <p:extLst>
      <p:ext uri="{BB962C8B-B14F-4D97-AF65-F5344CB8AC3E}">
        <p14:creationId xmlns:p14="http://schemas.microsoft.com/office/powerpoint/2010/main" val="108551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142D0-3738-5C31-4FB1-5760E639F850}"/>
              </a:ext>
            </a:extLst>
          </p:cNvPr>
          <p:cNvSpPr>
            <a:spLocks noGrp="1"/>
          </p:cNvSpPr>
          <p:nvPr>
            <p:ph type="title"/>
          </p:nvPr>
        </p:nvSpPr>
        <p:spPr/>
        <p:txBody>
          <a:bodyPr/>
          <a:lstStyle/>
          <a:p>
            <a:r>
              <a:rPr lang="en-US" dirty="0"/>
              <a:t>Obviously, the solution is not always a line</a:t>
            </a:r>
          </a:p>
        </p:txBody>
      </p:sp>
      <p:sp>
        <p:nvSpPr>
          <p:cNvPr id="3" name="Slide Number Placeholder 2">
            <a:extLst>
              <a:ext uri="{FF2B5EF4-FFF2-40B4-BE49-F238E27FC236}">
                <a16:creationId xmlns:a16="http://schemas.microsoft.com/office/drawing/2014/main" id="{FF779BC4-93CE-740F-87F8-3A877516BC63}"/>
              </a:ext>
            </a:extLst>
          </p:cNvPr>
          <p:cNvSpPr>
            <a:spLocks noGrp="1"/>
          </p:cNvSpPr>
          <p:nvPr>
            <p:ph type="sldNum" sz="quarter" idx="12"/>
          </p:nvPr>
        </p:nvSpPr>
        <p:spPr/>
        <p:txBody>
          <a:bodyPr/>
          <a:lstStyle/>
          <a:p>
            <a:fld id="{BB98F552-A29D-2D4E-8192-F20670493719}" type="slidenum">
              <a:rPr lang="en-GB" altLang="en-US" smtClean="0"/>
              <a:pPr/>
              <a:t>19</a:t>
            </a:fld>
            <a:endParaRPr lang="en-GB" altLang="en-US"/>
          </a:p>
        </p:txBody>
      </p:sp>
      <p:pic>
        <p:nvPicPr>
          <p:cNvPr id="5" name="Picture 4" descr="Chart&#10;&#10;Description automatically generated with medium confidence">
            <a:extLst>
              <a:ext uri="{FF2B5EF4-FFF2-40B4-BE49-F238E27FC236}">
                <a16:creationId xmlns:a16="http://schemas.microsoft.com/office/drawing/2014/main" id="{F4DD6507-3717-F854-DD84-B3A8BC3A5B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9880"/>
            <a:ext cx="8788680" cy="2646784"/>
          </a:xfrm>
          <a:prstGeom prst="rect">
            <a:avLst/>
          </a:prstGeom>
        </p:spPr>
      </p:pic>
      <p:sp>
        <p:nvSpPr>
          <p:cNvPr id="7" name="TextBox 6">
            <a:extLst>
              <a:ext uri="{FF2B5EF4-FFF2-40B4-BE49-F238E27FC236}">
                <a16:creationId xmlns:a16="http://schemas.microsoft.com/office/drawing/2014/main" id="{09A24407-427B-3823-DA65-FB046A388508}"/>
              </a:ext>
            </a:extLst>
          </p:cNvPr>
          <p:cNvSpPr txBox="1"/>
          <p:nvPr/>
        </p:nvSpPr>
        <p:spPr>
          <a:xfrm>
            <a:off x="755576" y="4008792"/>
            <a:ext cx="3456384" cy="646331"/>
          </a:xfrm>
          <a:prstGeom prst="rect">
            <a:avLst/>
          </a:prstGeom>
          <a:noFill/>
        </p:spPr>
        <p:txBody>
          <a:bodyPr wrap="square">
            <a:spAutoFit/>
          </a:bodyPr>
          <a:lstStyle/>
          <a:p>
            <a:r>
              <a:rPr lang="en-GB" dirty="0">
                <a:effectLst/>
                <a:latin typeface="Gill Sans MT" panose="020B0502020104020203" pitchFamily="34" charset="77"/>
              </a:rPr>
              <a:t>(a) Linear regression on some 1d data. </a:t>
            </a:r>
          </a:p>
        </p:txBody>
      </p:sp>
      <p:sp>
        <p:nvSpPr>
          <p:cNvPr id="9" name="TextBox 8">
            <a:extLst>
              <a:ext uri="{FF2B5EF4-FFF2-40B4-BE49-F238E27FC236}">
                <a16:creationId xmlns:a16="http://schemas.microsoft.com/office/drawing/2014/main" id="{A2C7CACA-61DB-E3D4-99C9-55B499F6F609}"/>
              </a:ext>
            </a:extLst>
          </p:cNvPr>
          <p:cNvSpPr txBox="1"/>
          <p:nvPr/>
        </p:nvSpPr>
        <p:spPr>
          <a:xfrm>
            <a:off x="5148066" y="4084275"/>
            <a:ext cx="3456383" cy="646331"/>
          </a:xfrm>
          <a:prstGeom prst="rect">
            <a:avLst/>
          </a:prstGeom>
          <a:noFill/>
        </p:spPr>
        <p:txBody>
          <a:bodyPr wrap="square">
            <a:spAutoFit/>
          </a:bodyPr>
          <a:lstStyle/>
          <a:p>
            <a:r>
              <a:rPr lang="en-GB" dirty="0">
                <a:effectLst/>
                <a:latin typeface="Gill Sans MT" panose="020B0502020104020203" pitchFamily="34" charset="77"/>
              </a:rPr>
              <a:t>(b) Data with polynomial regression (degree 2).</a:t>
            </a:r>
            <a:endParaRPr lang="en-US" dirty="0">
              <a:latin typeface="Gill Sans MT" panose="020B0502020104020203" pitchFamily="34" charset="77"/>
            </a:endParaRPr>
          </a:p>
        </p:txBody>
      </p:sp>
    </p:spTree>
    <p:extLst>
      <p:ext uri="{BB962C8B-B14F-4D97-AF65-F5344CB8AC3E}">
        <p14:creationId xmlns:p14="http://schemas.microsoft.com/office/powerpoint/2010/main" val="1699840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EE32-20F3-3F43-D2E4-B13A2C86862B}"/>
              </a:ext>
            </a:extLst>
          </p:cNvPr>
          <p:cNvSpPr>
            <a:spLocks noGrp="1"/>
          </p:cNvSpPr>
          <p:nvPr>
            <p:ph type="title"/>
          </p:nvPr>
        </p:nvSpPr>
        <p:spPr/>
        <p:txBody>
          <a:bodyPr/>
          <a:lstStyle/>
          <a:p>
            <a:r>
              <a:rPr lang="en-US" dirty="0"/>
              <a:t>Linear models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169F126-E04C-DF25-3165-46F58F00431B}"/>
                  </a:ext>
                </a:extLst>
              </p:cNvPr>
              <p:cNvSpPr>
                <a:spLocks noGrp="1"/>
              </p:cNvSpPr>
              <p:nvPr>
                <p:ph idx="1"/>
              </p:nvPr>
            </p:nvSpPr>
            <p:spPr/>
            <p:txBody>
              <a:bodyPr/>
              <a:lstStyle/>
              <a:p>
                <a:r>
                  <a:rPr lang="en-GB" b="0" i="0" u="none" strike="noStrike" dirty="0">
                    <a:solidFill>
                      <a:srgbClr val="16191F"/>
                    </a:solidFill>
                    <a:effectLst/>
                  </a:rPr>
                  <a:t>Linear models uses a </a:t>
                </a:r>
                <a:r>
                  <a:rPr lang="en-GB" b="0" i="1" u="none" strike="noStrike" dirty="0">
                    <a:solidFill>
                      <a:srgbClr val="16191F"/>
                    </a:solidFill>
                    <a:effectLst/>
                  </a:rPr>
                  <a:t>linear</a:t>
                </a:r>
                <a:r>
                  <a:rPr lang="en-GB" b="0" i="0" u="none" strike="noStrike" dirty="0">
                    <a:solidFill>
                      <a:srgbClr val="16191F"/>
                    </a:solidFill>
                    <a:effectLst/>
                  </a:rPr>
                  <a:t> combination of features to make their assessments/predictions. </a:t>
                </a:r>
              </a:p>
              <a:p>
                <a:endParaRPr lang="en-GB" b="0" i="0" u="none" strike="noStrike" dirty="0">
                  <a:solidFill>
                    <a:srgbClr val="16191F"/>
                  </a:solidFill>
                  <a:effectLst/>
                </a:endParaRPr>
              </a:p>
              <a:p>
                <a:r>
                  <a:rPr lang="en-GB" b="0" i="0" u="none" strike="noStrike" dirty="0">
                    <a:solidFill>
                      <a:srgbClr val="16191F"/>
                    </a:solidFill>
                    <a:effectLst/>
                  </a:rPr>
                  <a:t>During the training process, model calculates weights for each of the features in the </a:t>
                </a:r>
                <a:r>
                  <a:rPr lang="en-GB" dirty="0">
                    <a:solidFill>
                      <a:srgbClr val="16191F"/>
                    </a:solidFill>
                  </a:rPr>
                  <a:t>data </a:t>
                </a:r>
                <a:r>
                  <a:rPr lang="en-GB" b="0" i="0" u="none" strike="noStrike" dirty="0">
                    <a:solidFill>
                      <a:srgbClr val="16191F"/>
                    </a:solidFill>
                    <a:effectLst/>
                  </a:rPr>
                  <a:t>to build a model that can predict or estimate a target value.</a:t>
                </a:r>
              </a:p>
              <a:p>
                <a:r>
                  <a:rPr lang="en-GB" b="0" i="0" u="none" strike="noStrike" dirty="0">
                    <a:solidFill>
                      <a:srgbClr val="16191F"/>
                    </a:solidFill>
                    <a:effectLst/>
                  </a:rPr>
                  <a:t>For example, if your target is the risk that a person’s cognitive ability will decline and your variables are age and sleep quality, and a cognitive test result, a simple linear model would be:</a:t>
                </a:r>
              </a:p>
              <a:p>
                <a:pPr marL="333353" lvl="1"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p:txBody>
          </p:sp>
        </mc:Choice>
        <mc:Fallback xmlns="">
          <p:sp>
            <p:nvSpPr>
              <p:cNvPr id="3" name="Content Placeholder 2">
                <a:extLst>
                  <a:ext uri="{FF2B5EF4-FFF2-40B4-BE49-F238E27FC236}">
                    <a16:creationId xmlns:a16="http://schemas.microsoft.com/office/drawing/2014/main" id="{2169F126-E04C-DF25-3165-46F58F00431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3376BF7-731D-0400-0767-05C13B10CC87}"/>
              </a:ext>
            </a:extLst>
          </p:cNvPr>
          <p:cNvSpPr>
            <a:spLocks noGrp="1"/>
          </p:cNvSpPr>
          <p:nvPr>
            <p:ph type="sldNum" sz="quarter" idx="12"/>
          </p:nvPr>
        </p:nvSpPr>
        <p:spPr/>
        <p:txBody>
          <a:bodyPr/>
          <a:lstStyle/>
          <a:p>
            <a:fld id="{44E22EE9-B8A0-0641-9265-052CFE9B95A7}" type="slidenum">
              <a:rPr lang="en-GB" altLang="en-US" smtClean="0"/>
              <a:pPr/>
              <a:t>2</a:t>
            </a:fld>
            <a:endParaRPr lang="en-GB" altLang="en-US"/>
          </a:p>
        </p:txBody>
      </p:sp>
    </p:spTree>
    <p:extLst>
      <p:ext uri="{BB962C8B-B14F-4D97-AF65-F5344CB8AC3E}">
        <p14:creationId xmlns:p14="http://schemas.microsoft.com/office/powerpoint/2010/main" val="33220629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EC809-58AD-C3CB-10E1-CE09B0A14459}"/>
              </a:ext>
            </a:extLst>
          </p:cNvPr>
          <p:cNvSpPr>
            <a:spLocks noGrp="1"/>
          </p:cNvSpPr>
          <p:nvPr>
            <p:ph type="title"/>
          </p:nvPr>
        </p:nvSpPr>
        <p:spPr/>
        <p:txBody>
          <a:bodyPr/>
          <a:lstStyle/>
          <a:p>
            <a:r>
              <a:rPr lang="en-US" dirty="0"/>
              <a:t>Type of problems that we can apply to</a:t>
            </a:r>
          </a:p>
        </p:txBody>
      </p:sp>
      <p:sp>
        <p:nvSpPr>
          <p:cNvPr id="3" name="Content Placeholder 2">
            <a:extLst>
              <a:ext uri="{FF2B5EF4-FFF2-40B4-BE49-F238E27FC236}">
                <a16:creationId xmlns:a16="http://schemas.microsoft.com/office/drawing/2014/main" id="{570D8C4A-CEFE-D7D1-F165-37E50C272C5A}"/>
              </a:ext>
            </a:extLst>
          </p:cNvPr>
          <p:cNvSpPr>
            <a:spLocks noGrp="1"/>
          </p:cNvSpPr>
          <p:nvPr>
            <p:ph idx="1"/>
          </p:nvPr>
        </p:nvSpPr>
        <p:spPr/>
        <p:txBody>
          <a:bodyPr/>
          <a:lstStyle/>
          <a:p>
            <a:r>
              <a:rPr lang="en-GB" dirty="0">
                <a:effectLst/>
              </a:rPr>
              <a:t>Predict the change in </a:t>
            </a:r>
            <a:r>
              <a:rPr lang="en-GB" b="0" i="0" u="none" strike="noStrike" dirty="0">
                <a:solidFill>
                  <a:srgbClr val="212121"/>
                </a:solidFill>
                <a:effectLst/>
              </a:rPr>
              <a:t>Neuropsychiatric Inventory (NPI) </a:t>
            </a:r>
            <a:r>
              <a:rPr lang="en-GB" dirty="0"/>
              <a:t>scores in people living with dementia as a function of a number of different clinical measurements and/or in-home observations.</a:t>
            </a:r>
          </a:p>
          <a:p>
            <a:pPr lvl="1"/>
            <a:r>
              <a:rPr lang="en-GB" dirty="0"/>
              <a:t>e.g., https://</a:t>
            </a:r>
            <a:r>
              <a:rPr lang="en-GB" dirty="0" err="1"/>
              <a:t>pubmed.ncbi.nlm.nih.gov</a:t>
            </a:r>
            <a:r>
              <a:rPr lang="en-GB" dirty="0"/>
              <a:t>/22531424/</a:t>
            </a:r>
          </a:p>
          <a:p>
            <a:endParaRPr lang="en-GB" dirty="0"/>
          </a:p>
          <a:p>
            <a:r>
              <a:rPr lang="en-GB" dirty="0"/>
              <a:t>Predicting the functional consequences after TBI</a:t>
            </a:r>
            <a:r>
              <a:rPr lang="en-US" dirty="0"/>
              <a:t> as a function of </a:t>
            </a:r>
            <a:r>
              <a:rPr lang="en-GB" dirty="0"/>
              <a:t>TBI severity, more prominent CT abnormality, past psychiatric history and alcohol intoxication.</a:t>
            </a:r>
          </a:p>
          <a:p>
            <a:pPr lvl="1"/>
            <a:r>
              <a:rPr lang="en-GB" dirty="0"/>
              <a:t>e.g., https://</a:t>
            </a:r>
            <a:r>
              <a:rPr lang="en-GB" dirty="0" err="1"/>
              <a:t>pubmed.ncbi.nlm.nih.gov</a:t>
            </a:r>
            <a:r>
              <a:rPr lang="en-GB" dirty="0"/>
              <a:t>/34711118/</a:t>
            </a:r>
          </a:p>
        </p:txBody>
      </p:sp>
      <p:sp>
        <p:nvSpPr>
          <p:cNvPr id="4" name="Slide Number Placeholder 3">
            <a:extLst>
              <a:ext uri="{FF2B5EF4-FFF2-40B4-BE49-F238E27FC236}">
                <a16:creationId xmlns:a16="http://schemas.microsoft.com/office/drawing/2014/main" id="{4034ED31-F2E6-EEB4-78F0-4EABEDFB131C}"/>
              </a:ext>
            </a:extLst>
          </p:cNvPr>
          <p:cNvSpPr>
            <a:spLocks noGrp="1"/>
          </p:cNvSpPr>
          <p:nvPr>
            <p:ph type="sldNum" sz="quarter" idx="12"/>
          </p:nvPr>
        </p:nvSpPr>
        <p:spPr/>
        <p:txBody>
          <a:bodyPr/>
          <a:lstStyle/>
          <a:p>
            <a:fld id="{44E22EE9-B8A0-0641-9265-052CFE9B95A7}" type="slidenum">
              <a:rPr lang="en-GB" altLang="en-US" smtClean="0"/>
              <a:pPr/>
              <a:t>20</a:t>
            </a:fld>
            <a:endParaRPr lang="en-GB" altLang="en-US"/>
          </a:p>
        </p:txBody>
      </p:sp>
    </p:spTree>
    <p:extLst>
      <p:ext uri="{BB962C8B-B14F-4D97-AF65-F5344CB8AC3E}">
        <p14:creationId xmlns:p14="http://schemas.microsoft.com/office/powerpoint/2010/main" val="3492209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A4771-008E-02FA-ABE2-E48750EDFDA2}"/>
              </a:ext>
            </a:extLst>
          </p:cNvPr>
          <p:cNvSpPr>
            <a:spLocks noGrp="1"/>
          </p:cNvSpPr>
          <p:nvPr>
            <p:ph type="title"/>
          </p:nvPr>
        </p:nvSpPr>
        <p:spPr/>
        <p:txBody>
          <a:bodyPr/>
          <a:lstStyle/>
          <a:p>
            <a:r>
              <a:rPr lang="en-US" dirty="0"/>
              <a:t>How to evaluate your LR model</a:t>
            </a:r>
          </a:p>
        </p:txBody>
      </p:sp>
      <p:sp>
        <p:nvSpPr>
          <p:cNvPr id="3" name="Content Placeholder 2">
            <a:extLst>
              <a:ext uri="{FF2B5EF4-FFF2-40B4-BE49-F238E27FC236}">
                <a16:creationId xmlns:a16="http://schemas.microsoft.com/office/drawing/2014/main" id="{5AEE57D0-CA75-AE9A-36B2-68BB185B0FE9}"/>
              </a:ext>
            </a:extLst>
          </p:cNvPr>
          <p:cNvSpPr>
            <a:spLocks noGrp="1"/>
          </p:cNvSpPr>
          <p:nvPr>
            <p:ph idx="1"/>
          </p:nvPr>
        </p:nvSpPr>
        <p:spPr/>
        <p:txBody>
          <a:bodyPr/>
          <a:lstStyle/>
          <a:p>
            <a:r>
              <a:rPr lang="en-GB" i="0" u="none" strike="noStrike" dirty="0">
                <a:solidFill>
                  <a:srgbClr val="111111"/>
                </a:solidFill>
                <a:effectLst/>
              </a:rPr>
              <a:t>Mean Absolute Error (MAE)</a:t>
            </a:r>
          </a:p>
          <a:p>
            <a:r>
              <a:rPr lang="en-GB" i="0" u="none" strike="noStrike" dirty="0">
                <a:solidFill>
                  <a:srgbClr val="111111"/>
                </a:solidFill>
                <a:effectLst/>
              </a:rPr>
              <a:t>Mean Squared Error (MSE)</a:t>
            </a:r>
            <a:endParaRPr lang="en-GB" dirty="0">
              <a:solidFill>
                <a:srgbClr val="111111"/>
              </a:solidFill>
            </a:endParaRPr>
          </a:p>
          <a:p>
            <a:r>
              <a:rPr lang="en-GB" i="0" u="none" strike="noStrike" dirty="0">
                <a:solidFill>
                  <a:srgbClr val="111111"/>
                </a:solidFill>
                <a:effectLst/>
              </a:rPr>
              <a:t>Root Mean Squared Error (RMSE)</a:t>
            </a:r>
            <a:endParaRPr lang="en-US" dirty="0"/>
          </a:p>
        </p:txBody>
      </p:sp>
      <p:sp>
        <p:nvSpPr>
          <p:cNvPr id="4" name="Slide Number Placeholder 3">
            <a:extLst>
              <a:ext uri="{FF2B5EF4-FFF2-40B4-BE49-F238E27FC236}">
                <a16:creationId xmlns:a16="http://schemas.microsoft.com/office/drawing/2014/main" id="{C3B89068-9393-6573-25C1-31F50DFC8E5E}"/>
              </a:ext>
            </a:extLst>
          </p:cNvPr>
          <p:cNvSpPr>
            <a:spLocks noGrp="1"/>
          </p:cNvSpPr>
          <p:nvPr>
            <p:ph type="sldNum" sz="quarter" idx="12"/>
          </p:nvPr>
        </p:nvSpPr>
        <p:spPr/>
        <p:txBody>
          <a:bodyPr/>
          <a:lstStyle/>
          <a:p>
            <a:fld id="{44E22EE9-B8A0-0641-9265-052CFE9B95A7}" type="slidenum">
              <a:rPr lang="en-GB" altLang="en-US" smtClean="0"/>
              <a:pPr/>
              <a:t>21</a:t>
            </a:fld>
            <a:endParaRPr lang="en-GB" altLang="en-US"/>
          </a:p>
        </p:txBody>
      </p:sp>
    </p:spTree>
    <p:extLst>
      <p:ext uri="{BB962C8B-B14F-4D97-AF65-F5344CB8AC3E}">
        <p14:creationId xmlns:p14="http://schemas.microsoft.com/office/powerpoint/2010/main" val="3782570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21AE-5956-A44B-16FD-2ED9838F985B}"/>
              </a:ext>
            </a:extLst>
          </p:cNvPr>
          <p:cNvSpPr>
            <a:spLocks noGrp="1"/>
          </p:cNvSpPr>
          <p:nvPr>
            <p:ph type="title"/>
          </p:nvPr>
        </p:nvSpPr>
        <p:spPr/>
        <p:txBody>
          <a:bodyPr/>
          <a:lstStyle/>
          <a:p>
            <a:r>
              <a:rPr lang="en-GB" dirty="0"/>
              <a:t>Mean Absolute Error (MAE)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939A2F-CFA7-50D9-F17D-B3774036A64C}"/>
                  </a:ext>
                </a:extLst>
              </p:cNvPr>
              <p:cNvSpPr>
                <a:spLocks noGrp="1"/>
              </p:cNvSpPr>
              <p:nvPr>
                <p:ph idx="1"/>
              </p:nvPr>
            </p:nvSpPr>
            <p:spPr/>
            <p:txBody>
              <a:bodyPr/>
              <a:lstStyle/>
              <a:p>
                <a:r>
                  <a:rPr lang="en-US" dirty="0"/>
                  <a:t>MAE is the mean of the absolute error values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𝑀𝐴𝐸</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d>
                            <m:dPr>
                              <m:begChr m:val="|"/>
                              <m:endChr m:val="|"/>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nary>
                    </m:oMath>
                  </m:oMathPara>
                </a14:m>
                <a:endParaRPr lang="en-US" dirty="0"/>
              </a:p>
            </p:txBody>
          </p:sp>
        </mc:Choice>
        <mc:Fallback xmlns="">
          <p:sp>
            <p:nvSpPr>
              <p:cNvPr id="3" name="Content Placeholder 2">
                <a:extLst>
                  <a:ext uri="{FF2B5EF4-FFF2-40B4-BE49-F238E27FC236}">
                    <a16:creationId xmlns:a16="http://schemas.microsoft.com/office/drawing/2014/main" id="{BC939A2F-CFA7-50D9-F17D-B3774036A64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FCA6D9-40BE-C835-C0CA-D1E14822599A}"/>
              </a:ext>
            </a:extLst>
          </p:cNvPr>
          <p:cNvSpPr>
            <a:spLocks noGrp="1"/>
          </p:cNvSpPr>
          <p:nvPr>
            <p:ph type="sldNum" sz="quarter" idx="12"/>
          </p:nvPr>
        </p:nvSpPr>
        <p:spPr/>
        <p:txBody>
          <a:bodyPr/>
          <a:lstStyle/>
          <a:p>
            <a:fld id="{44E22EE9-B8A0-0641-9265-052CFE9B95A7}" type="slidenum">
              <a:rPr lang="en-GB" altLang="en-US" smtClean="0"/>
              <a:pPr/>
              <a:t>22</a:t>
            </a:fld>
            <a:endParaRPr lang="en-GB" altLang="en-US"/>
          </a:p>
        </p:txBody>
      </p:sp>
    </p:spTree>
    <p:extLst>
      <p:ext uri="{BB962C8B-B14F-4D97-AF65-F5344CB8AC3E}">
        <p14:creationId xmlns:p14="http://schemas.microsoft.com/office/powerpoint/2010/main" val="3540196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736-9CFC-FF72-A2BB-13BFC28599F5}"/>
              </a:ext>
            </a:extLst>
          </p:cNvPr>
          <p:cNvSpPr>
            <a:spLocks noGrp="1"/>
          </p:cNvSpPr>
          <p:nvPr>
            <p:ph type="title"/>
          </p:nvPr>
        </p:nvSpPr>
        <p:spPr/>
        <p:txBody>
          <a:bodyPr/>
          <a:lstStyle/>
          <a:p>
            <a:r>
              <a:rPr lang="en-GB" dirty="0"/>
              <a:t>Mean Squared Error (MSE)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1BBA329-D929-CE40-A2A7-A598D3737F8C}"/>
                  </a:ext>
                </a:extLst>
              </p:cNvPr>
              <p:cNvSpPr>
                <a:spLocks noGrp="1"/>
              </p:cNvSpPr>
              <p:nvPr>
                <p:ph idx="1"/>
              </p:nvPr>
            </p:nvSpPr>
            <p:spPr/>
            <p:txBody>
              <a:bodyPr/>
              <a:lstStyle/>
              <a:p>
                <a:r>
                  <a:rPr lang="en-US" dirty="0"/>
                  <a:t>MSE is the mean of squared error</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𝑀𝑆𝐸</m:t>
                      </m:r>
                      <m:r>
                        <a:rPr lang="en-GB" b="0"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e>
                      </m:nary>
                    </m:oMath>
                  </m:oMathPara>
                </a14:m>
                <a:endParaRPr lang="en-US" dirty="0"/>
              </a:p>
              <a:p>
                <a:pPr marL="0" indent="0">
                  <a:buNone/>
                </a:pPr>
                <a:endParaRPr lang="en-US" dirty="0"/>
              </a:p>
              <a:p>
                <a:r>
                  <a:rPr lang="en-US" dirty="0"/>
                  <a:t>What do you think is the effect of squaring the errors here? </a:t>
                </a:r>
              </a:p>
              <a:p>
                <a:endParaRPr lang="en-US"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01BBA329-D929-CE40-A2A7-A598D3737F8C}"/>
                  </a:ext>
                </a:extLst>
              </p:cNvPr>
              <p:cNvSpPr>
                <a:spLocks noGrp="1" noRot="1" noChangeAspect="1" noMove="1" noResize="1" noEditPoints="1" noAdjustHandles="1" noChangeArrowheads="1" noChangeShapeType="1" noTextEdit="1"/>
              </p:cNvSpPr>
              <p:nvPr>
                <p:ph idx="1"/>
              </p:nvPr>
            </p:nvSpPr>
            <p:spPr>
              <a:blipFill>
                <a:blip r:embed="rId2"/>
                <a:stretch>
                  <a:fillRect l="-772" t="-367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7A95BF1-3F32-4F6A-3180-213B803249B4}"/>
              </a:ext>
            </a:extLst>
          </p:cNvPr>
          <p:cNvSpPr>
            <a:spLocks noGrp="1"/>
          </p:cNvSpPr>
          <p:nvPr>
            <p:ph type="sldNum" sz="quarter" idx="12"/>
          </p:nvPr>
        </p:nvSpPr>
        <p:spPr/>
        <p:txBody>
          <a:bodyPr/>
          <a:lstStyle/>
          <a:p>
            <a:fld id="{44E22EE9-B8A0-0641-9265-052CFE9B95A7}" type="slidenum">
              <a:rPr lang="en-GB" altLang="en-US" smtClean="0"/>
              <a:pPr/>
              <a:t>23</a:t>
            </a:fld>
            <a:endParaRPr lang="en-GB" altLang="en-US"/>
          </a:p>
        </p:txBody>
      </p:sp>
    </p:spTree>
    <p:extLst>
      <p:ext uri="{BB962C8B-B14F-4D97-AF65-F5344CB8AC3E}">
        <p14:creationId xmlns:p14="http://schemas.microsoft.com/office/powerpoint/2010/main" val="4141732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66271-7AF7-EAA6-8572-CC032A43C5FC}"/>
              </a:ext>
            </a:extLst>
          </p:cNvPr>
          <p:cNvSpPr>
            <a:spLocks noGrp="1"/>
          </p:cNvSpPr>
          <p:nvPr>
            <p:ph type="title"/>
          </p:nvPr>
        </p:nvSpPr>
        <p:spPr/>
        <p:txBody>
          <a:bodyPr/>
          <a:lstStyle/>
          <a:p>
            <a:r>
              <a:rPr lang="en-GB" dirty="0"/>
              <a:t>Root Mean Squared Error (RMSE)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22E01E-B617-B018-A452-122DD87FCAB5}"/>
                  </a:ext>
                </a:extLst>
              </p:cNvPr>
              <p:cNvSpPr>
                <a:spLocks noGrp="1"/>
              </p:cNvSpPr>
              <p:nvPr>
                <p:ph idx="1"/>
              </p:nvPr>
            </p:nvSpPr>
            <p:spPr/>
            <p:txBody>
              <a:bodyPr/>
              <a:lstStyle/>
              <a:p>
                <a:r>
                  <a:rPr lang="en-US" dirty="0"/>
                  <a:t>The square root of mean square errors</a:t>
                </a:r>
              </a:p>
              <a:p>
                <a:endParaRPr lang="en-US"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𝑅𝑀𝑆𝐸</m:t>
                      </m:r>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r>
                            <a:rPr lang="en-GB" i="1">
                              <a:latin typeface="Cambria Math" panose="02040503050406030204" pitchFamily="18" charset="0"/>
                            </a:rPr>
                            <m:t> </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e>
                          </m:nary>
                        </m:e>
                      </m:rad>
                    </m:oMath>
                  </m:oMathPara>
                </a14:m>
                <a:endParaRPr lang="en-US" dirty="0"/>
              </a:p>
            </p:txBody>
          </p:sp>
        </mc:Choice>
        <mc:Fallback xmlns="">
          <p:sp>
            <p:nvSpPr>
              <p:cNvPr id="3" name="Content Placeholder 2">
                <a:extLst>
                  <a:ext uri="{FF2B5EF4-FFF2-40B4-BE49-F238E27FC236}">
                    <a16:creationId xmlns:a16="http://schemas.microsoft.com/office/drawing/2014/main" id="{4122E01E-B617-B018-A452-122DD87FCAB5}"/>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4E1740E-7F71-AB74-57F9-1034F102448D}"/>
              </a:ext>
            </a:extLst>
          </p:cNvPr>
          <p:cNvSpPr>
            <a:spLocks noGrp="1"/>
          </p:cNvSpPr>
          <p:nvPr>
            <p:ph type="sldNum" sz="quarter" idx="12"/>
          </p:nvPr>
        </p:nvSpPr>
        <p:spPr/>
        <p:txBody>
          <a:bodyPr/>
          <a:lstStyle/>
          <a:p>
            <a:fld id="{44E22EE9-B8A0-0641-9265-052CFE9B95A7}" type="slidenum">
              <a:rPr lang="en-GB" altLang="en-US" smtClean="0"/>
              <a:pPr/>
              <a:t>24</a:t>
            </a:fld>
            <a:endParaRPr lang="en-GB" altLang="en-US"/>
          </a:p>
        </p:txBody>
      </p:sp>
    </p:spTree>
    <p:extLst>
      <p:ext uri="{BB962C8B-B14F-4D97-AF65-F5344CB8AC3E}">
        <p14:creationId xmlns:p14="http://schemas.microsoft.com/office/powerpoint/2010/main" val="4185388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88EF-B18C-742E-FA62-D45A727F4B94}"/>
              </a:ext>
            </a:extLst>
          </p:cNvPr>
          <p:cNvSpPr>
            <a:spLocks noGrp="1"/>
          </p:cNvSpPr>
          <p:nvPr>
            <p:ph type="title"/>
          </p:nvPr>
        </p:nvSpPr>
        <p:spPr/>
        <p:txBody>
          <a:bodyPr/>
          <a:lstStyle/>
          <a:p>
            <a:r>
              <a:rPr lang="en-GB" sz="1800" dirty="0"/>
              <a:t>Mean Squared Error (MSE) and Root Mean Squared Error (RMSE)</a:t>
            </a:r>
          </a:p>
        </p:txBody>
      </p:sp>
      <p:sp>
        <p:nvSpPr>
          <p:cNvPr id="3" name="Content Placeholder 2">
            <a:extLst>
              <a:ext uri="{FF2B5EF4-FFF2-40B4-BE49-F238E27FC236}">
                <a16:creationId xmlns:a16="http://schemas.microsoft.com/office/drawing/2014/main" id="{9A71728D-9524-7BAA-F5B8-677E067F8857}"/>
              </a:ext>
            </a:extLst>
          </p:cNvPr>
          <p:cNvSpPr>
            <a:spLocks noGrp="1"/>
          </p:cNvSpPr>
          <p:nvPr>
            <p:ph idx="1"/>
          </p:nvPr>
        </p:nvSpPr>
        <p:spPr/>
        <p:txBody>
          <a:bodyPr/>
          <a:lstStyle/>
          <a:p>
            <a:r>
              <a:rPr lang="en-GB" b="0" i="0" u="none" strike="noStrike" dirty="0">
                <a:solidFill>
                  <a:srgbClr val="000000"/>
                </a:solidFill>
                <a:effectLst/>
              </a:rPr>
              <a:t>RMSE is the square root of MSE. </a:t>
            </a:r>
          </a:p>
          <a:p>
            <a:r>
              <a:rPr lang="en-GB" b="0" i="0" u="none" strike="noStrike" dirty="0">
                <a:solidFill>
                  <a:srgbClr val="000000"/>
                </a:solidFill>
                <a:effectLst/>
              </a:rPr>
              <a:t>MSE is measured in units that are the square of the target variable, while RMSE is measured in the same units as the target variable. </a:t>
            </a:r>
          </a:p>
          <a:p>
            <a:r>
              <a:rPr lang="en-GB" b="0" i="0" u="none" strike="noStrike" dirty="0">
                <a:solidFill>
                  <a:srgbClr val="000000"/>
                </a:solidFill>
                <a:effectLst/>
              </a:rPr>
              <a:t>Due to its formulation, MSE, just like the squared loss function that it derives from, effectively penalises larger errors more severely.</a:t>
            </a:r>
            <a:endParaRPr lang="en-GB" dirty="0"/>
          </a:p>
        </p:txBody>
      </p:sp>
      <p:sp>
        <p:nvSpPr>
          <p:cNvPr id="4" name="Slide Number Placeholder 3">
            <a:extLst>
              <a:ext uri="{FF2B5EF4-FFF2-40B4-BE49-F238E27FC236}">
                <a16:creationId xmlns:a16="http://schemas.microsoft.com/office/drawing/2014/main" id="{24586205-A331-CBB9-4781-10E723DD93C0}"/>
              </a:ext>
            </a:extLst>
          </p:cNvPr>
          <p:cNvSpPr>
            <a:spLocks noGrp="1"/>
          </p:cNvSpPr>
          <p:nvPr>
            <p:ph type="sldNum" sz="quarter" idx="12"/>
          </p:nvPr>
        </p:nvSpPr>
        <p:spPr/>
        <p:txBody>
          <a:bodyPr/>
          <a:lstStyle/>
          <a:p>
            <a:fld id="{44E22EE9-B8A0-0641-9265-052CFE9B95A7}" type="slidenum">
              <a:rPr lang="en-GB" altLang="en-US" smtClean="0"/>
              <a:pPr/>
              <a:t>25</a:t>
            </a:fld>
            <a:endParaRPr lang="en-GB" altLang="en-US"/>
          </a:p>
        </p:txBody>
      </p:sp>
      <p:sp>
        <p:nvSpPr>
          <p:cNvPr id="6" name="TextBox 5">
            <a:extLst>
              <a:ext uri="{FF2B5EF4-FFF2-40B4-BE49-F238E27FC236}">
                <a16:creationId xmlns:a16="http://schemas.microsoft.com/office/drawing/2014/main" id="{6481FAAD-C78C-F5DC-3614-478FF7D401FD}"/>
              </a:ext>
            </a:extLst>
          </p:cNvPr>
          <p:cNvSpPr txBox="1"/>
          <p:nvPr/>
        </p:nvSpPr>
        <p:spPr>
          <a:xfrm>
            <a:off x="448469" y="5142517"/>
            <a:ext cx="5976664" cy="230832"/>
          </a:xfrm>
          <a:prstGeom prst="rect">
            <a:avLst/>
          </a:prstGeom>
          <a:noFill/>
        </p:spPr>
        <p:txBody>
          <a:bodyPr wrap="square">
            <a:spAutoFit/>
          </a:bodyPr>
          <a:lstStyle/>
          <a:p>
            <a:pPr algn="ctr" fontAlgn="base"/>
            <a:r>
              <a:rPr lang="en-GB" sz="900" dirty="0">
                <a:solidFill>
                  <a:srgbClr val="3D3B49"/>
                </a:solidFill>
                <a:latin typeface="guardian-text-oreilly"/>
              </a:rPr>
              <a:t>Source: Machine Learning with Spark - Second Edition by Rajdeep Dua, Manpreet Singh Ghotra, Nick Pentreath, O’Reilly</a:t>
            </a:r>
            <a:endParaRPr lang="en-GB" sz="900" dirty="0">
              <a:solidFill>
                <a:srgbClr val="3D3B49"/>
              </a:solidFill>
              <a:latin typeface="guardian-text-oreilly"/>
              <a:hlinkClick r:id="rId2"/>
            </a:endParaRPr>
          </a:p>
        </p:txBody>
      </p:sp>
    </p:spTree>
    <p:extLst>
      <p:ext uri="{BB962C8B-B14F-4D97-AF65-F5344CB8AC3E}">
        <p14:creationId xmlns:p14="http://schemas.microsoft.com/office/powerpoint/2010/main" val="36731333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6F96B-D94A-991A-1DEA-4C744C690965}"/>
              </a:ext>
            </a:extLst>
          </p:cNvPr>
          <p:cNvSpPr>
            <a:spLocks noGrp="1"/>
          </p:cNvSpPr>
          <p:nvPr>
            <p:ph type="title"/>
          </p:nvPr>
        </p:nvSpPr>
        <p:spPr/>
        <p:txBody>
          <a:bodyPr/>
          <a:lstStyle/>
          <a:p>
            <a:r>
              <a:rPr lang="en-US" dirty="0"/>
              <a:t>Linear regression in Python</a:t>
            </a:r>
          </a:p>
        </p:txBody>
      </p:sp>
      <p:sp>
        <p:nvSpPr>
          <p:cNvPr id="3" name="Slide Number Placeholder 2">
            <a:extLst>
              <a:ext uri="{FF2B5EF4-FFF2-40B4-BE49-F238E27FC236}">
                <a16:creationId xmlns:a16="http://schemas.microsoft.com/office/drawing/2014/main" id="{AE8D9B19-5916-990A-44ED-CAA0B3C22223}"/>
              </a:ext>
            </a:extLst>
          </p:cNvPr>
          <p:cNvSpPr>
            <a:spLocks noGrp="1"/>
          </p:cNvSpPr>
          <p:nvPr>
            <p:ph type="sldNum" sz="quarter" idx="12"/>
          </p:nvPr>
        </p:nvSpPr>
        <p:spPr/>
        <p:txBody>
          <a:bodyPr/>
          <a:lstStyle/>
          <a:p>
            <a:fld id="{BB98F552-A29D-2D4E-8192-F20670493719}" type="slidenum">
              <a:rPr lang="en-GB" altLang="en-US" smtClean="0"/>
              <a:pPr/>
              <a:t>26</a:t>
            </a:fld>
            <a:endParaRPr lang="en-GB" altLang="en-US"/>
          </a:p>
        </p:txBody>
      </p:sp>
      <p:pic>
        <p:nvPicPr>
          <p:cNvPr id="5" name="Picture 4" descr="Text&#10;&#10;Description automatically generated">
            <a:extLst>
              <a:ext uri="{FF2B5EF4-FFF2-40B4-BE49-F238E27FC236}">
                <a16:creationId xmlns:a16="http://schemas.microsoft.com/office/drawing/2014/main" id="{C9A8C307-D3B3-0B06-2E47-5DF9A447BE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85" y="1241954"/>
            <a:ext cx="6080155" cy="3410819"/>
          </a:xfrm>
          <a:prstGeom prst="rect">
            <a:avLst/>
          </a:prstGeom>
        </p:spPr>
      </p:pic>
      <p:sp>
        <p:nvSpPr>
          <p:cNvPr id="6" name="TextBox 5">
            <a:extLst>
              <a:ext uri="{FF2B5EF4-FFF2-40B4-BE49-F238E27FC236}">
                <a16:creationId xmlns:a16="http://schemas.microsoft.com/office/drawing/2014/main" id="{428BA21D-2048-BC3E-EE77-0E7001446AB1}"/>
              </a:ext>
            </a:extLst>
          </p:cNvPr>
          <p:cNvSpPr txBox="1"/>
          <p:nvPr/>
        </p:nvSpPr>
        <p:spPr>
          <a:xfrm>
            <a:off x="611561" y="5318130"/>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0966390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9F152-01FF-8DE5-27C1-63ACD18681C9}"/>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8BF36EB2-799C-F14D-9533-C2FA317FCB09}"/>
              </a:ext>
            </a:extLst>
          </p:cNvPr>
          <p:cNvSpPr>
            <a:spLocks noGrp="1"/>
          </p:cNvSpPr>
          <p:nvPr>
            <p:ph idx="1"/>
          </p:nvPr>
        </p:nvSpPr>
        <p:spPr/>
        <p:txBody>
          <a:bodyPr/>
          <a:lstStyle/>
          <a:p>
            <a:r>
              <a:rPr lang="en-GB" dirty="0">
                <a:effectLst/>
              </a:rPr>
              <a:t>We can generalise linear regression to the (binary) classification setting by making some changes.</a:t>
            </a:r>
          </a:p>
          <a:p>
            <a:endParaRPr lang="en-GB" dirty="0"/>
          </a:p>
          <a:p>
            <a:r>
              <a:rPr lang="en-GB" dirty="0">
                <a:effectLst/>
              </a:rPr>
              <a:t>We compute a linear combination of the inputs, as before, but then we pass this through a function that ensures 0 ≤ </a:t>
            </a:r>
            <a:r>
              <a:rPr lang="el-GR" dirty="0">
                <a:effectLst/>
                <a:latin typeface="Helvetica" pitchFamily="2" charset="0"/>
              </a:rPr>
              <a:t>μ(</a:t>
            </a:r>
            <a:r>
              <a:rPr lang="en-GB" dirty="0">
                <a:effectLst/>
              </a:rPr>
              <a:t>x) ≤ 1 by defining:</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6B4945E4-CDEE-62AC-D447-72EDC493D2A7}"/>
              </a:ext>
            </a:extLst>
          </p:cNvPr>
          <p:cNvSpPr>
            <a:spLocks noGrp="1"/>
          </p:cNvSpPr>
          <p:nvPr>
            <p:ph type="sldNum" sz="quarter" idx="12"/>
          </p:nvPr>
        </p:nvSpPr>
        <p:spPr/>
        <p:txBody>
          <a:bodyPr/>
          <a:lstStyle/>
          <a:p>
            <a:fld id="{44E22EE9-B8A0-0641-9265-052CFE9B95A7}" type="slidenum">
              <a:rPr lang="en-GB" altLang="en-US" smtClean="0"/>
              <a:pPr/>
              <a:t>27</a:t>
            </a:fld>
            <a:endParaRPr lang="en-GB" altLang="en-US"/>
          </a:p>
        </p:txBody>
      </p:sp>
      <p:pic>
        <p:nvPicPr>
          <p:cNvPr id="8" name="Picture 7" descr="Logo&#10;&#10;Description automatically generated with low confidence">
            <a:extLst>
              <a:ext uri="{FF2B5EF4-FFF2-40B4-BE49-F238E27FC236}">
                <a16:creationId xmlns:a16="http://schemas.microsoft.com/office/drawing/2014/main" id="{6E74637A-7BBF-DEC2-A49D-58ECE6F745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7294" y="3217540"/>
            <a:ext cx="2966731" cy="648072"/>
          </a:xfrm>
          <a:prstGeom prst="rect">
            <a:avLst/>
          </a:prstGeom>
        </p:spPr>
      </p:pic>
    </p:spTree>
    <p:extLst>
      <p:ext uri="{BB962C8B-B14F-4D97-AF65-F5344CB8AC3E}">
        <p14:creationId xmlns:p14="http://schemas.microsoft.com/office/powerpoint/2010/main" val="2219624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E539D-FA56-7EDE-C99E-A01C128D82F6}"/>
              </a:ext>
            </a:extLst>
          </p:cNvPr>
          <p:cNvSpPr>
            <a:spLocks noGrp="1"/>
          </p:cNvSpPr>
          <p:nvPr>
            <p:ph type="title"/>
          </p:nvPr>
        </p:nvSpPr>
        <p:spPr/>
        <p:txBody>
          <a:bodyPr/>
          <a:lstStyle/>
          <a:p>
            <a:r>
              <a:rPr lang="en-US" dirty="0"/>
              <a:t>The Sigmoid function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C93DCB-816B-BACC-6A92-C528C243219A}"/>
                  </a:ext>
                </a:extLst>
              </p:cNvPr>
              <p:cNvSpPr>
                <a:spLocks noGrp="1"/>
              </p:cNvSpPr>
              <p:nvPr>
                <p:ph idx="1"/>
              </p:nvPr>
            </p:nvSpPr>
            <p:spPr/>
            <p:txBody>
              <a:bodyPr/>
              <a:lstStyle/>
              <a:p>
                <a:r>
                  <a:rPr lang="en-GB" dirty="0">
                    <a:effectLst/>
                  </a:rPr>
                  <a:t>where </a:t>
                </a:r>
                <a:r>
                  <a:rPr lang="en-GB" dirty="0" err="1">
                    <a:effectLst/>
                  </a:rPr>
                  <a:t>sigm</a:t>
                </a:r>
                <a:r>
                  <a:rPr lang="en-GB" dirty="0">
                    <a:effectLst/>
                  </a:rPr>
                  <a:t>(</a:t>
                </a:r>
                <a:r>
                  <a:rPr lang="el-GR" dirty="0">
                    <a:effectLst/>
                    <a:latin typeface="Helvetica" pitchFamily="2" charset="0"/>
                  </a:rPr>
                  <a:t>η) </a:t>
                </a:r>
                <a:r>
                  <a:rPr lang="en-GB" dirty="0">
                    <a:effectLst/>
                  </a:rPr>
                  <a:t>refers to the sigmoid function, also known as the </a:t>
                </a:r>
                <a:r>
                  <a:rPr lang="en-GB" i="1" dirty="0">
                    <a:effectLst/>
                  </a:rPr>
                  <a:t>logistic</a:t>
                </a:r>
                <a:r>
                  <a:rPr lang="en-GB" dirty="0">
                    <a:effectLst/>
                  </a:rPr>
                  <a:t> or </a:t>
                </a:r>
                <a:r>
                  <a:rPr lang="en-GB" i="1" dirty="0">
                    <a:effectLst/>
                  </a:rPr>
                  <a:t>logit</a:t>
                </a:r>
                <a:r>
                  <a:rPr lang="en-GB" dirty="0">
                    <a:effectLst/>
                  </a:rPr>
                  <a:t> function.</a:t>
                </a:r>
              </a:p>
              <a:p>
                <a:r>
                  <a:rPr lang="en-GB" dirty="0">
                    <a:effectLst/>
                  </a:rPr>
                  <a:t>This is defined as</a:t>
                </a:r>
              </a:p>
              <a:p>
                <a:endParaRPr lang="en-GB" dirty="0"/>
              </a:p>
              <a:p>
                <a:endParaRPr lang="en-GB" dirty="0">
                  <a:effectLst/>
                </a:endParaRPr>
              </a:p>
              <a:p>
                <a:endParaRPr lang="en-GB" dirty="0"/>
              </a:p>
              <a:p>
                <a:endParaRPr lang="en-GB" dirty="0">
                  <a:effectLst/>
                </a:endParaRPr>
              </a:p>
              <a:p>
                <a:r>
                  <a:rPr lang="en-GB" dirty="0">
                    <a:effectLst/>
                  </a:rPr>
                  <a:t>The term “</a:t>
                </a:r>
                <a14:m>
                  <m:oMath xmlns:m="http://schemas.openxmlformats.org/officeDocument/2006/math">
                    <m:r>
                      <a:rPr lang="en-GB" i="1" dirty="0" smtClean="0">
                        <a:effectLst/>
                        <a:latin typeface="Cambria Math" panose="02040503050406030204" pitchFamily="18" charset="0"/>
                      </a:rPr>
                      <m:t>𝑠𝑖𝑔𝑚𝑜𝑖𝑑</m:t>
                    </m:r>
                  </m:oMath>
                </a14:m>
                <a:r>
                  <a:rPr lang="en-GB" dirty="0">
                    <a:effectLst/>
                  </a:rPr>
                  <a:t>” means S-shaped for a plot. </a:t>
                </a:r>
              </a:p>
              <a:p>
                <a:r>
                  <a:rPr lang="en-GB" dirty="0">
                    <a:effectLst/>
                  </a:rPr>
                  <a:t>It is also known as a squashing function, since it maps the whole real line to [0, 1].</a:t>
                </a:r>
              </a:p>
              <a:p>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1AC93DCB-816B-BACC-6A92-C528C243219A}"/>
                  </a:ext>
                </a:extLst>
              </p:cNvPr>
              <p:cNvSpPr>
                <a:spLocks noGrp="1" noRot="1" noChangeAspect="1" noMove="1" noResize="1" noEditPoints="1" noAdjustHandles="1" noChangeArrowheads="1" noChangeShapeType="1" noTextEdit="1"/>
              </p:cNvSpPr>
              <p:nvPr>
                <p:ph idx="1"/>
              </p:nvPr>
            </p:nvSpPr>
            <p:spPr>
              <a:blipFill>
                <a:blip r:embed="rId2"/>
                <a:stretch>
                  <a:fillRect l="-772" t="-1223" r="-1543" b="-183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946D7DC-9310-839F-5948-8BA8DCD207EF}"/>
              </a:ext>
            </a:extLst>
          </p:cNvPr>
          <p:cNvSpPr>
            <a:spLocks noGrp="1"/>
          </p:cNvSpPr>
          <p:nvPr>
            <p:ph type="sldNum" sz="quarter" idx="12"/>
          </p:nvPr>
        </p:nvSpPr>
        <p:spPr/>
        <p:txBody>
          <a:bodyPr/>
          <a:lstStyle/>
          <a:p>
            <a:fld id="{44E22EE9-B8A0-0641-9265-052CFE9B95A7}" type="slidenum">
              <a:rPr lang="en-GB" altLang="en-US" smtClean="0"/>
              <a:pPr/>
              <a:t>28</a:t>
            </a:fld>
            <a:endParaRPr lang="en-GB" altLang="en-US"/>
          </a:p>
        </p:txBody>
      </p:sp>
      <p:pic>
        <p:nvPicPr>
          <p:cNvPr id="6" name="Picture 5" descr="Chart, box and whisker chart&#10;&#10;Description automatically generated">
            <a:extLst>
              <a:ext uri="{FF2B5EF4-FFF2-40B4-BE49-F238E27FC236}">
                <a16:creationId xmlns:a16="http://schemas.microsoft.com/office/drawing/2014/main" id="{61C43AFA-D551-9D55-A25A-CD1BF135E6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665" y="2457450"/>
            <a:ext cx="5035509" cy="976115"/>
          </a:xfrm>
          <a:prstGeom prst="rect">
            <a:avLst/>
          </a:prstGeom>
        </p:spPr>
      </p:pic>
    </p:spTree>
    <p:extLst>
      <p:ext uri="{BB962C8B-B14F-4D97-AF65-F5344CB8AC3E}">
        <p14:creationId xmlns:p14="http://schemas.microsoft.com/office/powerpoint/2010/main" val="3137900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32134-9BCB-0854-3561-40483D5A537A}"/>
              </a:ext>
            </a:extLst>
          </p:cNvPr>
          <p:cNvSpPr>
            <a:spLocks noGrp="1"/>
          </p:cNvSpPr>
          <p:nvPr>
            <p:ph type="title"/>
          </p:nvPr>
        </p:nvSpPr>
        <p:spPr/>
        <p:txBody>
          <a:bodyPr/>
          <a:lstStyle/>
          <a:p>
            <a:r>
              <a:rPr lang="en-US" dirty="0"/>
              <a:t>Logistic regression</a:t>
            </a:r>
          </a:p>
        </p:txBody>
      </p:sp>
      <p:sp>
        <p:nvSpPr>
          <p:cNvPr id="3" name="Content Placeholder 2">
            <a:extLst>
              <a:ext uri="{FF2B5EF4-FFF2-40B4-BE49-F238E27FC236}">
                <a16:creationId xmlns:a16="http://schemas.microsoft.com/office/drawing/2014/main" id="{5ECAE4BA-0083-F430-8106-008F9912FFDF}"/>
              </a:ext>
            </a:extLst>
          </p:cNvPr>
          <p:cNvSpPr>
            <a:spLocks noGrp="1"/>
          </p:cNvSpPr>
          <p:nvPr>
            <p:ph idx="1"/>
          </p:nvPr>
        </p:nvSpPr>
        <p:spPr/>
        <p:txBody>
          <a:bodyPr/>
          <a:lstStyle/>
          <a:p>
            <a:r>
              <a:rPr lang="en-GB" dirty="0">
                <a:effectLst/>
              </a:rPr>
              <a:t>The process of applyin</a:t>
            </a:r>
            <a:r>
              <a:rPr lang="en-GB" dirty="0"/>
              <a:t>g </a:t>
            </a:r>
            <a:r>
              <a:rPr lang="en-GB" dirty="0">
                <a:effectLst/>
              </a:rPr>
              <a:t>linear combination of the inputs, as before, but then we pass this through a logistics function is called logistic regression due to its similarity to linear regression (</a:t>
            </a:r>
            <a:r>
              <a:rPr lang="en-GB" dirty="0">
                <a:solidFill>
                  <a:srgbClr val="FF0000"/>
                </a:solidFill>
                <a:effectLst/>
              </a:rPr>
              <a:t>although it is a form of classification, not regression!</a:t>
            </a:r>
            <a:r>
              <a:rPr lang="en-GB" dirty="0">
                <a:effectLst/>
              </a:rPr>
              <a:t>).</a:t>
            </a:r>
          </a:p>
          <a:p>
            <a:endParaRPr lang="en-US" dirty="0"/>
          </a:p>
        </p:txBody>
      </p:sp>
      <p:sp>
        <p:nvSpPr>
          <p:cNvPr id="4" name="Slide Number Placeholder 3">
            <a:extLst>
              <a:ext uri="{FF2B5EF4-FFF2-40B4-BE49-F238E27FC236}">
                <a16:creationId xmlns:a16="http://schemas.microsoft.com/office/drawing/2014/main" id="{A4FA4787-30AD-F45B-5986-A68F207B97F3}"/>
              </a:ext>
            </a:extLst>
          </p:cNvPr>
          <p:cNvSpPr>
            <a:spLocks noGrp="1"/>
          </p:cNvSpPr>
          <p:nvPr>
            <p:ph type="sldNum" sz="quarter" idx="12"/>
          </p:nvPr>
        </p:nvSpPr>
        <p:spPr/>
        <p:txBody>
          <a:bodyPr/>
          <a:lstStyle/>
          <a:p>
            <a:fld id="{44E22EE9-B8A0-0641-9265-052CFE9B95A7}" type="slidenum">
              <a:rPr lang="en-GB" altLang="en-US" smtClean="0"/>
              <a:pPr/>
              <a:t>29</a:t>
            </a:fld>
            <a:endParaRPr lang="en-GB" altLang="en-US"/>
          </a:p>
        </p:txBody>
      </p:sp>
      <p:pic>
        <p:nvPicPr>
          <p:cNvPr id="7" name="Picture 6" descr="Chart, histogram, rectangle&#10;&#10;Description automatically generated">
            <a:extLst>
              <a:ext uri="{FF2B5EF4-FFF2-40B4-BE49-F238E27FC236}">
                <a16:creationId xmlns:a16="http://schemas.microsoft.com/office/drawing/2014/main" id="{7D7F34D0-5C23-A25E-A762-989AA8A606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2492554"/>
            <a:ext cx="3717776" cy="2765383"/>
          </a:xfrm>
          <a:prstGeom prst="rect">
            <a:avLst/>
          </a:prstGeom>
        </p:spPr>
      </p:pic>
    </p:spTree>
    <p:extLst>
      <p:ext uri="{BB962C8B-B14F-4D97-AF65-F5344CB8AC3E}">
        <p14:creationId xmlns:p14="http://schemas.microsoft.com/office/powerpoint/2010/main" val="3937787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ED577-C290-419C-7CA1-5061F09F66FD}"/>
              </a:ext>
            </a:extLst>
          </p:cNvPr>
          <p:cNvSpPr>
            <a:spLocks noGrp="1"/>
          </p:cNvSpPr>
          <p:nvPr>
            <p:ph type="title"/>
          </p:nvPr>
        </p:nvSpPr>
        <p:spPr/>
        <p:txBody>
          <a:bodyPr/>
          <a:lstStyle/>
          <a:p>
            <a:r>
              <a:rPr lang="en-GB" dirty="0"/>
              <a:t>Linear models: example </a:t>
            </a:r>
          </a:p>
        </p:txBody>
      </p:sp>
      <p:sp>
        <p:nvSpPr>
          <p:cNvPr id="3" name="Slide Number Placeholder 2">
            <a:extLst>
              <a:ext uri="{FF2B5EF4-FFF2-40B4-BE49-F238E27FC236}">
                <a16:creationId xmlns:a16="http://schemas.microsoft.com/office/drawing/2014/main" id="{53C13E17-8B05-56D0-C3DC-C56547022FD6}"/>
              </a:ext>
            </a:extLst>
          </p:cNvPr>
          <p:cNvSpPr>
            <a:spLocks noGrp="1"/>
          </p:cNvSpPr>
          <p:nvPr>
            <p:ph type="sldNum" sz="quarter" idx="12"/>
          </p:nvPr>
        </p:nvSpPr>
        <p:spPr/>
        <p:txBody>
          <a:bodyPr/>
          <a:lstStyle/>
          <a:p>
            <a:fld id="{BB98F552-A29D-2D4E-8192-F20670493719}" type="slidenum">
              <a:rPr lang="en-GB" altLang="en-US" smtClean="0"/>
              <a:pPr/>
              <a:t>3</a:t>
            </a:fld>
            <a:endParaRPr lang="en-GB" altLang="en-US"/>
          </a:p>
        </p:txBody>
      </p:sp>
    </p:spTree>
    <p:extLst>
      <p:ext uri="{BB962C8B-B14F-4D97-AF65-F5344CB8AC3E}">
        <p14:creationId xmlns:p14="http://schemas.microsoft.com/office/powerpoint/2010/main" val="5567936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4B1-C304-B786-790A-517346F1E0D4}"/>
              </a:ext>
            </a:extLst>
          </p:cNvPr>
          <p:cNvSpPr>
            <a:spLocks noGrp="1"/>
          </p:cNvSpPr>
          <p:nvPr>
            <p:ph type="title"/>
          </p:nvPr>
        </p:nvSpPr>
        <p:spPr/>
        <p:txBody>
          <a:bodyPr/>
          <a:lstStyle/>
          <a:p>
            <a:r>
              <a:rPr lang="en-US" dirty="0"/>
              <a:t>Decision boundary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8AEE32-4024-9C15-05BF-8B288681D24F}"/>
                  </a:ext>
                </a:extLst>
              </p:cNvPr>
              <p:cNvSpPr>
                <a:spLocks noGrp="1"/>
              </p:cNvSpPr>
              <p:nvPr>
                <p:ph idx="1"/>
              </p:nvPr>
            </p:nvSpPr>
            <p:spPr/>
            <p:txBody>
              <a:bodyPr/>
              <a:lstStyle/>
              <a:p>
                <a:r>
                  <a:rPr lang="en-GB" dirty="0">
                    <a:effectLst/>
                  </a:rPr>
                  <a:t>We can imagine drawing a vertical line at </a:t>
                </a:r>
                <a14:m>
                  <m:oMath xmlns:m="http://schemas.openxmlformats.org/officeDocument/2006/math">
                    <m:r>
                      <a:rPr lang="en-GB" i="1" dirty="0" smtClean="0">
                        <a:effectLst/>
                        <a:latin typeface="Cambria Math" panose="02040503050406030204" pitchFamily="18" charset="0"/>
                      </a:rPr>
                      <m:t>𝑥</m:t>
                    </m:r>
                    <m:r>
                      <a:rPr lang="en-GB" i="1" dirty="0" smtClean="0">
                        <a:effectLst/>
                        <a:latin typeface="Cambria Math" panose="02040503050406030204" pitchFamily="18" charset="0"/>
                      </a:rPr>
                      <m:t> = </m:t>
                    </m:r>
                    <m:r>
                      <a:rPr lang="en-GB" i="1" dirty="0" smtClean="0">
                        <a:effectLst/>
                        <a:latin typeface="Cambria Math" panose="02040503050406030204" pitchFamily="18" charset="0"/>
                      </a:rPr>
                      <m:t>𝑥</m:t>
                    </m:r>
                    <m:r>
                      <a:rPr lang="en-GB" b="0" i="1" baseline="30000" dirty="0" smtClean="0">
                        <a:effectLst/>
                        <a:latin typeface="Cambria Math" panose="02040503050406030204" pitchFamily="18" charset="0"/>
                      </a:rPr>
                      <m:t>∗</m:t>
                    </m:r>
                  </m:oMath>
                </a14:m>
                <a:r>
                  <a:rPr lang="en-GB" dirty="0">
                    <a:effectLst/>
                  </a:rPr>
                  <a:t>; this is known as a  decision boundary. </a:t>
                </a:r>
              </a:p>
              <a:p>
                <a:r>
                  <a:rPr lang="en-GB" dirty="0">
                    <a:effectLst/>
                  </a:rPr>
                  <a:t>Everything to the left of this line is classified as a 0, and everything to the right of the line is classified as a 1.</a:t>
                </a:r>
              </a:p>
              <a:p>
                <a:endParaRPr lang="en-US" dirty="0"/>
              </a:p>
            </p:txBody>
          </p:sp>
        </mc:Choice>
        <mc:Fallback xmlns="">
          <p:sp>
            <p:nvSpPr>
              <p:cNvPr id="3" name="Content Placeholder 2">
                <a:extLst>
                  <a:ext uri="{FF2B5EF4-FFF2-40B4-BE49-F238E27FC236}">
                    <a16:creationId xmlns:a16="http://schemas.microsoft.com/office/drawing/2014/main" id="{F28AEE32-4024-9C15-05BF-8B288681D24F}"/>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C9FF1F8F-7032-BCB0-EA45-5368E53AEE65}"/>
              </a:ext>
            </a:extLst>
          </p:cNvPr>
          <p:cNvSpPr>
            <a:spLocks noGrp="1"/>
          </p:cNvSpPr>
          <p:nvPr>
            <p:ph type="sldNum" sz="quarter" idx="12"/>
          </p:nvPr>
        </p:nvSpPr>
        <p:spPr/>
        <p:txBody>
          <a:bodyPr/>
          <a:lstStyle/>
          <a:p>
            <a:fld id="{44E22EE9-B8A0-0641-9265-052CFE9B95A7}" type="slidenum">
              <a:rPr lang="en-GB" altLang="en-US" smtClean="0"/>
              <a:pPr/>
              <a:t>30</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D3085FA8-9BE4-098F-A6A6-70C7EB39AB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3112" y="2739724"/>
            <a:ext cx="3515072" cy="2614607"/>
          </a:xfrm>
          <a:prstGeom prst="rect">
            <a:avLst/>
          </a:prstGeom>
        </p:spPr>
      </p:pic>
    </p:spTree>
    <p:extLst>
      <p:ext uri="{BB962C8B-B14F-4D97-AF65-F5344CB8AC3E}">
        <p14:creationId xmlns:p14="http://schemas.microsoft.com/office/powerpoint/2010/main" val="5800222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C69CD-3FD6-73BF-FB8A-0247DF86466B}"/>
              </a:ext>
            </a:extLst>
          </p:cNvPr>
          <p:cNvSpPr>
            <a:spLocks noGrp="1"/>
          </p:cNvSpPr>
          <p:nvPr>
            <p:ph type="title"/>
          </p:nvPr>
        </p:nvSpPr>
        <p:spPr/>
        <p:txBody>
          <a:bodyPr/>
          <a:lstStyle/>
          <a:p>
            <a:r>
              <a:rPr lang="en-US" dirty="0"/>
              <a:t>Decision boundary</a:t>
            </a:r>
          </a:p>
        </p:txBody>
      </p:sp>
      <p:sp>
        <p:nvSpPr>
          <p:cNvPr id="3" name="Content Placeholder 2">
            <a:extLst>
              <a:ext uri="{FF2B5EF4-FFF2-40B4-BE49-F238E27FC236}">
                <a16:creationId xmlns:a16="http://schemas.microsoft.com/office/drawing/2014/main" id="{C08D12DE-D4F0-323F-8F22-8A06AF32062B}"/>
              </a:ext>
            </a:extLst>
          </p:cNvPr>
          <p:cNvSpPr>
            <a:spLocks noGrp="1"/>
          </p:cNvSpPr>
          <p:nvPr>
            <p:ph idx="1"/>
          </p:nvPr>
        </p:nvSpPr>
        <p:spPr/>
        <p:txBody>
          <a:bodyPr/>
          <a:lstStyle/>
          <a:p>
            <a:r>
              <a:rPr lang="en-GB" dirty="0"/>
              <a:t>T</a:t>
            </a:r>
            <a:r>
              <a:rPr lang="en-GB" dirty="0">
                <a:effectLst/>
              </a:rPr>
              <a:t>his decision rule could have a non-zero error rate even on the training set. This is because the data is not linearly separable, i.e., there is no straight line we can draw to separate the 0s from the 1s. </a:t>
            </a:r>
          </a:p>
          <a:p>
            <a:r>
              <a:rPr lang="en-GB" dirty="0">
                <a:effectLst/>
              </a:rPr>
              <a:t>We can create models with non-linear decision boundaries using basis function expansion, just as we did with non-linear regression.</a:t>
            </a:r>
          </a:p>
          <a:p>
            <a:endParaRPr lang="en-US" dirty="0"/>
          </a:p>
        </p:txBody>
      </p:sp>
      <p:sp>
        <p:nvSpPr>
          <p:cNvPr id="4" name="Slide Number Placeholder 3">
            <a:extLst>
              <a:ext uri="{FF2B5EF4-FFF2-40B4-BE49-F238E27FC236}">
                <a16:creationId xmlns:a16="http://schemas.microsoft.com/office/drawing/2014/main" id="{F5B8E9A2-612E-6908-65CE-E42802673CD9}"/>
              </a:ext>
            </a:extLst>
          </p:cNvPr>
          <p:cNvSpPr>
            <a:spLocks noGrp="1"/>
          </p:cNvSpPr>
          <p:nvPr>
            <p:ph type="sldNum" sz="quarter" idx="12"/>
          </p:nvPr>
        </p:nvSpPr>
        <p:spPr/>
        <p:txBody>
          <a:bodyPr/>
          <a:lstStyle/>
          <a:p>
            <a:fld id="{44E22EE9-B8A0-0641-9265-052CFE9B95A7}" type="slidenum">
              <a:rPr lang="en-GB" altLang="en-US" smtClean="0"/>
              <a:pPr/>
              <a:t>31</a:t>
            </a:fld>
            <a:endParaRPr lang="en-GB" altLang="en-US"/>
          </a:p>
        </p:txBody>
      </p:sp>
      <p:pic>
        <p:nvPicPr>
          <p:cNvPr id="5" name="Picture 4" descr="Chart, histogram, rectangle&#10;&#10;Description automatically generated">
            <a:extLst>
              <a:ext uri="{FF2B5EF4-FFF2-40B4-BE49-F238E27FC236}">
                <a16:creationId xmlns:a16="http://schemas.microsoft.com/office/drawing/2014/main" id="{F2B02216-71E8-048E-88B7-BF2B9307AC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816" y="3342964"/>
            <a:ext cx="2664296" cy="1981776"/>
          </a:xfrm>
          <a:prstGeom prst="rect">
            <a:avLst/>
          </a:prstGeom>
        </p:spPr>
      </p:pic>
    </p:spTree>
    <p:extLst>
      <p:ext uri="{BB962C8B-B14F-4D97-AF65-F5344CB8AC3E}">
        <p14:creationId xmlns:p14="http://schemas.microsoft.com/office/powerpoint/2010/main" val="7994781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30C7F-E241-5063-8A5F-C7D4CF7E31B6}"/>
              </a:ext>
            </a:extLst>
          </p:cNvPr>
          <p:cNvSpPr>
            <a:spLocks noGrp="1"/>
          </p:cNvSpPr>
          <p:nvPr>
            <p:ph type="title"/>
          </p:nvPr>
        </p:nvSpPr>
        <p:spPr/>
        <p:txBody>
          <a:bodyPr/>
          <a:lstStyle/>
          <a:p>
            <a:r>
              <a:rPr lang="en-GB" dirty="0"/>
              <a:t>Practical methodology</a:t>
            </a:r>
            <a:endParaRPr lang="en-US" dirty="0"/>
          </a:p>
        </p:txBody>
      </p:sp>
      <p:sp>
        <p:nvSpPr>
          <p:cNvPr id="3" name="Content Placeholder 2">
            <a:extLst>
              <a:ext uri="{FF2B5EF4-FFF2-40B4-BE49-F238E27FC236}">
                <a16:creationId xmlns:a16="http://schemas.microsoft.com/office/drawing/2014/main" id="{81C263B3-CF61-4661-65F7-157AE30DFF1D}"/>
              </a:ext>
            </a:extLst>
          </p:cNvPr>
          <p:cNvSpPr>
            <a:spLocks noGrp="1"/>
          </p:cNvSpPr>
          <p:nvPr>
            <p:ph idx="1"/>
          </p:nvPr>
        </p:nvSpPr>
        <p:spPr/>
        <p:txBody>
          <a:bodyPr/>
          <a:lstStyle/>
          <a:p>
            <a:r>
              <a:rPr lang="en-GB" dirty="0">
                <a:effectLst/>
              </a:rPr>
              <a:t>Parametric vs non-parametric models</a:t>
            </a:r>
          </a:p>
          <a:p>
            <a:r>
              <a:rPr lang="en-GB" dirty="0"/>
              <a:t>Non-parametric models makes no assumption on the data distribution or dataset size to generate a model.</a:t>
            </a:r>
            <a:endParaRPr lang="en-GB" sz="1667" dirty="0"/>
          </a:p>
          <a:p>
            <a:r>
              <a:rPr lang="en-GB" dirty="0"/>
              <a:t>The parametric models have a fixed set of parameters (e.g., k-means) </a:t>
            </a:r>
          </a:p>
          <a:p>
            <a:r>
              <a:rPr lang="en-GB" dirty="0"/>
              <a:t>In non-parametric models the number of parameters grow with the amount of training data.</a:t>
            </a:r>
          </a:p>
          <a:p>
            <a:endParaRPr lang="en-US" dirty="0"/>
          </a:p>
        </p:txBody>
      </p:sp>
      <p:sp>
        <p:nvSpPr>
          <p:cNvPr id="4" name="Slide Number Placeholder 3">
            <a:extLst>
              <a:ext uri="{FF2B5EF4-FFF2-40B4-BE49-F238E27FC236}">
                <a16:creationId xmlns:a16="http://schemas.microsoft.com/office/drawing/2014/main" id="{4E27C170-1F06-5A02-95EC-99940D28A664}"/>
              </a:ext>
            </a:extLst>
          </p:cNvPr>
          <p:cNvSpPr>
            <a:spLocks noGrp="1"/>
          </p:cNvSpPr>
          <p:nvPr>
            <p:ph type="sldNum" sz="quarter" idx="12"/>
          </p:nvPr>
        </p:nvSpPr>
        <p:spPr/>
        <p:txBody>
          <a:bodyPr/>
          <a:lstStyle/>
          <a:p>
            <a:fld id="{44E22EE9-B8A0-0641-9265-052CFE9B95A7}" type="slidenum">
              <a:rPr lang="en-GB" altLang="en-US" sz="2000"/>
              <a:pPr/>
              <a:t>32</a:t>
            </a:fld>
            <a:endParaRPr lang="en-GB" altLang="en-US" sz="2000"/>
          </a:p>
        </p:txBody>
      </p:sp>
    </p:spTree>
    <p:extLst>
      <p:ext uri="{BB962C8B-B14F-4D97-AF65-F5344CB8AC3E}">
        <p14:creationId xmlns:p14="http://schemas.microsoft.com/office/powerpoint/2010/main" val="1785052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DA016-C257-8455-E860-F6A3DB4E48C0}"/>
              </a:ext>
            </a:extLst>
          </p:cNvPr>
          <p:cNvSpPr>
            <a:spLocks noGrp="1"/>
          </p:cNvSpPr>
          <p:nvPr>
            <p:ph type="title"/>
          </p:nvPr>
        </p:nvSpPr>
        <p:spPr/>
        <p:txBody>
          <a:bodyPr/>
          <a:lstStyle/>
          <a:p>
            <a:r>
              <a:rPr lang="en-GB" dirty="0">
                <a:effectLst/>
                <a:ea typeface="Helvetica Neue" panose="02000503000000020004" pitchFamily="2" charset="0"/>
                <a:cs typeface="Helvetica Neue" panose="02000503000000020004" pitchFamily="2" charset="0"/>
              </a:rPr>
              <a:t>Parametric vs non-parametric models</a:t>
            </a:r>
            <a:endParaRPr lang="en-US" dirty="0">
              <a:ea typeface="Helvetica Neue" panose="02000503000000020004" pitchFamily="2" charset="0"/>
              <a:cs typeface="Helvetica Neue" panose="02000503000000020004" pitchFamily="2" charset="0"/>
            </a:endParaRPr>
          </a:p>
        </p:txBody>
      </p:sp>
      <p:sp>
        <p:nvSpPr>
          <p:cNvPr id="3" name="Content Placeholder 2">
            <a:extLst>
              <a:ext uri="{FF2B5EF4-FFF2-40B4-BE49-F238E27FC236}">
                <a16:creationId xmlns:a16="http://schemas.microsoft.com/office/drawing/2014/main" id="{1C50344E-9485-EA89-0F7C-EBC5EB22EDCD}"/>
              </a:ext>
            </a:extLst>
          </p:cNvPr>
          <p:cNvSpPr>
            <a:spLocks noGrp="1"/>
          </p:cNvSpPr>
          <p:nvPr>
            <p:ph idx="1"/>
          </p:nvPr>
        </p:nvSpPr>
        <p:spPr/>
        <p:txBody>
          <a:bodyPr/>
          <a:lstStyle/>
          <a:p>
            <a:r>
              <a:rPr lang="en-GB" dirty="0">
                <a:effectLst/>
              </a:rPr>
              <a:t>Parametric models have the advantage of often being faster to use, but the disadvantage of making stronger assumptions about the nature of the data distributions. </a:t>
            </a:r>
          </a:p>
          <a:p>
            <a:r>
              <a:rPr lang="en-GB" dirty="0">
                <a:effectLst/>
              </a:rPr>
              <a:t>Nonparametric</a:t>
            </a:r>
            <a:r>
              <a:rPr lang="en-GB" dirty="0"/>
              <a:t> </a:t>
            </a:r>
            <a:r>
              <a:rPr lang="en-GB" dirty="0">
                <a:effectLst/>
              </a:rPr>
              <a:t>models are more flexible, but often computationally intractable for large datasets.</a:t>
            </a:r>
          </a:p>
          <a:p>
            <a:endParaRPr lang="en-US" dirty="0"/>
          </a:p>
        </p:txBody>
      </p:sp>
      <p:sp>
        <p:nvSpPr>
          <p:cNvPr id="4" name="Slide Number Placeholder 3">
            <a:extLst>
              <a:ext uri="{FF2B5EF4-FFF2-40B4-BE49-F238E27FC236}">
                <a16:creationId xmlns:a16="http://schemas.microsoft.com/office/drawing/2014/main" id="{82355A2B-560F-BF23-651E-216989DD2925}"/>
              </a:ext>
            </a:extLst>
          </p:cNvPr>
          <p:cNvSpPr>
            <a:spLocks noGrp="1"/>
          </p:cNvSpPr>
          <p:nvPr>
            <p:ph type="sldNum" sz="quarter" idx="12"/>
          </p:nvPr>
        </p:nvSpPr>
        <p:spPr/>
        <p:txBody>
          <a:bodyPr/>
          <a:lstStyle/>
          <a:p>
            <a:fld id="{44E22EE9-B8A0-0641-9265-052CFE9B95A7}" type="slidenum">
              <a:rPr lang="en-GB" altLang="en-US" smtClean="0"/>
              <a:pPr/>
              <a:t>33</a:t>
            </a:fld>
            <a:endParaRPr lang="en-GB" altLang="en-US"/>
          </a:p>
        </p:txBody>
      </p:sp>
    </p:spTree>
    <p:extLst>
      <p:ext uri="{BB962C8B-B14F-4D97-AF65-F5344CB8AC3E}">
        <p14:creationId xmlns:p14="http://schemas.microsoft.com/office/powerpoint/2010/main" val="12528444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6C19-73B9-BDF8-BF2E-16EEB8903EEB}"/>
              </a:ext>
            </a:extLst>
          </p:cNvPr>
          <p:cNvSpPr>
            <a:spLocks noGrp="1"/>
          </p:cNvSpPr>
          <p:nvPr>
            <p:ph type="title"/>
          </p:nvPr>
        </p:nvSpPr>
        <p:spPr/>
        <p:txBody>
          <a:bodyPr/>
          <a:lstStyle/>
          <a:p>
            <a:r>
              <a:rPr lang="en-GB" dirty="0">
                <a:effectLst/>
              </a:rPr>
              <a:t>K-nearest neighbours</a:t>
            </a:r>
            <a:endParaRPr lang="en-US" dirty="0"/>
          </a:p>
        </p:txBody>
      </p:sp>
      <p:sp>
        <p:nvSpPr>
          <p:cNvPr id="3" name="Content Placeholder 2">
            <a:extLst>
              <a:ext uri="{FF2B5EF4-FFF2-40B4-BE49-F238E27FC236}">
                <a16:creationId xmlns:a16="http://schemas.microsoft.com/office/drawing/2014/main" id="{ED109FD7-7972-3218-412E-A1CEB71F0E7F}"/>
              </a:ext>
            </a:extLst>
          </p:cNvPr>
          <p:cNvSpPr>
            <a:spLocks noGrp="1"/>
          </p:cNvSpPr>
          <p:nvPr>
            <p:ph idx="1"/>
          </p:nvPr>
        </p:nvSpPr>
        <p:spPr/>
        <p:txBody>
          <a:bodyPr/>
          <a:lstStyle/>
          <a:p>
            <a:r>
              <a:rPr lang="en-GB" dirty="0">
                <a:effectLst/>
              </a:rPr>
              <a:t>A simple example of a non-parametric classifier is the K nearest neighbour (KNN) classifier.</a:t>
            </a:r>
          </a:p>
          <a:p>
            <a:pPr marL="0" indent="0">
              <a:buNone/>
            </a:pPr>
            <a:endParaRPr lang="en-GB" dirty="0">
              <a:effectLst/>
            </a:endParaRPr>
          </a:p>
          <a:p>
            <a:r>
              <a:rPr lang="en-GB" dirty="0">
                <a:effectLst/>
              </a:rPr>
              <a:t>KNN simply “looks at” the K points in the training set that are nearest to the test input x.</a:t>
            </a:r>
          </a:p>
          <a:p>
            <a:r>
              <a:rPr lang="en-GB" dirty="0">
                <a:effectLst/>
              </a:rPr>
              <a:t>It then counts how many members of each class are in this set and returns that empirical fraction as the estimate.</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A52156F3-7F4C-45D8-D73E-4D974AF3ECC7}"/>
              </a:ext>
            </a:extLst>
          </p:cNvPr>
          <p:cNvSpPr>
            <a:spLocks noGrp="1"/>
          </p:cNvSpPr>
          <p:nvPr>
            <p:ph type="sldNum" sz="quarter" idx="12"/>
          </p:nvPr>
        </p:nvSpPr>
        <p:spPr/>
        <p:txBody>
          <a:bodyPr/>
          <a:lstStyle/>
          <a:p>
            <a:fld id="{44E22EE9-B8A0-0641-9265-052CFE9B95A7}" type="slidenum">
              <a:rPr lang="en-GB" altLang="en-US" smtClean="0"/>
              <a:pPr/>
              <a:t>34</a:t>
            </a:fld>
            <a:endParaRPr lang="en-GB" altLang="en-US"/>
          </a:p>
        </p:txBody>
      </p:sp>
    </p:spTree>
    <p:extLst>
      <p:ext uri="{BB962C8B-B14F-4D97-AF65-F5344CB8AC3E}">
        <p14:creationId xmlns:p14="http://schemas.microsoft.com/office/powerpoint/2010/main" val="1885826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1AB8-7760-18E2-1294-8EB11B468A8A}"/>
              </a:ext>
            </a:extLst>
          </p:cNvPr>
          <p:cNvSpPr>
            <a:spLocks noGrp="1"/>
          </p:cNvSpPr>
          <p:nvPr>
            <p:ph type="title"/>
          </p:nvPr>
        </p:nvSpPr>
        <p:spPr/>
        <p:txBody>
          <a:bodyPr/>
          <a:lstStyle/>
          <a:p>
            <a:r>
              <a:rPr lang="en-GB" dirty="0">
                <a:effectLst/>
              </a:rPr>
              <a:t>K-nearest neighbours - example</a:t>
            </a:r>
            <a:endParaRPr lang="en-US" dirty="0"/>
          </a:p>
        </p:txBody>
      </p:sp>
      <p:sp>
        <p:nvSpPr>
          <p:cNvPr id="3" name="Slide Number Placeholder 2">
            <a:extLst>
              <a:ext uri="{FF2B5EF4-FFF2-40B4-BE49-F238E27FC236}">
                <a16:creationId xmlns:a16="http://schemas.microsoft.com/office/drawing/2014/main" id="{D8BDB8CE-BFFB-B86E-FFC7-4CB456EE30DE}"/>
              </a:ext>
            </a:extLst>
          </p:cNvPr>
          <p:cNvSpPr>
            <a:spLocks noGrp="1"/>
          </p:cNvSpPr>
          <p:nvPr>
            <p:ph type="sldNum" sz="quarter" idx="12"/>
          </p:nvPr>
        </p:nvSpPr>
        <p:spPr/>
        <p:txBody>
          <a:bodyPr/>
          <a:lstStyle/>
          <a:p>
            <a:fld id="{BB98F552-A29D-2D4E-8192-F20670493719}" type="slidenum">
              <a:rPr lang="en-GB" altLang="en-US" smtClean="0"/>
              <a:pPr/>
              <a:t>35</a:t>
            </a:fld>
            <a:endParaRPr lang="en-GB" altLang="en-US"/>
          </a:p>
        </p:txBody>
      </p:sp>
      <p:pic>
        <p:nvPicPr>
          <p:cNvPr id="5" name="Picture 4" descr="Chart, scatter chart&#10;&#10;Description automatically generated">
            <a:extLst>
              <a:ext uri="{FF2B5EF4-FFF2-40B4-BE49-F238E27FC236}">
                <a16:creationId xmlns:a16="http://schemas.microsoft.com/office/drawing/2014/main" id="{7DC6313C-5853-4F6D-867B-E4187A060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939803"/>
            <a:ext cx="5272112" cy="4103551"/>
          </a:xfrm>
          <a:prstGeom prst="rect">
            <a:avLst/>
          </a:prstGeom>
        </p:spPr>
      </p:pic>
    </p:spTree>
    <p:extLst>
      <p:ext uri="{BB962C8B-B14F-4D97-AF65-F5344CB8AC3E}">
        <p14:creationId xmlns:p14="http://schemas.microsoft.com/office/powerpoint/2010/main" val="26047755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08627-4EAF-146E-E650-73FD8AAEE173}"/>
              </a:ext>
            </a:extLst>
          </p:cNvPr>
          <p:cNvSpPr>
            <a:spLocks noGrp="1"/>
          </p:cNvSpPr>
          <p:nvPr>
            <p:ph type="title"/>
          </p:nvPr>
        </p:nvSpPr>
        <p:spPr/>
        <p:txBody>
          <a:bodyPr/>
          <a:lstStyle/>
          <a:p>
            <a:r>
              <a:rPr lang="en-US" dirty="0"/>
              <a:t>KNN</a:t>
            </a:r>
          </a:p>
        </p:txBody>
      </p:sp>
      <p:sp>
        <p:nvSpPr>
          <p:cNvPr id="3" name="Content Placeholder 2">
            <a:extLst>
              <a:ext uri="{FF2B5EF4-FFF2-40B4-BE49-F238E27FC236}">
                <a16:creationId xmlns:a16="http://schemas.microsoft.com/office/drawing/2014/main" id="{0AA881B9-8146-B566-7568-2A83D4AA13AA}"/>
              </a:ext>
            </a:extLst>
          </p:cNvPr>
          <p:cNvSpPr>
            <a:spLocks noGrp="1"/>
          </p:cNvSpPr>
          <p:nvPr>
            <p:ph idx="1"/>
          </p:nvPr>
        </p:nvSpPr>
        <p:spPr/>
        <p:txBody>
          <a:bodyPr/>
          <a:lstStyle/>
          <a:p>
            <a:r>
              <a:rPr lang="en-GB" dirty="0">
                <a:effectLst/>
              </a:rPr>
              <a:t>This method is an example of memory-based learning or instance-based learning.</a:t>
            </a:r>
          </a:p>
          <a:p>
            <a:r>
              <a:rPr lang="en-GB" dirty="0">
                <a:effectLst/>
              </a:rPr>
              <a:t>The most common distance metric to use is Euclidean distance although other metrics can be used.</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715D3E09-01AB-66A6-FB68-2B6AC02D4B75}"/>
              </a:ext>
            </a:extLst>
          </p:cNvPr>
          <p:cNvSpPr>
            <a:spLocks noGrp="1"/>
          </p:cNvSpPr>
          <p:nvPr>
            <p:ph type="sldNum" sz="quarter" idx="12"/>
          </p:nvPr>
        </p:nvSpPr>
        <p:spPr/>
        <p:txBody>
          <a:bodyPr/>
          <a:lstStyle/>
          <a:p>
            <a:fld id="{44E22EE9-B8A0-0641-9265-052CFE9B95A7}" type="slidenum">
              <a:rPr lang="en-GB" altLang="en-US" smtClean="0"/>
              <a:pPr/>
              <a:t>36</a:t>
            </a:fld>
            <a:endParaRPr lang="en-GB" altLang="en-US"/>
          </a:p>
        </p:txBody>
      </p:sp>
    </p:spTree>
    <p:extLst>
      <p:ext uri="{BB962C8B-B14F-4D97-AF65-F5344CB8AC3E}">
        <p14:creationId xmlns:p14="http://schemas.microsoft.com/office/powerpoint/2010/main" val="22826374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46161-192A-30EC-543E-04919E2B22E8}"/>
              </a:ext>
            </a:extLst>
          </p:cNvPr>
          <p:cNvSpPr>
            <a:spLocks noGrp="1"/>
          </p:cNvSpPr>
          <p:nvPr>
            <p:ph type="title"/>
          </p:nvPr>
        </p:nvSpPr>
        <p:spPr/>
        <p:txBody>
          <a:bodyPr/>
          <a:lstStyle/>
          <a:p>
            <a:r>
              <a:rPr lang="en-GB" dirty="0">
                <a:effectLst/>
              </a:rPr>
              <a:t>Euclidean distance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676B0-55A3-868B-DE8D-93CC5784392E}"/>
                  </a:ext>
                </a:extLst>
              </p:cNvPr>
              <p:cNvSpPr>
                <a:spLocks noGrp="1"/>
              </p:cNvSpPr>
              <p:nvPr>
                <p:ph idx="1"/>
              </p:nvPr>
            </p:nvSpPr>
            <p:spPr/>
            <p:txBody>
              <a:bodyPr/>
              <a:lstStyle/>
              <a:p>
                <a:r>
                  <a:rPr lang="en-GB" dirty="0">
                    <a:solidFill>
                      <a:srgbClr val="292929"/>
                    </a:solidFill>
                  </a:rPr>
                  <a:t>Euclidean distance </a:t>
                </a:r>
                <a:r>
                  <a:rPr lang="en-GB" b="0" i="0" u="none" strike="noStrike" dirty="0">
                    <a:solidFill>
                      <a:srgbClr val="292929"/>
                    </a:solidFill>
                    <a:effectLst/>
                  </a:rPr>
                  <a:t>is a distance measure that determines the length of a segment that connects points between two points.</a:t>
                </a:r>
              </a:p>
              <a:p>
                <a:pPr marL="0" indent="0">
                  <a:buNone/>
                </a:pPr>
                <a:endParaRPr lang="en-GB" dirty="0">
                  <a:solidFill>
                    <a:srgbClr val="292929"/>
                  </a:solidFill>
                </a:endParaRP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US" dirty="0"/>
              </a:p>
              <a:p>
                <a:pPr>
                  <a:buFontTx/>
                  <a:buChar char="-"/>
                </a:pPr>
                <a:r>
                  <a:rPr lang="en-GB" b="0" i="0" u="none" strike="noStrike" dirty="0">
                    <a:solidFill>
                      <a:srgbClr val="292929"/>
                    </a:solidFill>
                    <a:effectLst/>
                  </a:rPr>
                  <a:t>Euclidean distance can be skewed depending on the units/scale of the features. </a:t>
                </a:r>
              </a:p>
              <a:p>
                <a:pPr>
                  <a:buFontTx/>
                  <a:buChar char="-"/>
                </a:pPr>
                <a:r>
                  <a:rPr lang="en-GB" dirty="0">
                    <a:solidFill>
                      <a:srgbClr val="292929"/>
                    </a:solidFill>
                  </a:rPr>
                  <a:t>Remember you may need to </a:t>
                </a:r>
                <a:r>
                  <a:rPr lang="en-GB" b="0" i="0" u="none" strike="noStrike" dirty="0">
                    <a:solidFill>
                      <a:srgbClr val="292929"/>
                    </a:solidFill>
                    <a:effectLst/>
                  </a:rPr>
                  <a:t>normalise your data/features before applying the </a:t>
                </a:r>
                <a:r>
                  <a:rPr lang="en-GB" dirty="0">
                    <a:solidFill>
                      <a:srgbClr val="292929"/>
                    </a:solidFill>
                  </a:rPr>
                  <a:t>Euclidean distance.</a:t>
                </a:r>
                <a:endParaRPr lang="en-US" dirty="0"/>
              </a:p>
            </p:txBody>
          </p:sp>
        </mc:Choice>
        <mc:Fallback xmlns="">
          <p:sp>
            <p:nvSpPr>
              <p:cNvPr id="3" name="Content Placeholder 2">
                <a:extLst>
                  <a:ext uri="{FF2B5EF4-FFF2-40B4-BE49-F238E27FC236}">
                    <a16:creationId xmlns:a16="http://schemas.microsoft.com/office/drawing/2014/main" id="{527676B0-55A3-868B-DE8D-93CC5784392E}"/>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A92C1095-6260-BD91-C952-95DBD68A9507}"/>
              </a:ext>
            </a:extLst>
          </p:cNvPr>
          <p:cNvSpPr>
            <a:spLocks noGrp="1"/>
          </p:cNvSpPr>
          <p:nvPr>
            <p:ph type="sldNum" sz="quarter" idx="12"/>
          </p:nvPr>
        </p:nvSpPr>
        <p:spPr/>
        <p:txBody>
          <a:bodyPr/>
          <a:lstStyle/>
          <a:p>
            <a:fld id="{44E22EE9-B8A0-0641-9265-052CFE9B95A7}" type="slidenum">
              <a:rPr lang="en-GB" altLang="en-US" smtClean="0"/>
              <a:pPr/>
              <a:t>37</a:t>
            </a:fld>
            <a:endParaRPr lang="en-GB" altLang="en-US"/>
          </a:p>
        </p:txBody>
      </p:sp>
    </p:spTree>
    <p:extLst>
      <p:ext uri="{BB962C8B-B14F-4D97-AF65-F5344CB8AC3E}">
        <p14:creationId xmlns:p14="http://schemas.microsoft.com/office/powerpoint/2010/main" val="777809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B4FE6-F8A4-3A48-237D-2C1A2B692FCB}"/>
              </a:ext>
            </a:extLst>
          </p:cNvPr>
          <p:cNvSpPr>
            <a:spLocks noGrp="1"/>
          </p:cNvSpPr>
          <p:nvPr>
            <p:ph type="title"/>
          </p:nvPr>
        </p:nvSpPr>
        <p:spPr/>
        <p:txBody>
          <a:bodyPr/>
          <a:lstStyle/>
          <a:p>
            <a:r>
              <a:rPr lang="en-GB" dirty="0">
                <a:effectLst/>
                <a:latin typeface="Helvetica" pitchFamily="2" charset="0"/>
              </a:rPr>
              <a:t>Euclidean distance - example</a:t>
            </a:r>
            <a:endParaRPr lang="en-US" dirty="0"/>
          </a:p>
        </p:txBody>
      </p:sp>
      <p:sp>
        <p:nvSpPr>
          <p:cNvPr id="3" name="Slide Number Placeholder 2">
            <a:extLst>
              <a:ext uri="{FF2B5EF4-FFF2-40B4-BE49-F238E27FC236}">
                <a16:creationId xmlns:a16="http://schemas.microsoft.com/office/drawing/2014/main" id="{E234CD1D-9EAD-9924-3E9D-005B0CBC06B1}"/>
              </a:ext>
            </a:extLst>
          </p:cNvPr>
          <p:cNvSpPr>
            <a:spLocks noGrp="1"/>
          </p:cNvSpPr>
          <p:nvPr>
            <p:ph type="sldNum" sz="quarter" idx="12"/>
          </p:nvPr>
        </p:nvSpPr>
        <p:spPr/>
        <p:txBody>
          <a:bodyPr/>
          <a:lstStyle/>
          <a:p>
            <a:fld id="{BB98F552-A29D-2D4E-8192-F20670493719}" type="slidenum">
              <a:rPr lang="en-GB" altLang="en-US" smtClean="0"/>
              <a:pPr/>
              <a:t>38</a:t>
            </a:fld>
            <a:endParaRPr lang="en-GB" alt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E422152-8247-95C7-205D-A68C38C080CC}"/>
                  </a:ext>
                </a:extLst>
              </p:cNvPr>
              <p:cNvSpPr txBox="1"/>
              <p:nvPr/>
            </p:nvSpPr>
            <p:spPr>
              <a:xfrm>
                <a:off x="4591873" y="946712"/>
                <a:ext cx="4572000" cy="1169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𝐷𝑖𝑠𝑡</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𝑦</m:t>
                          </m:r>
                        </m:e>
                      </m:d>
                      <m:r>
                        <a:rPr lang="en-GB" b="0" i="1" smtClean="0">
                          <a:latin typeface="Cambria Math" panose="02040503050406030204" pitchFamily="18" charset="0"/>
                        </a:rPr>
                        <m:t>= </m:t>
                      </m:r>
                      <m:rad>
                        <m:radPr>
                          <m:degHide m:val="on"/>
                          <m:ctrlPr>
                            <a:rPr lang="en-GB" b="0" i="1" smtClean="0">
                              <a:latin typeface="Cambria Math" panose="02040503050406030204" pitchFamily="18" charset="0"/>
                            </a:rPr>
                          </m:ctrlPr>
                        </m:radPr>
                        <m:deg/>
                        <m:e>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p>
                                <m:sSupPr>
                                  <m:ctrlPr>
                                    <a:rPr lang="en-GB" b="0" i="1" smtClean="0">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b="0" i="1" smtClean="0">
                                      <a:latin typeface="Cambria Math" panose="02040503050406030204" pitchFamily="18" charset="0"/>
                                    </a:rPr>
                                    <m:t>2</m:t>
                                  </m:r>
                                </m:sup>
                              </m:sSup>
                              <m:r>
                                <a:rPr lang="en-GB" b="0" i="1" smtClean="0">
                                  <a:latin typeface="Cambria Math" panose="02040503050406030204" pitchFamily="18" charset="0"/>
                                </a:rPr>
                                <m:t> </m:t>
                              </m:r>
                            </m:e>
                          </m:nary>
                        </m:e>
                      </m:rad>
                    </m:oMath>
                  </m:oMathPara>
                </a14:m>
                <a:endParaRPr lang="en-GB" dirty="0"/>
              </a:p>
            </p:txBody>
          </p:sp>
        </mc:Choice>
        <mc:Fallback xmlns="">
          <p:sp>
            <p:nvSpPr>
              <p:cNvPr id="5" name="TextBox 4">
                <a:extLst>
                  <a:ext uri="{FF2B5EF4-FFF2-40B4-BE49-F238E27FC236}">
                    <a16:creationId xmlns:a16="http://schemas.microsoft.com/office/drawing/2014/main" id="{CE422152-8247-95C7-205D-A68C38C080CC}"/>
                  </a:ext>
                </a:extLst>
              </p:cNvPr>
              <p:cNvSpPr txBox="1">
                <a:spLocks noRot="1" noChangeAspect="1" noMove="1" noResize="1" noEditPoints="1" noAdjustHandles="1" noChangeArrowheads="1" noChangeShapeType="1" noTextEdit="1"/>
              </p:cNvSpPr>
              <p:nvPr/>
            </p:nvSpPr>
            <p:spPr>
              <a:xfrm>
                <a:off x="4591873" y="946712"/>
                <a:ext cx="4572000" cy="1169936"/>
              </a:xfrm>
              <a:prstGeom prst="rect">
                <a:avLst/>
              </a:prstGeom>
              <a:blipFill>
                <a:blip r:embed="rId2"/>
                <a:stretch>
                  <a:fillRect t="-56989" b="-100000"/>
                </a:stretch>
              </a:blipFill>
            </p:spPr>
            <p:txBody>
              <a:bodyPr/>
              <a:lstStyle/>
              <a:p>
                <a:r>
                  <a:rPr lang="en-GB">
                    <a:noFill/>
                  </a:rPr>
                  <a:t> </a:t>
                </a:r>
              </a:p>
            </p:txBody>
          </p:sp>
        </mc:Fallback>
      </mc:AlternateContent>
    </p:spTree>
    <p:extLst>
      <p:ext uri="{BB962C8B-B14F-4D97-AF65-F5344CB8AC3E}">
        <p14:creationId xmlns:p14="http://schemas.microsoft.com/office/powerpoint/2010/main" val="101433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9BC4B-B21F-212E-D133-E16BDD55A098}"/>
              </a:ext>
            </a:extLst>
          </p:cNvPr>
          <p:cNvSpPr>
            <a:spLocks noGrp="1"/>
          </p:cNvSpPr>
          <p:nvPr>
            <p:ph type="title"/>
          </p:nvPr>
        </p:nvSpPr>
        <p:spPr/>
        <p:txBody>
          <a:bodyPr/>
          <a:lstStyle/>
          <a:p>
            <a:r>
              <a:rPr lang="en-GB" dirty="0">
                <a:effectLst/>
              </a:rPr>
              <a:t>The curse of dimensionality</a:t>
            </a:r>
            <a:endParaRPr lang="en-US" dirty="0"/>
          </a:p>
        </p:txBody>
      </p:sp>
      <p:sp>
        <p:nvSpPr>
          <p:cNvPr id="3" name="Content Placeholder 2">
            <a:extLst>
              <a:ext uri="{FF2B5EF4-FFF2-40B4-BE49-F238E27FC236}">
                <a16:creationId xmlns:a16="http://schemas.microsoft.com/office/drawing/2014/main" id="{3EF2E847-3891-BDBD-854B-B7315A5D6665}"/>
              </a:ext>
            </a:extLst>
          </p:cNvPr>
          <p:cNvSpPr>
            <a:spLocks noGrp="1"/>
          </p:cNvSpPr>
          <p:nvPr>
            <p:ph idx="1"/>
          </p:nvPr>
        </p:nvSpPr>
        <p:spPr/>
        <p:txBody>
          <a:bodyPr/>
          <a:lstStyle/>
          <a:p>
            <a:r>
              <a:rPr lang="en-GB" dirty="0">
                <a:effectLst/>
              </a:rPr>
              <a:t>The KNN classifier is simple and can work quite well, provided it is given a good distance metric and has enough labelled training data.</a:t>
            </a:r>
          </a:p>
          <a:p>
            <a:r>
              <a:rPr lang="en-GB" dirty="0">
                <a:effectLst/>
              </a:rPr>
              <a:t>In fact, it can be shown that the KNN classifier can come within a factor of 2 of the best possible performance, if N →∞ (Cover and Hart 1967).</a:t>
            </a:r>
          </a:p>
          <a:p>
            <a:r>
              <a:rPr lang="en-GB" dirty="0">
                <a:effectLst/>
              </a:rPr>
              <a:t>However, the main problem with KNN classifiers is that they do not work well with high dimensional inputs. The poor performance in high dimensional settings is due to the </a:t>
            </a:r>
            <a:r>
              <a:rPr lang="en-GB" i="1" dirty="0">
                <a:solidFill>
                  <a:srgbClr val="7030A0"/>
                </a:solidFill>
                <a:effectLst/>
              </a:rPr>
              <a:t>curse of dimensionality</a:t>
            </a:r>
            <a:r>
              <a:rPr lang="en-GB" dirty="0">
                <a:effectLst/>
              </a:rPr>
              <a:t>.</a:t>
            </a:r>
          </a:p>
          <a:p>
            <a:endParaRPr lang="en-US" dirty="0"/>
          </a:p>
        </p:txBody>
      </p:sp>
      <p:sp>
        <p:nvSpPr>
          <p:cNvPr id="4" name="Slide Number Placeholder 3">
            <a:extLst>
              <a:ext uri="{FF2B5EF4-FFF2-40B4-BE49-F238E27FC236}">
                <a16:creationId xmlns:a16="http://schemas.microsoft.com/office/drawing/2014/main" id="{005FCA57-C5A2-DBF9-B2D6-30C469289C56}"/>
              </a:ext>
            </a:extLst>
          </p:cNvPr>
          <p:cNvSpPr>
            <a:spLocks noGrp="1"/>
          </p:cNvSpPr>
          <p:nvPr>
            <p:ph type="sldNum" sz="quarter" idx="12"/>
          </p:nvPr>
        </p:nvSpPr>
        <p:spPr/>
        <p:txBody>
          <a:bodyPr/>
          <a:lstStyle/>
          <a:p>
            <a:fld id="{44E22EE9-B8A0-0641-9265-052CFE9B95A7}" type="slidenum">
              <a:rPr lang="en-GB" altLang="en-US" smtClean="0"/>
              <a:pPr/>
              <a:t>39</a:t>
            </a:fld>
            <a:endParaRPr lang="en-GB" altLang="en-US"/>
          </a:p>
        </p:txBody>
      </p:sp>
    </p:spTree>
    <p:extLst>
      <p:ext uri="{BB962C8B-B14F-4D97-AF65-F5344CB8AC3E}">
        <p14:creationId xmlns:p14="http://schemas.microsoft.com/office/powerpoint/2010/main" val="104776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33E33-1695-7ABD-E741-4E00EE604C2E}"/>
              </a:ext>
            </a:extLst>
          </p:cNvPr>
          <p:cNvSpPr>
            <a:spLocks noGrp="1"/>
          </p:cNvSpPr>
          <p:nvPr>
            <p:ph type="title"/>
          </p:nvPr>
        </p:nvSpPr>
        <p:spPr/>
        <p:txBody>
          <a:bodyPr/>
          <a:lstStyle/>
          <a:p>
            <a:r>
              <a:rPr lang="en-US" dirty="0"/>
              <a:t>Linear models - training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25A3165-8C03-4A21-9AE7-473C60450C29}"/>
                  </a:ext>
                </a:extLst>
              </p:cNvPr>
              <p:cNvSpPr>
                <a:spLocks noGrp="1"/>
              </p:cNvSpPr>
              <p:nvPr>
                <p:ph idx="1"/>
              </p:nvPr>
            </p:nvSpPr>
            <p:spPr/>
            <p:txBody>
              <a:bodyPr/>
              <a:lstStyle/>
              <a:p>
                <a:pPr marL="0" indent="0">
                  <a:buNone/>
                </a:pPr>
                <a14:m>
                  <m:oMath xmlns:m="http://schemas.openxmlformats.org/officeDocument/2006/math">
                    <m:r>
                      <a:rPr lang="en-US" i="1" smtClean="0">
                        <a:latin typeface="Cambria Math" panose="02040503050406030204" pitchFamily="18" charset="0"/>
                        <a:ea typeface="Cambria Math" panose="02040503050406030204" pitchFamily="18" charset="0"/>
                      </a:rPr>
                      <m:t>𝛼</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𝐴𝑔𝑒</m:t>
                    </m:r>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𝛽</m:t>
                    </m:r>
                    <m:r>
                      <a:rPr lang="en-GB" b="0" i="1" smtClean="0">
                        <a:latin typeface="Cambria Math" panose="02040503050406030204" pitchFamily="18" charset="0"/>
                        <a:ea typeface="Cambria Math" panose="02040503050406030204" pitchFamily="18" charset="0"/>
                      </a:rPr>
                      <m:t>∗ </m:t>
                    </m:r>
                    <m:r>
                      <a:rPr lang="en-GB" b="0" i="1" smtClean="0">
                        <a:solidFill>
                          <a:srgbClr val="7030A0"/>
                        </a:solidFill>
                        <a:latin typeface="Cambria Math" panose="02040503050406030204" pitchFamily="18" charset="0"/>
                        <a:ea typeface="Cambria Math" panose="02040503050406030204" pitchFamily="18" charset="0"/>
                      </a:rPr>
                      <m:t>𝑆𝑙𝑒𝑒𝑝𝑄𝑢𝑎𝑙𝑖𝑡𝑦</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r>
                      <a:rPr lang="en-GB" b="0" i="1" smtClean="0">
                        <a:solidFill>
                          <a:srgbClr val="7030A0"/>
                        </a:solidFill>
                        <a:latin typeface="Cambria Math" panose="02040503050406030204" pitchFamily="18" charset="0"/>
                        <a:ea typeface="Cambria Math" panose="02040503050406030204" pitchFamily="18" charset="0"/>
                      </a:rPr>
                      <m:t>𝐶𝑜𝑔𝑛𝑖𝑡𝑖𝑣𝑒𝑇𝑒𝑠𝑡𝑆𝑐𝑜𝑟𝑒</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𝑅𝑖𝑠𝑘</m:t>
                    </m:r>
                    <m:r>
                      <a:rPr lang="en-GB" b="0" i="1" smtClean="0">
                        <a:latin typeface="Cambria Math" panose="02040503050406030204" pitchFamily="18" charset="0"/>
                        <a:ea typeface="Cambria Math" panose="02040503050406030204" pitchFamily="18" charset="0"/>
                      </a:rPr>
                      <m:t>_</m:t>
                    </m:r>
                    <m:r>
                      <a:rPr lang="en-GB" b="0" i="1" smtClean="0">
                        <a:latin typeface="Cambria Math" panose="02040503050406030204" pitchFamily="18" charset="0"/>
                        <a:ea typeface="Cambria Math" panose="02040503050406030204" pitchFamily="18" charset="0"/>
                      </a:rPr>
                      <m:t>𝑠𝑐𝑜𝑟𝑒</m:t>
                    </m:r>
                    <m:r>
                      <a:rPr lang="en-GB" b="0" i="1" smtClean="0">
                        <a:latin typeface="Cambria Math" panose="02040503050406030204" pitchFamily="18" charset="0"/>
                        <a:ea typeface="Cambria Math" panose="02040503050406030204" pitchFamily="18" charset="0"/>
                      </a:rPr>
                      <m:t>  </m:t>
                    </m:r>
                  </m:oMath>
                </a14:m>
                <a:r>
                  <a:rPr lang="en-US" dirty="0"/>
                  <a:t>  </a:t>
                </a:r>
              </a:p>
              <a:p>
                <a:pPr marL="0" indent="0">
                  <a:buNone/>
                </a:pPr>
                <a:endParaRPr lang="en-US" dirty="0"/>
              </a:p>
              <a:p>
                <a:pPr marL="0" indent="0">
                  <a:buNone/>
                </a:pPr>
                <a:endParaRPr lang="en-US" dirty="0"/>
              </a:p>
              <a:p>
                <a:pPr marL="0" indent="0">
                  <a:buNone/>
                </a:pPr>
                <a:r>
                  <a:rPr lang="en-US" dirty="0"/>
                  <a:t>The question is how to learn the coefficients (weights in ML terms)?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225A3165-8C03-4A21-9AE7-473C60450C29}"/>
                  </a:ext>
                </a:extLst>
              </p:cNvPr>
              <p:cNvSpPr>
                <a:spLocks noGrp="1" noRot="1" noChangeAspect="1" noMove="1" noResize="1" noEditPoints="1" noAdjustHandles="1" noChangeArrowheads="1" noChangeShapeType="1" noTextEdit="1"/>
              </p:cNvSpPr>
              <p:nvPr>
                <p:ph idx="1"/>
              </p:nvPr>
            </p:nvSpPr>
            <p:spPr>
              <a:blipFill>
                <a:blip r:embed="rId2"/>
                <a:stretch>
                  <a:fillRect l="-77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8F1042A9-49A1-24FA-1986-0A5DCCA6195C}"/>
              </a:ext>
            </a:extLst>
          </p:cNvPr>
          <p:cNvSpPr>
            <a:spLocks noGrp="1"/>
          </p:cNvSpPr>
          <p:nvPr>
            <p:ph type="sldNum" sz="quarter" idx="12"/>
          </p:nvPr>
        </p:nvSpPr>
        <p:spPr/>
        <p:txBody>
          <a:bodyPr/>
          <a:lstStyle/>
          <a:p>
            <a:fld id="{44E22EE9-B8A0-0641-9265-052CFE9B95A7}" type="slidenum">
              <a:rPr lang="en-GB" altLang="en-US" smtClean="0"/>
              <a:pPr/>
              <a:t>4</a:t>
            </a:fld>
            <a:endParaRPr lang="en-GB" altLang="en-US"/>
          </a:p>
        </p:txBody>
      </p:sp>
    </p:spTree>
    <p:extLst>
      <p:ext uri="{BB962C8B-B14F-4D97-AF65-F5344CB8AC3E}">
        <p14:creationId xmlns:p14="http://schemas.microsoft.com/office/powerpoint/2010/main" val="1330174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012C-C5F2-2043-C035-3E72BC1C424C}"/>
              </a:ext>
            </a:extLst>
          </p:cNvPr>
          <p:cNvSpPr>
            <a:spLocks noGrp="1"/>
          </p:cNvSpPr>
          <p:nvPr>
            <p:ph type="title"/>
          </p:nvPr>
        </p:nvSpPr>
        <p:spPr/>
        <p:txBody>
          <a:bodyPr/>
          <a:lstStyle/>
          <a:p>
            <a:r>
              <a:rPr lang="en-US" dirty="0"/>
              <a:t>Overfitting</a:t>
            </a:r>
          </a:p>
        </p:txBody>
      </p:sp>
      <p:sp>
        <p:nvSpPr>
          <p:cNvPr id="3" name="Content Placeholder 2">
            <a:extLst>
              <a:ext uri="{FF2B5EF4-FFF2-40B4-BE49-F238E27FC236}">
                <a16:creationId xmlns:a16="http://schemas.microsoft.com/office/drawing/2014/main" id="{62D1DD5E-8C40-3A83-E71F-1AB99EE4A4FC}"/>
              </a:ext>
            </a:extLst>
          </p:cNvPr>
          <p:cNvSpPr>
            <a:spLocks noGrp="1"/>
          </p:cNvSpPr>
          <p:nvPr>
            <p:ph idx="1"/>
          </p:nvPr>
        </p:nvSpPr>
        <p:spPr/>
        <p:txBody>
          <a:bodyPr/>
          <a:lstStyle/>
          <a:p>
            <a:r>
              <a:rPr lang="en-GB" sz="1600" dirty="0"/>
              <a:t>When we fit highly flexible models, we need to be careful that we do not overfit the data, that is, we should avoid trying to model every minor variation in the input, since this is more likely to be noise than true signal. </a:t>
            </a:r>
          </a:p>
          <a:p>
            <a:endParaRPr lang="en-GB" sz="1600" dirty="0"/>
          </a:p>
          <a:p>
            <a:endParaRPr lang="en-GB" sz="1600" dirty="0"/>
          </a:p>
          <a:p>
            <a:endParaRPr lang="en-GB" sz="1600" dirty="0"/>
          </a:p>
          <a:p>
            <a:endParaRPr lang="en-GB" sz="1600" dirty="0"/>
          </a:p>
          <a:p>
            <a:endParaRPr lang="en-GB" sz="1600" dirty="0"/>
          </a:p>
          <a:p>
            <a:r>
              <a:rPr lang="en-GB" sz="1600" dirty="0"/>
              <a:t>This is illustrated in the figure above, where we see that using a high degree polynomial results in a curve that is very “wiggly”. It is unlikely that the true function has such extreme oscillations. </a:t>
            </a:r>
          </a:p>
          <a:p>
            <a:r>
              <a:rPr lang="en-GB" sz="1600" dirty="0"/>
              <a:t>Using such a model may not result in accurate predictions of future outputs.</a:t>
            </a: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C13175EA-1BB2-FBAC-1705-F041A3AD71C1}"/>
              </a:ext>
            </a:extLst>
          </p:cNvPr>
          <p:cNvSpPr>
            <a:spLocks noGrp="1"/>
          </p:cNvSpPr>
          <p:nvPr>
            <p:ph type="sldNum" sz="quarter" idx="12"/>
          </p:nvPr>
        </p:nvSpPr>
        <p:spPr/>
        <p:txBody>
          <a:bodyPr/>
          <a:lstStyle/>
          <a:p>
            <a:fld id="{44E22EE9-B8A0-0641-9265-052CFE9B95A7}" type="slidenum">
              <a:rPr lang="en-GB" altLang="en-US" smtClean="0"/>
              <a:pPr/>
              <a:t>40</a:t>
            </a:fld>
            <a:endParaRPr lang="en-GB" altLang="en-US"/>
          </a:p>
        </p:txBody>
      </p:sp>
      <p:pic>
        <p:nvPicPr>
          <p:cNvPr id="6" name="Picture 5" descr="Diagram&#10;&#10;Description automatically generated with medium confidence">
            <a:extLst>
              <a:ext uri="{FF2B5EF4-FFF2-40B4-BE49-F238E27FC236}">
                <a16:creationId xmlns:a16="http://schemas.microsoft.com/office/drawing/2014/main" id="{56488A4E-318B-D63C-121E-7F8223C0FFF5}"/>
              </a:ext>
            </a:extLst>
          </p:cNvPr>
          <p:cNvPicPr>
            <a:picLocks noChangeAspect="1"/>
          </p:cNvPicPr>
          <p:nvPr/>
        </p:nvPicPr>
        <p:blipFill rotWithShape="1">
          <a:blip r:embed="rId2">
            <a:extLst>
              <a:ext uri="{28A0092B-C50C-407E-A947-70E740481C1C}">
                <a14:useLocalDpi xmlns:a14="http://schemas.microsoft.com/office/drawing/2010/main" val="0"/>
              </a:ext>
            </a:extLst>
          </a:blip>
          <a:srcRect t="14034" b="7376"/>
          <a:stretch/>
        </p:blipFill>
        <p:spPr>
          <a:xfrm>
            <a:off x="1187624" y="1993407"/>
            <a:ext cx="6336704" cy="1643793"/>
          </a:xfrm>
          <a:prstGeom prst="rect">
            <a:avLst/>
          </a:prstGeom>
        </p:spPr>
      </p:pic>
    </p:spTree>
    <p:extLst>
      <p:ext uri="{BB962C8B-B14F-4D97-AF65-F5344CB8AC3E}">
        <p14:creationId xmlns:p14="http://schemas.microsoft.com/office/powerpoint/2010/main" val="1705591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46DE-A630-6A8D-7E15-1BBCFE257428}"/>
              </a:ext>
            </a:extLst>
          </p:cNvPr>
          <p:cNvSpPr>
            <a:spLocks noGrp="1"/>
          </p:cNvSpPr>
          <p:nvPr>
            <p:ph type="title"/>
          </p:nvPr>
        </p:nvSpPr>
        <p:spPr/>
        <p:txBody>
          <a:bodyPr/>
          <a:lstStyle/>
          <a:p>
            <a:r>
              <a:rPr lang="en-US" dirty="0"/>
              <a:t>KNN in Python</a:t>
            </a:r>
          </a:p>
        </p:txBody>
      </p:sp>
      <p:sp>
        <p:nvSpPr>
          <p:cNvPr id="3" name="Slide Number Placeholder 2">
            <a:extLst>
              <a:ext uri="{FF2B5EF4-FFF2-40B4-BE49-F238E27FC236}">
                <a16:creationId xmlns:a16="http://schemas.microsoft.com/office/drawing/2014/main" id="{DD05F6B8-E4F9-F842-9D66-6313524309D5}"/>
              </a:ext>
            </a:extLst>
          </p:cNvPr>
          <p:cNvSpPr>
            <a:spLocks noGrp="1"/>
          </p:cNvSpPr>
          <p:nvPr>
            <p:ph type="sldNum" sz="quarter" idx="12"/>
          </p:nvPr>
        </p:nvSpPr>
        <p:spPr/>
        <p:txBody>
          <a:bodyPr/>
          <a:lstStyle/>
          <a:p>
            <a:fld id="{BB98F552-A29D-2D4E-8192-F20670493719}" type="slidenum">
              <a:rPr lang="en-GB" altLang="en-US" smtClean="0"/>
              <a:pPr/>
              <a:t>41</a:t>
            </a:fld>
            <a:endParaRPr lang="en-GB" altLang="en-US"/>
          </a:p>
        </p:txBody>
      </p:sp>
      <p:pic>
        <p:nvPicPr>
          <p:cNvPr id="5" name="Picture 4" descr="Graphical user interface, text, application, email&#10;&#10;Description automatically generated">
            <a:extLst>
              <a:ext uri="{FF2B5EF4-FFF2-40B4-BE49-F238E27FC236}">
                <a16:creationId xmlns:a16="http://schemas.microsoft.com/office/drawing/2014/main" id="{2A5219DD-B07E-1704-DAB2-B2B9948FA2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096" y="766680"/>
            <a:ext cx="7772400" cy="4181643"/>
          </a:xfrm>
          <a:prstGeom prst="rect">
            <a:avLst/>
          </a:prstGeom>
        </p:spPr>
      </p:pic>
      <p:sp>
        <p:nvSpPr>
          <p:cNvPr id="6" name="TextBox 5">
            <a:extLst>
              <a:ext uri="{FF2B5EF4-FFF2-40B4-BE49-F238E27FC236}">
                <a16:creationId xmlns:a16="http://schemas.microsoft.com/office/drawing/2014/main" id="{AB4D2F20-5FEB-6B85-4513-E52D72657387}"/>
              </a:ext>
            </a:extLst>
          </p:cNvPr>
          <p:cNvSpPr txBox="1"/>
          <p:nvPr/>
        </p:nvSpPr>
        <p:spPr>
          <a:xfrm>
            <a:off x="683569" y="5318130"/>
            <a:ext cx="1271502" cy="246221"/>
          </a:xfrm>
          <a:prstGeom prst="rect">
            <a:avLst/>
          </a:prstGeom>
          <a:noFill/>
        </p:spPr>
        <p:txBody>
          <a:bodyPr wrap="none" rtlCol="0">
            <a:spAutoFit/>
          </a:bodyPr>
          <a:lstStyle/>
          <a:p>
            <a:r>
              <a:rPr lang="en-US" sz="1000" dirty="0"/>
              <a:t>Source: scikit-learn</a:t>
            </a:r>
          </a:p>
        </p:txBody>
      </p:sp>
    </p:spTree>
    <p:extLst>
      <p:ext uri="{BB962C8B-B14F-4D97-AF65-F5344CB8AC3E}">
        <p14:creationId xmlns:p14="http://schemas.microsoft.com/office/powerpoint/2010/main" val="34332231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61B14-0085-34F1-E23A-C418F55FEA44}"/>
              </a:ext>
            </a:extLst>
          </p:cNvPr>
          <p:cNvSpPr>
            <a:spLocks noGrp="1"/>
          </p:cNvSpPr>
          <p:nvPr>
            <p:ph type="title"/>
          </p:nvPr>
        </p:nvSpPr>
        <p:spPr/>
        <p:txBody>
          <a:bodyPr/>
          <a:lstStyle/>
          <a:p>
            <a:r>
              <a:rPr lang="en-US" dirty="0"/>
              <a:t>Model selection</a:t>
            </a:r>
          </a:p>
        </p:txBody>
      </p:sp>
      <p:sp>
        <p:nvSpPr>
          <p:cNvPr id="3" name="Content Placeholder 2">
            <a:extLst>
              <a:ext uri="{FF2B5EF4-FFF2-40B4-BE49-F238E27FC236}">
                <a16:creationId xmlns:a16="http://schemas.microsoft.com/office/drawing/2014/main" id="{F3648474-BBE1-E6C3-FE38-172783F0FD04}"/>
              </a:ext>
            </a:extLst>
          </p:cNvPr>
          <p:cNvSpPr>
            <a:spLocks noGrp="1"/>
          </p:cNvSpPr>
          <p:nvPr>
            <p:ph idx="1"/>
          </p:nvPr>
        </p:nvSpPr>
        <p:spPr/>
        <p:txBody>
          <a:bodyPr/>
          <a:lstStyle/>
          <a:p>
            <a:r>
              <a:rPr lang="en-GB" dirty="0">
                <a:effectLst/>
              </a:rPr>
              <a:t>When we have a variety of models of different complexity (e.g., linear or logistic regression models with different degree polynomials, or KNN classifiers with different values of K), how should we pick the right one?</a:t>
            </a:r>
          </a:p>
          <a:p>
            <a:endParaRPr lang="en-US" dirty="0"/>
          </a:p>
        </p:txBody>
      </p:sp>
      <p:sp>
        <p:nvSpPr>
          <p:cNvPr id="4" name="Slide Number Placeholder 3">
            <a:extLst>
              <a:ext uri="{FF2B5EF4-FFF2-40B4-BE49-F238E27FC236}">
                <a16:creationId xmlns:a16="http://schemas.microsoft.com/office/drawing/2014/main" id="{9C43E36D-E499-BEF6-C3B8-554139D586D4}"/>
              </a:ext>
            </a:extLst>
          </p:cNvPr>
          <p:cNvSpPr>
            <a:spLocks noGrp="1"/>
          </p:cNvSpPr>
          <p:nvPr>
            <p:ph type="sldNum" sz="quarter" idx="12"/>
          </p:nvPr>
        </p:nvSpPr>
        <p:spPr/>
        <p:txBody>
          <a:bodyPr/>
          <a:lstStyle/>
          <a:p>
            <a:fld id="{44E22EE9-B8A0-0641-9265-052CFE9B95A7}" type="slidenum">
              <a:rPr lang="en-GB" altLang="en-US" smtClean="0"/>
              <a:pPr/>
              <a:t>42</a:t>
            </a:fld>
            <a:endParaRPr lang="en-GB" altLang="en-US"/>
          </a:p>
        </p:txBody>
      </p:sp>
    </p:spTree>
    <p:extLst>
      <p:ext uri="{BB962C8B-B14F-4D97-AF65-F5344CB8AC3E}">
        <p14:creationId xmlns:p14="http://schemas.microsoft.com/office/powerpoint/2010/main" val="13595939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CFC5-5624-37D2-D287-626CDB571E70}"/>
              </a:ext>
            </a:extLst>
          </p:cNvPr>
          <p:cNvSpPr>
            <a:spLocks noGrp="1"/>
          </p:cNvSpPr>
          <p:nvPr>
            <p:ph type="title"/>
          </p:nvPr>
        </p:nvSpPr>
        <p:spPr/>
        <p:txBody>
          <a:bodyPr/>
          <a:lstStyle/>
          <a:p>
            <a:r>
              <a:rPr lang="en-US" dirty="0"/>
              <a:t>Misclassification rate</a:t>
            </a:r>
          </a:p>
        </p:txBody>
      </p:sp>
      <p:sp>
        <p:nvSpPr>
          <p:cNvPr id="3" name="Content Placeholder 2">
            <a:extLst>
              <a:ext uri="{FF2B5EF4-FFF2-40B4-BE49-F238E27FC236}">
                <a16:creationId xmlns:a16="http://schemas.microsoft.com/office/drawing/2014/main" id="{2B16FE20-A20E-DEAD-EE76-3A67B8B3F72F}"/>
              </a:ext>
            </a:extLst>
          </p:cNvPr>
          <p:cNvSpPr>
            <a:spLocks noGrp="1"/>
          </p:cNvSpPr>
          <p:nvPr>
            <p:ph idx="1"/>
          </p:nvPr>
        </p:nvSpPr>
        <p:spPr/>
        <p:txBody>
          <a:bodyPr/>
          <a:lstStyle/>
          <a:p>
            <a:r>
              <a:rPr lang="en-GB" dirty="0">
                <a:effectLst/>
              </a:rPr>
              <a:t>A natural approach is to compute the misclassification rate on the training set for each method.</a:t>
            </a:r>
          </a:p>
          <a:p>
            <a:r>
              <a:rPr lang="en-GB" dirty="0">
                <a:effectLst/>
              </a:rPr>
              <a:t>However, what we really care about is generalisation error, which is the expected value of the misclassification rate when averaged over future data.</a:t>
            </a:r>
          </a:p>
          <a:p>
            <a:r>
              <a:rPr lang="en-GB" dirty="0">
                <a:effectLst/>
              </a:rPr>
              <a:t>This can be approximated by computing the misclassification rate on a large independent </a:t>
            </a:r>
            <a:r>
              <a:rPr lang="en-GB" dirty="0">
                <a:solidFill>
                  <a:srgbClr val="FF0000"/>
                </a:solidFill>
                <a:effectLst/>
              </a:rPr>
              <a:t>test set</a:t>
            </a:r>
            <a:r>
              <a:rPr lang="en-GB" dirty="0">
                <a:effectLst/>
              </a:rPr>
              <a:t>, not used during model training.</a:t>
            </a:r>
          </a:p>
          <a:p>
            <a:endParaRPr lang="en-GB" dirty="0">
              <a:effectLst/>
            </a:endParaRP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5B5F96F7-92D0-8432-156F-D9768A1B7D5C}"/>
              </a:ext>
            </a:extLst>
          </p:cNvPr>
          <p:cNvSpPr>
            <a:spLocks noGrp="1"/>
          </p:cNvSpPr>
          <p:nvPr>
            <p:ph type="sldNum" sz="quarter" idx="12"/>
          </p:nvPr>
        </p:nvSpPr>
        <p:spPr/>
        <p:txBody>
          <a:bodyPr/>
          <a:lstStyle/>
          <a:p>
            <a:fld id="{44E22EE9-B8A0-0641-9265-052CFE9B95A7}" type="slidenum">
              <a:rPr lang="en-GB" altLang="en-US" smtClean="0"/>
              <a:pPr/>
              <a:t>43</a:t>
            </a:fld>
            <a:endParaRPr lang="en-GB" altLang="en-US"/>
          </a:p>
        </p:txBody>
      </p:sp>
    </p:spTree>
    <p:extLst>
      <p:ext uri="{BB962C8B-B14F-4D97-AF65-F5344CB8AC3E}">
        <p14:creationId xmlns:p14="http://schemas.microsoft.com/office/powerpoint/2010/main" val="29770417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64B71-995C-E2FC-6272-F858DACCCD5E}"/>
              </a:ext>
            </a:extLst>
          </p:cNvPr>
          <p:cNvSpPr>
            <a:spLocks noGrp="1"/>
          </p:cNvSpPr>
          <p:nvPr>
            <p:ph type="title"/>
          </p:nvPr>
        </p:nvSpPr>
        <p:spPr/>
        <p:txBody>
          <a:bodyPr/>
          <a:lstStyle/>
          <a:p>
            <a:r>
              <a:rPr lang="en-US" dirty="0"/>
              <a:t>Model selection - revisited</a:t>
            </a:r>
          </a:p>
        </p:txBody>
      </p:sp>
      <p:sp>
        <p:nvSpPr>
          <p:cNvPr id="3" name="Content Placeholder 2">
            <a:extLst>
              <a:ext uri="{FF2B5EF4-FFF2-40B4-BE49-F238E27FC236}">
                <a16:creationId xmlns:a16="http://schemas.microsoft.com/office/drawing/2014/main" id="{176E7B53-FF71-8020-2903-D5FC9E846E72}"/>
              </a:ext>
            </a:extLst>
          </p:cNvPr>
          <p:cNvSpPr>
            <a:spLocks noGrp="1"/>
          </p:cNvSpPr>
          <p:nvPr>
            <p:ph idx="1"/>
          </p:nvPr>
        </p:nvSpPr>
        <p:spPr/>
        <p:txBody>
          <a:bodyPr/>
          <a:lstStyle/>
          <a:p>
            <a:r>
              <a:rPr lang="en-GB" dirty="0">
                <a:effectLst/>
              </a:rPr>
              <a:t>When training the model, we don’t have access to the test set (by assumption), so we cannot use the test set to pick the model of the right complexity. </a:t>
            </a:r>
          </a:p>
          <a:p>
            <a:r>
              <a:rPr lang="en-GB" dirty="0">
                <a:effectLst/>
              </a:rPr>
              <a:t>However, we can create a test set by partitioning the training set into two: the part used for training the model, and a second part, called the </a:t>
            </a:r>
            <a:r>
              <a:rPr lang="en-GB" dirty="0">
                <a:solidFill>
                  <a:srgbClr val="FF0000"/>
                </a:solidFill>
                <a:effectLst/>
              </a:rPr>
              <a:t>validation set</a:t>
            </a:r>
            <a:r>
              <a:rPr lang="en-GB" dirty="0">
                <a:effectLst/>
              </a:rPr>
              <a:t>, used for selecting the model complexity. </a:t>
            </a:r>
          </a:p>
          <a:p>
            <a:r>
              <a:rPr lang="en-GB" dirty="0">
                <a:effectLst/>
              </a:rPr>
              <a:t>We then fit all the models on the training set, and evaluate their performance on the validation set, and pick the best. </a:t>
            </a:r>
          </a:p>
          <a:p>
            <a:r>
              <a:rPr lang="en-GB" dirty="0">
                <a:effectLst/>
              </a:rPr>
              <a:t>Once we have picked the best, we can refit it to all the available data. If we have a separate test set, we can evaluate performance on this, to estimate the performance of our</a:t>
            </a:r>
            <a:r>
              <a:rPr lang="en-GB" dirty="0"/>
              <a:t> </a:t>
            </a:r>
            <a:r>
              <a:rPr lang="en-GB" dirty="0">
                <a:effectLst/>
              </a:rPr>
              <a:t>method.</a:t>
            </a:r>
          </a:p>
          <a:p>
            <a:endParaRPr lang="en-US" dirty="0"/>
          </a:p>
        </p:txBody>
      </p:sp>
      <p:sp>
        <p:nvSpPr>
          <p:cNvPr id="4" name="Slide Number Placeholder 3">
            <a:extLst>
              <a:ext uri="{FF2B5EF4-FFF2-40B4-BE49-F238E27FC236}">
                <a16:creationId xmlns:a16="http://schemas.microsoft.com/office/drawing/2014/main" id="{B59A71A4-E442-8C11-1C21-362017182918}"/>
              </a:ext>
            </a:extLst>
          </p:cNvPr>
          <p:cNvSpPr>
            <a:spLocks noGrp="1"/>
          </p:cNvSpPr>
          <p:nvPr>
            <p:ph type="sldNum" sz="quarter" idx="12"/>
          </p:nvPr>
        </p:nvSpPr>
        <p:spPr/>
        <p:txBody>
          <a:bodyPr/>
          <a:lstStyle/>
          <a:p>
            <a:fld id="{44E22EE9-B8A0-0641-9265-052CFE9B95A7}" type="slidenum">
              <a:rPr lang="en-GB" altLang="en-US" smtClean="0"/>
              <a:pPr/>
              <a:t>44</a:t>
            </a:fld>
            <a:endParaRPr lang="en-GB" altLang="en-US"/>
          </a:p>
        </p:txBody>
      </p:sp>
    </p:spTree>
    <p:extLst>
      <p:ext uri="{BB962C8B-B14F-4D97-AF65-F5344CB8AC3E}">
        <p14:creationId xmlns:p14="http://schemas.microsoft.com/office/powerpoint/2010/main" val="317989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AAA9-12BE-8DFF-8128-00A7B3A4B411}"/>
              </a:ext>
            </a:extLst>
          </p:cNvPr>
          <p:cNvSpPr>
            <a:spLocks noGrp="1"/>
          </p:cNvSpPr>
          <p:nvPr>
            <p:ph type="title"/>
          </p:nvPr>
        </p:nvSpPr>
        <p:spPr/>
        <p:txBody>
          <a:bodyPr/>
          <a:lstStyle/>
          <a:p>
            <a:r>
              <a:rPr lang="en-US" dirty="0"/>
              <a:t>Training and test errors</a:t>
            </a:r>
          </a:p>
        </p:txBody>
      </p:sp>
      <p:sp>
        <p:nvSpPr>
          <p:cNvPr id="4" name="Slide Number Placeholder 3">
            <a:extLst>
              <a:ext uri="{FF2B5EF4-FFF2-40B4-BE49-F238E27FC236}">
                <a16:creationId xmlns:a16="http://schemas.microsoft.com/office/drawing/2014/main" id="{0C778544-2E65-1186-EA28-7FDFC0B8A6AC}"/>
              </a:ext>
            </a:extLst>
          </p:cNvPr>
          <p:cNvSpPr>
            <a:spLocks noGrp="1"/>
          </p:cNvSpPr>
          <p:nvPr>
            <p:ph type="sldNum" sz="quarter" idx="12"/>
          </p:nvPr>
        </p:nvSpPr>
        <p:spPr/>
        <p:txBody>
          <a:bodyPr/>
          <a:lstStyle/>
          <a:p>
            <a:fld id="{44E22EE9-B8A0-0641-9265-052CFE9B95A7}" type="slidenum">
              <a:rPr lang="en-GB" altLang="en-US" smtClean="0"/>
              <a:pPr/>
              <a:t>45</a:t>
            </a:fld>
            <a:endParaRPr lang="en-GB" altLang="en-US"/>
          </a:p>
        </p:txBody>
      </p:sp>
      <p:pic>
        <p:nvPicPr>
          <p:cNvPr id="3" name="Picture 2" descr="A picture containing graphical user interface&#10;&#10;Description automatically generated">
            <a:extLst>
              <a:ext uri="{FF2B5EF4-FFF2-40B4-BE49-F238E27FC236}">
                <a16:creationId xmlns:a16="http://schemas.microsoft.com/office/drawing/2014/main" id="{8A55A281-DD90-D165-C65B-486AAAD270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643" y="1357336"/>
            <a:ext cx="6918639" cy="3338795"/>
          </a:xfrm>
          <a:prstGeom prst="rect">
            <a:avLst/>
          </a:prstGeom>
        </p:spPr>
      </p:pic>
      <p:sp>
        <p:nvSpPr>
          <p:cNvPr id="5" name="TextBox 4">
            <a:extLst>
              <a:ext uri="{FF2B5EF4-FFF2-40B4-BE49-F238E27FC236}">
                <a16:creationId xmlns:a16="http://schemas.microsoft.com/office/drawing/2014/main" id="{50788C3E-5FCD-364D-F6CE-0B026D5F9809}"/>
              </a:ext>
            </a:extLst>
          </p:cNvPr>
          <p:cNvSpPr txBox="1"/>
          <p:nvPr/>
        </p:nvSpPr>
        <p:spPr>
          <a:xfrm>
            <a:off x="1156939" y="5478755"/>
            <a:ext cx="2626040" cy="220510"/>
          </a:xfrm>
          <a:prstGeom prst="rect">
            <a:avLst/>
          </a:prstGeom>
          <a:noFill/>
        </p:spPr>
        <p:txBody>
          <a:bodyPr wrap="none" rtlCol="0">
            <a:spAutoFit/>
          </a:bodyPr>
          <a:lstStyle/>
          <a:p>
            <a:r>
              <a:rPr lang="en-US" sz="833" dirty="0">
                <a:latin typeface="Gill Sans MT" panose="020B0502020104020203" pitchFamily="34" charset="77"/>
              </a:rPr>
              <a:t>Source: Deep Learning, Ian Goodfellow et al, MIT press.</a:t>
            </a:r>
          </a:p>
        </p:txBody>
      </p:sp>
    </p:spTree>
    <p:extLst>
      <p:ext uri="{BB962C8B-B14F-4D97-AF65-F5344CB8AC3E}">
        <p14:creationId xmlns:p14="http://schemas.microsoft.com/office/powerpoint/2010/main" val="3582300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5CED-E583-F515-F5D5-CE4F82563188}"/>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BE0485-AB7A-C130-A53F-7FDCD07E05BB}"/>
                  </a:ext>
                </a:extLst>
              </p:cNvPr>
              <p:cNvSpPr>
                <a:spLocks noGrp="1"/>
              </p:cNvSpPr>
              <p:nvPr>
                <p:ph idx="1"/>
              </p:nvPr>
            </p:nvSpPr>
            <p:spPr/>
            <p:txBody>
              <a:bodyPr/>
              <a:lstStyle/>
              <a:p>
                <a:r>
                  <a:rPr lang="en-GB" dirty="0">
                    <a:effectLst/>
                  </a:rPr>
                  <a:t>The idea is simple: we split the training data into </a:t>
                </a:r>
                <a14:m>
                  <m:oMath xmlns:m="http://schemas.openxmlformats.org/officeDocument/2006/math">
                    <m:r>
                      <a:rPr lang="en-GB" i="1" dirty="0" smtClean="0">
                        <a:effectLst/>
                        <a:latin typeface="Cambria Math" panose="02040503050406030204" pitchFamily="18" charset="0"/>
                      </a:rPr>
                      <m:t>𝐾</m:t>
                    </m:r>
                  </m:oMath>
                </a14:m>
                <a:r>
                  <a:rPr lang="en-GB" dirty="0">
                    <a:effectLst/>
                  </a:rPr>
                  <a:t> folds; then, for each fold </a:t>
                </a:r>
                <a14:m>
                  <m:oMath xmlns:m="http://schemas.openxmlformats.org/officeDocument/2006/math">
                    <m:r>
                      <a:rPr lang="en-GB" i="1" dirty="0" smtClean="0">
                        <a:effectLst/>
                        <a:latin typeface="Cambria Math" panose="02040503050406030204" pitchFamily="18" charset="0"/>
                      </a:rPr>
                      <m:t>𝑘</m:t>
                    </m:r>
                    <m:r>
                      <a:rPr lang="en-GB" i="1" dirty="0" smtClean="0">
                        <a:effectLst/>
                        <a:latin typeface="Cambria Math" panose="02040503050406030204" pitchFamily="18" charset="0"/>
                      </a:rPr>
                      <m:t> ∈ {1, . . . , </m:t>
                    </m:r>
                    <m:r>
                      <a:rPr lang="en-GB" i="1" dirty="0" smtClean="0">
                        <a:effectLst/>
                        <a:latin typeface="Cambria Math" panose="02040503050406030204" pitchFamily="18" charset="0"/>
                      </a:rPr>
                      <m:t>𝐾</m:t>
                    </m:r>
                    <m:r>
                      <a:rPr lang="en-GB" i="1" dirty="0" smtClean="0">
                        <a:effectLst/>
                        <a:latin typeface="Cambria Math" panose="02040503050406030204" pitchFamily="18" charset="0"/>
                      </a:rPr>
                      <m:t>}</m:t>
                    </m:r>
                  </m:oMath>
                </a14:m>
                <a:r>
                  <a:rPr lang="en-GB" dirty="0">
                    <a:effectLst/>
                  </a:rPr>
                  <a:t>, we train on all the folds but the </a:t>
                </a:r>
                <a:r>
                  <a:rPr lang="en-GB" dirty="0" err="1">
                    <a:effectLst/>
                  </a:rPr>
                  <a:t>k’th</a:t>
                </a:r>
                <a:r>
                  <a:rPr lang="en-GB" dirty="0">
                    <a:effectLst/>
                  </a:rPr>
                  <a:t>, and test on the </a:t>
                </a:r>
                <a:r>
                  <a:rPr lang="en-GB" dirty="0" err="1">
                    <a:effectLst/>
                  </a:rPr>
                  <a:t>k’th</a:t>
                </a:r>
                <a:r>
                  <a:rPr lang="en-GB" dirty="0">
                    <a:effectLst/>
                  </a:rPr>
                  <a:t>, in a round-robin fashion.</a:t>
                </a:r>
              </a:p>
              <a:p>
                <a:endParaRPr lang="en-US" dirty="0"/>
              </a:p>
            </p:txBody>
          </p:sp>
        </mc:Choice>
        <mc:Fallback xmlns="">
          <p:sp>
            <p:nvSpPr>
              <p:cNvPr id="3" name="Content Placeholder 2">
                <a:extLst>
                  <a:ext uri="{FF2B5EF4-FFF2-40B4-BE49-F238E27FC236}">
                    <a16:creationId xmlns:a16="http://schemas.microsoft.com/office/drawing/2014/main" id="{36BE0485-AB7A-C130-A53F-7FDCD07E05BB}"/>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ADBB904-0827-C1D6-B36F-0830538B9B8A}"/>
              </a:ext>
            </a:extLst>
          </p:cNvPr>
          <p:cNvSpPr>
            <a:spLocks noGrp="1"/>
          </p:cNvSpPr>
          <p:nvPr>
            <p:ph type="sldNum" sz="quarter" idx="12"/>
          </p:nvPr>
        </p:nvSpPr>
        <p:spPr/>
        <p:txBody>
          <a:bodyPr/>
          <a:lstStyle/>
          <a:p>
            <a:fld id="{44E22EE9-B8A0-0641-9265-052CFE9B95A7}" type="slidenum">
              <a:rPr lang="en-GB" altLang="en-US" smtClean="0"/>
              <a:pPr/>
              <a:t>46</a:t>
            </a:fld>
            <a:endParaRPr lang="en-GB" altLang="en-US"/>
          </a:p>
        </p:txBody>
      </p:sp>
      <p:pic>
        <p:nvPicPr>
          <p:cNvPr id="6" name="Picture 5" descr="Chart, bar chart&#10;&#10;Description automatically generated">
            <a:extLst>
              <a:ext uri="{FF2B5EF4-FFF2-40B4-BE49-F238E27FC236}">
                <a16:creationId xmlns:a16="http://schemas.microsoft.com/office/drawing/2014/main" id="{3AE3437A-054B-B0A5-4E25-72199F7CF8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901" y="2353445"/>
            <a:ext cx="4178300" cy="2705100"/>
          </a:xfrm>
          <a:prstGeom prst="rect">
            <a:avLst/>
          </a:prstGeom>
        </p:spPr>
      </p:pic>
    </p:spTree>
    <p:extLst>
      <p:ext uri="{BB962C8B-B14F-4D97-AF65-F5344CB8AC3E}">
        <p14:creationId xmlns:p14="http://schemas.microsoft.com/office/powerpoint/2010/main" val="25120787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6501-3DAF-BB57-D4A7-FD9187BA70B8}"/>
              </a:ext>
            </a:extLst>
          </p:cNvPr>
          <p:cNvSpPr>
            <a:spLocks noGrp="1"/>
          </p:cNvSpPr>
          <p:nvPr>
            <p:ph type="title"/>
          </p:nvPr>
        </p:nvSpPr>
        <p:spPr/>
        <p:txBody>
          <a:bodyPr/>
          <a:lstStyle/>
          <a:p>
            <a:r>
              <a:rPr lang="en-US" dirty="0"/>
              <a:t>N-Fold cross validation</a:t>
            </a:r>
          </a:p>
        </p:txBody>
      </p:sp>
      <p:sp>
        <p:nvSpPr>
          <p:cNvPr id="3" name="Content Placeholder 2">
            <a:extLst>
              <a:ext uri="{FF2B5EF4-FFF2-40B4-BE49-F238E27FC236}">
                <a16:creationId xmlns:a16="http://schemas.microsoft.com/office/drawing/2014/main" id="{53A55346-0230-4765-1776-B4A392242181}"/>
              </a:ext>
            </a:extLst>
          </p:cNvPr>
          <p:cNvSpPr>
            <a:spLocks noGrp="1"/>
          </p:cNvSpPr>
          <p:nvPr>
            <p:ph idx="1"/>
          </p:nvPr>
        </p:nvSpPr>
        <p:spPr/>
        <p:txBody>
          <a:bodyPr/>
          <a:lstStyle/>
          <a:p>
            <a:r>
              <a:rPr lang="en-GB" dirty="0">
                <a:effectLst/>
              </a:rPr>
              <a:t>We then compute the error averaged over all the folds and use this as a proxy for the test error.</a:t>
            </a:r>
          </a:p>
          <a:p>
            <a:r>
              <a:rPr lang="en-GB" dirty="0">
                <a:effectLst/>
              </a:rPr>
              <a:t>Note that each point gets predicted only once, although it will be used for training K−1 times.</a:t>
            </a:r>
          </a:p>
          <a:p>
            <a:r>
              <a:rPr lang="en-GB" dirty="0">
                <a:effectLst/>
              </a:rPr>
              <a:t>It is common to use K = 5 or 10; this is called 5 or 10-fold CV. </a:t>
            </a:r>
          </a:p>
          <a:p>
            <a:r>
              <a:rPr lang="en-GB" dirty="0">
                <a:effectLst/>
              </a:rPr>
              <a:t>If we set K = N, then we get a method called </a:t>
            </a:r>
            <a:r>
              <a:rPr lang="en-GB" dirty="0">
                <a:solidFill>
                  <a:srgbClr val="FF0000"/>
                </a:solidFill>
                <a:effectLst/>
              </a:rPr>
              <a:t>leave-one out cross validation</a:t>
            </a:r>
            <a:r>
              <a:rPr lang="en-GB" dirty="0">
                <a:effectLst/>
              </a:rPr>
              <a:t>, or  LOOCV, since in fold </a:t>
            </a:r>
            <a:r>
              <a:rPr lang="en-GB" dirty="0" err="1">
                <a:effectLst/>
              </a:rPr>
              <a:t>i</a:t>
            </a:r>
            <a:r>
              <a:rPr lang="en-GB" dirty="0">
                <a:effectLst/>
              </a:rPr>
              <a:t>, we train on all the data cases except for </a:t>
            </a:r>
            <a:r>
              <a:rPr lang="en-GB" dirty="0" err="1">
                <a:effectLst/>
              </a:rPr>
              <a:t>i</a:t>
            </a:r>
            <a:r>
              <a:rPr lang="en-GB" dirty="0">
                <a:effectLst/>
              </a:rPr>
              <a:t>, and then test on </a:t>
            </a:r>
            <a:r>
              <a:rPr lang="en-GB" dirty="0" err="1">
                <a:effectLst/>
              </a:rPr>
              <a:t>i</a:t>
            </a:r>
            <a:r>
              <a:rPr lang="en-GB" dirty="0">
                <a:effectLst/>
              </a:rPr>
              <a:t>.</a:t>
            </a:r>
          </a:p>
          <a:p>
            <a:endParaRPr lang="en-US" dirty="0"/>
          </a:p>
        </p:txBody>
      </p:sp>
      <p:sp>
        <p:nvSpPr>
          <p:cNvPr id="4" name="Slide Number Placeholder 3">
            <a:extLst>
              <a:ext uri="{FF2B5EF4-FFF2-40B4-BE49-F238E27FC236}">
                <a16:creationId xmlns:a16="http://schemas.microsoft.com/office/drawing/2014/main" id="{0BD44DAD-B2AA-D6A0-04E7-68792C241FB1}"/>
              </a:ext>
            </a:extLst>
          </p:cNvPr>
          <p:cNvSpPr>
            <a:spLocks noGrp="1"/>
          </p:cNvSpPr>
          <p:nvPr>
            <p:ph type="sldNum" sz="quarter" idx="12"/>
          </p:nvPr>
        </p:nvSpPr>
        <p:spPr/>
        <p:txBody>
          <a:bodyPr/>
          <a:lstStyle/>
          <a:p>
            <a:fld id="{44E22EE9-B8A0-0641-9265-052CFE9B95A7}" type="slidenum">
              <a:rPr lang="en-GB" altLang="en-US" smtClean="0"/>
              <a:pPr/>
              <a:t>47</a:t>
            </a:fld>
            <a:endParaRPr lang="en-GB" altLang="en-US"/>
          </a:p>
        </p:txBody>
      </p:sp>
    </p:spTree>
    <p:extLst>
      <p:ext uri="{BB962C8B-B14F-4D97-AF65-F5344CB8AC3E}">
        <p14:creationId xmlns:p14="http://schemas.microsoft.com/office/powerpoint/2010/main" val="3030131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D3DE-A813-3301-3E28-6E8F869EF78C}"/>
              </a:ext>
            </a:extLst>
          </p:cNvPr>
          <p:cNvSpPr>
            <a:spLocks noGrp="1"/>
          </p:cNvSpPr>
          <p:nvPr>
            <p:ph type="title"/>
          </p:nvPr>
        </p:nvSpPr>
        <p:spPr/>
        <p:txBody>
          <a:bodyPr/>
          <a:lstStyle/>
          <a:p>
            <a:r>
              <a:rPr lang="en-US" dirty="0"/>
              <a:t>Cross validation and model selection</a:t>
            </a:r>
          </a:p>
        </p:txBody>
      </p:sp>
      <p:sp>
        <p:nvSpPr>
          <p:cNvPr id="3" name="Content Placeholder 2">
            <a:extLst>
              <a:ext uri="{FF2B5EF4-FFF2-40B4-BE49-F238E27FC236}">
                <a16:creationId xmlns:a16="http://schemas.microsoft.com/office/drawing/2014/main" id="{DE813BCD-C975-459A-4C21-D74C4ADAE02F}"/>
              </a:ext>
            </a:extLst>
          </p:cNvPr>
          <p:cNvSpPr>
            <a:spLocks noGrp="1"/>
          </p:cNvSpPr>
          <p:nvPr>
            <p:ph idx="1"/>
          </p:nvPr>
        </p:nvSpPr>
        <p:spPr/>
        <p:txBody>
          <a:bodyPr/>
          <a:lstStyle/>
          <a:p>
            <a:r>
              <a:rPr lang="en-GB" dirty="0">
                <a:effectLst/>
              </a:rPr>
              <a:t>Choosing K for a KNN classifier is a special case of a more general problem known as model selection, where we have to choose between models with different degrees of flexibility. </a:t>
            </a:r>
          </a:p>
          <a:p>
            <a:r>
              <a:rPr lang="en-GB" dirty="0">
                <a:effectLst/>
              </a:rPr>
              <a:t>Cross validation</a:t>
            </a:r>
            <a:r>
              <a:rPr lang="en-GB" dirty="0"/>
              <a:t> </a:t>
            </a:r>
            <a:r>
              <a:rPr lang="en-GB" dirty="0">
                <a:effectLst/>
              </a:rPr>
              <a:t>is widely used for solving such problems, although there are other methods/approaches for this (more on this topic later).</a:t>
            </a:r>
          </a:p>
          <a:p>
            <a:endParaRPr lang="en-US" dirty="0"/>
          </a:p>
        </p:txBody>
      </p:sp>
      <p:sp>
        <p:nvSpPr>
          <p:cNvPr id="4" name="Slide Number Placeholder 3">
            <a:extLst>
              <a:ext uri="{FF2B5EF4-FFF2-40B4-BE49-F238E27FC236}">
                <a16:creationId xmlns:a16="http://schemas.microsoft.com/office/drawing/2014/main" id="{C321A487-A026-2A3F-A0E5-7111129B0738}"/>
              </a:ext>
            </a:extLst>
          </p:cNvPr>
          <p:cNvSpPr>
            <a:spLocks noGrp="1"/>
          </p:cNvSpPr>
          <p:nvPr>
            <p:ph type="sldNum" sz="quarter" idx="12"/>
          </p:nvPr>
        </p:nvSpPr>
        <p:spPr/>
        <p:txBody>
          <a:bodyPr/>
          <a:lstStyle/>
          <a:p>
            <a:fld id="{44E22EE9-B8A0-0641-9265-052CFE9B95A7}" type="slidenum">
              <a:rPr lang="en-GB" altLang="en-US" smtClean="0"/>
              <a:pPr/>
              <a:t>48</a:t>
            </a:fld>
            <a:endParaRPr lang="en-GB" altLang="en-US"/>
          </a:p>
        </p:txBody>
      </p:sp>
    </p:spTree>
    <p:extLst>
      <p:ext uri="{BB962C8B-B14F-4D97-AF65-F5344CB8AC3E}">
        <p14:creationId xmlns:p14="http://schemas.microsoft.com/office/powerpoint/2010/main" val="17031636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4FDFA-B716-5B1C-1709-013F342E6D1A}"/>
              </a:ext>
            </a:extLst>
          </p:cNvPr>
          <p:cNvSpPr>
            <a:spLocks noGrp="1"/>
          </p:cNvSpPr>
          <p:nvPr>
            <p:ph type="title"/>
          </p:nvPr>
        </p:nvSpPr>
        <p:spPr/>
        <p:txBody>
          <a:bodyPr/>
          <a:lstStyle/>
          <a:p>
            <a:r>
              <a:rPr lang="en-GB" dirty="0"/>
              <a:t>Reporting the results </a:t>
            </a:r>
          </a:p>
        </p:txBody>
      </p:sp>
      <p:sp>
        <p:nvSpPr>
          <p:cNvPr id="4" name="Slide Number Placeholder 3">
            <a:extLst>
              <a:ext uri="{FF2B5EF4-FFF2-40B4-BE49-F238E27FC236}">
                <a16:creationId xmlns:a16="http://schemas.microsoft.com/office/drawing/2014/main" id="{6EDCE3D5-5C5C-3ED7-1A5B-CD4BEBFE9190}"/>
              </a:ext>
            </a:extLst>
          </p:cNvPr>
          <p:cNvSpPr>
            <a:spLocks noGrp="1"/>
          </p:cNvSpPr>
          <p:nvPr>
            <p:ph type="sldNum" sz="quarter" idx="12"/>
          </p:nvPr>
        </p:nvSpPr>
        <p:spPr/>
        <p:txBody>
          <a:bodyPr/>
          <a:lstStyle/>
          <a:p>
            <a:fld id="{44E22EE9-B8A0-0641-9265-052CFE9B95A7}" type="slidenum">
              <a:rPr lang="en-GB" altLang="en-US" smtClean="0"/>
              <a:pPr/>
              <a:t>49</a:t>
            </a:fld>
            <a:endParaRPr lang="en-GB" altLang="en-US"/>
          </a:p>
        </p:txBody>
      </p:sp>
      <p:pic>
        <p:nvPicPr>
          <p:cNvPr id="5" name="Picture 4">
            <a:extLst>
              <a:ext uri="{FF2B5EF4-FFF2-40B4-BE49-F238E27FC236}">
                <a16:creationId xmlns:a16="http://schemas.microsoft.com/office/drawing/2014/main" id="{C4B9DDA7-F3D9-A540-A716-3612ED1477C8}"/>
              </a:ext>
            </a:extLst>
          </p:cNvPr>
          <p:cNvPicPr>
            <a:picLocks noChangeAspect="1"/>
          </p:cNvPicPr>
          <p:nvPr/>
        </p:nvPicPr>
        <p:blipFill>
          <a:blip r:embed="rId2"/>
          <a:stretch>
            <a:fillRect/>
          </a:stretch>
        </p:blipFill>
        <p:spPr>
          <a:xfrm>
            <a:off x="351369" y="937837"/>
            <a:ext cx="8397095" cy="769793"/>
          </a:xfrm>
          <a:prstGeom prst="rect">
            <a:avLst/>
          </a:prstGeom>
        </p:spPr>
      </p:pic>
      <p:pic>
        <p:nvPicPr>
          <p:cNvPr id="6" name="Picture 5" descr="A graph of different colored lines&#10;&#10;Description automatically generated">
            <a:extLst>
              <a:ext uri="{FF2B5EF4-FFF2-40B4-BE49-F238E27FC236}">
                <a16:creationId xmlns:a16="http://schemas.microsoft.com/office/drawing/2014/main" id="{6787C74E-0111-DF48-F8C0-51484BE5B7C5}"/>
              </a:ext>
            </a:extLst>
          </p:cNvPr>
          <p:cNvPicPr>
            <a:picLocks noChangeAspect="1"/>
          </p:cNvPicPr>
          <p:nvPr/>
        </p:nvPicPr>
        <p:blipFill rotWithShape="1">
          <a:blip r:embed="rId3"/>
          <a:srcRect t="7445"/>
          <a:stretch/>
        </p:blipFill>
        <p:spPr>
          <a:xfrm>
            <a:off x="2411760" y="1762434"/>
            <a:ext cx="3864992" cy="2415636"/>
          </a:xfrm>
          <a:prstGeom prst="rect">
            <a:avLst/>
          </a:prstGeom>
        </p:spPr>
      </p:pic>
      <p:pic>
        <p:nvPicPr>
          <p:cNvPr id="7" name="Picture 6">
            <a:extLst>
              <a:ext uri="{FF2B5EF4-FFF2-40B4-BE49-F238E27FC236}">
                <a16:creationId xmlns:a16="http://schemas.microsoft.com/office/drawing/2014/main" id="{B528E3B1-C0FC-3BE2-E454-896C6D56D3E8}"/>
              </a:ext>
            </a:extLst>
          </p:cNvPr>
          <p:cNvPicPr>
            <a:picLocks noChangeAspect="1"/>
          </p:cNvPicPr>
          <p:nvPr/>
        </p:nvPicPr>
        <p:blipFill>
          <a:blip r:embed="rId4"/>
          <a:stretch>
            <a:fillRect/>
          </a:stretch>
        </p:blipFill>
        <p:spPr>
          <a:xfrm>
            <a:off x="206516" y="4178070"/>
            <a:ext cx="8686800" cy="872720"/>
          </a:xfrm>
          <a:prstGeom prst="rect">
            <a:avLst/>
          </a:prstGeom>
        </p:spPr>
      </p:pic>
      <p:sp>
        <p:nvSpPr>
          <p:cNvPr id="8" name="TextBox 7">
            <a:extLst>
              <a:ext uri="{FF2B5EF4-FFF2-40B4-BE49-F238E27FC236}">
                <a16:creationId xmlns:a16="http://schemas.microsoft.com/office/drawing/2014/main" id="{E6DE55AF-43E7-93AC-62E3-03F281E354A3}"/>
              </a:ext>
            </a:extLst>
          </p:cNvPr>
          <p:cNvSpPr txBox="1"/>
          <p:nvPr/>
        </p:nvSpPr>
        <p:spPr>
          <a:xfrm>
            <a:off x="351369" y="5392047"/>
            <a:ext cx="3332964" cy="246221"/>
          </a:xfrm>
          <a:prstGeom prst="rect">
            <a:avLst/>
          </a:prstGeom>
          <a:noFill/>
        </p:spPr>
        <p:txBody>
          <a:bodyPr wrap="none" rtlCol="0">
            <a:spAutoFit/>
          </a:bodyPr>
          <a:lstStyle/>
          <a:p>
            <a:r>
              <a:rPr lang="en-GB" sz="1000" dirty="0">
                <a:cs typeface="Arial" panose="020B0604020202020204" pitchFamily="34" charset="0"/>
              </a:rPr>
              <a:t>A. </a:t>
            </a:r>
            <a:r>
              <a:rPr lang="en-GB" sz="1000" dirty="0" err="1">
                <a:cs typeface="Arial" panose="020B0604020202020204" pitchFamily="34" charset="0"/>
              </a:rPr>
              <a:t>Capstick</a:t>
            </a:r>
            <a:r>
              <a:rPr lang="en-GB" sz="1000" dirty="0">
                <a:cs typeface="Arial" panose="020B0604020202020204" pitchFamily="34" charset="0"/>
              </a:rPr>
              <a:t> </a:t>
            </a:r>
            <a:r>
              <a:rPr lang="en-GB" sz="1000" i="1" dirty="0">
                <a:cs typeface="Arial" panose="020B0604020202020204" pitchFamily="34" charset="0"/>
              </a:rPr>
              <a:t>et al</a:t>
            </a:r>
            <a:r>
              <a:rPr lang="en-GB" sz="1000" dirty="0">
                <a:cs typeface="Arial" panose="020B0604020202020204" pitchFamily="34" charset="0"/>
              </a:rPr>
              <a:t>., </a:t>
            </a:r>
            <a:r>
              <a:rPr lang="en-GB" sz="1000" i="1" dirty="0">
                <a:cs typeface="Arial" panose="020B0604020202020204" pitchFamily="34" charset="0"/>
              </a:rPr>
              <a:t>NPJ Digital Medicine</a:t>
            </a:r>
            <a:r>
              <a:rPr lang="en-GB" sz="1000" dirty="0">
                <a:cs typeface="Arial" panose="020B0604020202020204" pitchFamily="34" charset="0"/>
              </a:rPr>
              <a:t>, in press, 2023. </a:t>
            </a:r>
          </a:p>
        </p:txBody>
      </p:sp>
    </p:spTree>
    <p:extLst>
      <p:ext uri="{BB962C8B-B14F-4D97-AF65-F5344CB8AC3E}">
        <p14:creationId xmlns:p14="http://schemas.microsoft.com/office/powerpoint/2010/main" val="4027170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179EE-57CE-3FA0-327E-72998777495F}"/>
              </a:ext>
            </a:extLst>
          </p:cNvPr>
          <p:cNvSpPr>
            <a:spLocks noGrp="1"/>
          </p:cNvSpPr>
          <p:nvPr>
            <p:ph type="title"/>
          </p:nvPr>
        </p:nvSpPr>
        <p:spPr/>
        <p:txBody>
          <a:bodyPr/>
          <a:lstStyle/>
          <a:p>
            <a:r>
              <a:rPr lang="en-US" dirty="0"/>
              <a:t>Linear regression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3CCC68-FE7A-8D69-0A74-0C0240DE8E30}"/>
                  </a:ext>
                </a:extLst>
              </p:cNvPr>
              <p:cNvSpPr>
                <a:spLocks noGrp="1"/>
              </p:cNvSpPr>
              <p:nvPr>
                <p:ph idx="1"/>
              </p:nvPr>
            </p:nvSpPr>
            <p:spPr/>
            <p:txBody>
              <a:bodyPr/>
              <a:lstStyle/>
              <a:p>
                <a:r>
                  <a:rPr lang="en-GB" sz="2400" dirty="0">
                    <a:solidFill>
                      <a:srgbClr val="16191F"/>
                    </a:solidFill>
                  </a:rPr>
                  <a:t>Linear regression is a simple approach to supervised learning. It assumes that the dependence of </a:t>
                </a:r>
                <a14:m>
                  <m:oMath xmlns:m="http://schemas.openxmlformats.org/officeDocument/2006/math">
                    <m:r>
                      <a:rPr lang="en-GB" sz="2400" i="1" dirty="0">
                        <a:solidFill>
                          <a:srgbClr val="16191F"/>
                        </a:solidFill>
                        <a:latin typeface="Cambria Math" panose="02040503050406030204" pitchFamily="18" charset="0"/>
                      </a:rPr>
                      <m:t>𝑌</m:t>
                    </m:r>
                  </m:oMath>
                </a14:m>
                <a:r>
                  <a:rPr lang="en-GB" sz="2400" dirty="0">
                    <a:solidFill>
                      <a:srgbClr val="16191F"/>
                    </a:solidFill>
                  </a:rPr>
                  <a:t> on </a:t>
                </a:r>
                <a14:m>
                  <m:oMath xmlns:m="http://schemas.openxmlformats.org/officeDocument/2006/math">
                    <m:r>
                      <a:rPr lang="en-GB" sz="2400" i="1" dirty="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1</m:t>
                    </m:r>
                    <m:r>
                      <a:rPr lang="en-GB" sz="2400" i="1" dirty="0">
                        <a:solidFill>
                          <a:srgbClr val="16191F"/>
                        </a:solidFill>
                        <a:latin typeface="Cambria Math" panose="02040503050406030204" pitchFamily="18" charset="0"/>
                      </a:rPr>
                      <m:t>, </m:t>
                    </m:r>
                    <m:r>
                      <a:rPr lang="en-GB" sz="2400" i="1" dirty="0">
                        <a:solidFill>
                          <a:srgbClr val="16191F"/>
                        </a:solidFill>
                        <a:latin typeface="Cambria Math" panose="02040503050406030204" pitchFamily="18" charset="0"/>
                      </a:rPr>
                      <m:t>𝑥</m:t>
                    </m:r>
                    <m:r>
                      <a:rPr lang="en-GB" sz="2400" i="1" baseline="-25000" dirty="0">
                        <a:solidFill>
                          <a:srgbClr val="16191F"/>
                        </a:solidFill>
                        <a:latin typeface="Cambria Math" panose="02040503050406030204" pitchFamily="18" charset="0"/>
                      </a:rPr>
                      <m:t>2</m:t>
                    </m:r>
                    <m:r>
                      <a:rPr lang="en-GB" sz="2400" i="1" dirty="0">
                        <a:solidFill>
                          <a:srgbClr val="16191F"/>
                        </a:solidFill>
                        <a:latin typeface="Cambria Math" panose="02040503050406030204" pitchFamily="18" charset="0"/>
                      </a:rPr>
                      <m:t>,…</m:t>
                    </m:r>
                    <m:r>
                      <a:rPr lang="en-GB" sz="2400" i="1" dirty="0" err="1">
                        <a:solidFill>
                          <a:srgbClr val="16191F"/>
                        </a:solidFill>
                        <a:latin typeface="Cambria Math" panose="02040503050406030204" pitchFamily="18" charset="0"/>
                      </a:rPr>
                      <m:t>𝑥</m:t>
                    </m:r>
                    <m:r>
                      <a:rPr lang="en-GB" sz="2400" i="1" baseline="-25000" dirty="0" err="1">
                        <a:solidFill>
                          <a:srgbClr val="16191F"/>
                        </a:solidFill>
                        <a:latin typeface="Cambria Math" panose="02040503050406030204" pitchFamily="18" charset="0"/>
                      </a:rPr>
                      <m:t>𝑛</m:t>
                    </m:r>
                  </m:oMath>
                </a14:m>
                <a:r>
                  <a:rPr lang="en-GB" sz="2400" dirty="0">
                    <a:solidFill>
                      <a:srgbClr val="16191F"/>
                    </a:solidFill>
                  </a:rPr>
                  <a:t> is linear. </a:t>
                </a:r>
              </a:p>
              <a:p>
                <a:endParaRPr lang="en-US" dirty="0"/>
              </a:p>
            </p:txBody>
          </p:sp>
        </mc:Choice>
        <mc:Fallback xmlns="">
          <p:sp>
            <p:nvSpPr>
              <p:cNvPr id="3" name="Content Placeholder 2">
                <a:extLst>
                  <a:ext uri="{FF2B5EF4-FFF2-40B4-BE49-F238E27FC236}">
                    <a16:creationId xmlns:a16="http://schemas.microsoft.com/office/drawing/2014/main" id="{D73CCC68-FE7A-8D69-0A74-0C0240DE8E30}"/>
                  </a:ext>
                </a:extLst>
              </p:cNvPr>
              <p:cNvSpPr>
                <a:spLocks noGrp="1" noRot="1" noChangeAspect="1" noMove="1" noResize="1" noEditPoints="1" noAdjustHandles="1" noChangeArrowheads="1" noChangeShapeType="1" noTextEdit="1"/>
              </p:cNvSpPr>
              <p:nvPr>
                <p:ph idx="1"/>
              </p:nvPr>
            </p:nvSpPr>
            <p:spPr>
              <a:blipFill>
                <a:blip r:embed="rId2"/>
                <a:stretch>
                  <a:fillRect l="-1235" t="-1529"/>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ECB7832-76F3-5D0A-5C54-ECAA45347006}"/>
              </a:ext>
            </a:extLst>
          </p:cNvPr>
          <p:cNvSpPr>
            <a:spLocks noGrp="1"/>
          </p:cNvSpPr>
          <p:nvPr>
            <p:ph type="sldNum" sz="quarter" idx="12"/>
          </p:nvPr>
        </p:nvSpPr>
        <p:spPr/>
        <p:txBody>
          <a:bodyPr/>
          <a:lstStyle/>
          <a:p>
            <a:fld id="{44E22EE9-B8A0-0641-9265-052CFE9B95A7}" type="slidenum">
              <a:rPr lang="en-GB" altLang="en-US" smtClean="0"/>
              <a:pPr/>
              <a:t>5</a:t>
            </a:fld>
            <a:endParaRPr lang="en-GB" altLang="en-US"/>
          </a:p>
        </p:txBody>
      </p:sp>
    </p:spTree>
    <p:extLst>
      <p:ext uri="{BB962C8B-B14F-4D97-AF65-F5344CB8AC3E}">
        <p14:creationId xmlns:p14="http://schemas.microsoft.com/office/powerpoint/2010/main" val="29233933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5E3CC-0455-E1AE-804B-64F9B6229E57}"/>
              </a:ext>
            </a:extLst>
          </p:cNvPr>
          <p:cNvSpPr>
            <a:spLocks noGrp="1"/>
          </p:cNvSpPr>
          <p:nvPr>
            <p:ph type="title"/>
          </p:nvPr>
        </p:nvSpPr>
        <p:spPr/>
        <p:txBody>
          <a:bodyPr/>
          <a:lstStyle/>
          <a:p>
            <a:r>
              <a:rPr lang="en-GB" dirty="0">
                <a:effectLst/>
              </a:rPr>
              <a:t>No free lunch theorem</a:t>
            </a:r>
            <a:endParaRPr lang="en-US" dirty="0"/>
          </a:p>
        </p:txBody>
      </p:sp>
      <p:sp>
        <p:nvSpPr>
          <p:cNvPr id="3" name="Content Placeholder 2">
            <a:extLst>
              <a:ext uri="{FF2B5EF4-FFF2-40B4-BE49-F238E27FC236}">
                <a16:creationId xmlns:a16="http://schemas.microsoft.com/office/drawing/2014/main" id="{D5B76C03-71C6-8E39-DE45-E3E43A30BAD4}"/>
              </a:ext>
            </a:extLst>
          </p:cNvPr>
          <p:cNvSpPr>
            <a:spLocks noGrp="1"/>
          </p:cNvSpPr>
          <p:nvPr>
            <p:ph idx="1"/>
          </p:nvPr>
        </p:nvSpPr>
        <p:spPr/>
        <p:txBody>
          <a:bodyPr/>
          <a:lstStyle/>
          <a:p>
            <a:r>
              <a:rPr lang="en-GB" dirty="0">
                <a:effectLst/>
              </a:rPr>
              <a:t>All models are wrong, but some models are useful. — George Box (Box and Draper 1987).</a:t>
            </a:r>
          </a:p>
          <a:p>
            <a:r>
              <a:rPr lang="en-GB" dirty="0">
                <a:effectLst/>
              </a:rPr>
              <a:t>Much of machine learning is concerned with devising different models, and different algorithms to fit them. </a:t>
            </a:r>
          </a:p>
          <a:p>
            <a:r>
              <a:rPr lang="en-GB" dirty="0">
                <a:effectLst/>
              </a:rPr>
              <a:t>We can use methods such as cross validation to empirically choose the best method for our problem. </a:t>
            </a:r>
          </a:p>
          <a:p>
            <a:r>
              <a:rPr lang="en-GB" dirty="0">
                <a:effectLst/>
              </a:rPr>
              <a:t>However, there is no universally best model — this is sometimes called the </a:t>
            </a:r>
            <a:r>
              <a:rPr lang="en-GB" dirty="0">
                <a:solidFill>
                  <a:srgbClr val="FF0000"/>
                </a:solidFill>
                <a:effectLst/>
              </a:rPr>
              <a:t>no free lunch theorem </a:t>
            </a:r>
            <a:r>
              <a:rPr lang="en-GB" dirty="0">
                <a:effectLst/>
              </a:rPr>
              <a:t>(Wolpert 1996).</a:t>
            </a:r>
          </a:p>
          <a:p>
            <a:r>
              <a:rPr lang="en-GB" dirty="0">
                <a:effectLst/>
              </a:rPr>
              <a:t>The reason for this is that a set of assumptions that works well in one domain may work poorly in another.</a:t>
            </a:r>
          </a:p>
          <a:p>
            <a:endParaRPr lang="en-GB" dirty="0">
              <a:effectLst/>
            </a:endParaRPr>
          </a:p>
          <a:p>
            <a:endParaRPr lang="en-GB" dirty="0">
              <a:effectLst/>
            </a:endParaRPr>
          </a:p>
          <a:p>
            <a:endParaRPr lang="en-US" dirty="0"/>
          </a:p>
        </p:txBody>
      </p:sp>
      <p:sp>
        <p:nvSpPr>
          <p:cNvPr id="4" name="Slide Number Placeholder 3">
            <a:extLst>
              <a:ext uri="{FF2B5EF4-FFF2-40B4-BE49-F238E27FC236}">
                <a16:creationId xmlns:a16="http://schemas.microsoft.com/office/drawing/2014/main" id="{F6EBDBCD-E606-A61E-FFA1-3016A7C6A463}"/>
              </a:ext>
            </a:extLst>
          </p:cNvPr>
          <p:cNvSpPr>
            <a:spLocks noGrp="1"/>
          </p:cNvSpPr>
          <p:nvPr>
            <p:ph type="sldNum" sz="quarter" idx="12"/>
          </p:nvPr>
        </p:nvSpPr>
        <p:spPr/>
        <p:txBody>
          <a:bodyPr/>
          <a:lstStyle/>
          <a:p>
            <a:fld id="{44E22EE9-B8A0-0641-9265-052CFE9B95A7}" type="slidenum">
              <a:rPr lang="en-GB" altLang="en-US" smtClean="0"/>
              <a:pPr/>
              <a:t>50</a:t>
            </a:fld>
            <a:endParaRPr lang="en-GB" altLang="en-US"/>
          </a:p>
        </p:txBody>
      </p:sp>
    </p:spTree>
    <p:extLst>
      <p:ext uri="{BB962C8B-B14F-4D97-AF65-F5344CB8AC3E}">
        <p14:creationId xmlns:p14="http://schemas.microsoft.com/office/powerpoint/2010/main" val="18656723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3AAA5-E1D7-3043-2877-057F0BD50284}"/>
              </a:ext>
            </a:extLst>
          </p:cNvPr>
          <p:cNvSpPr>
            <a:spLocks noGrp="1"/>
          </p:cNvSpPr>
          <p:nvPr>
            <p:ph type="title"/>
          </p:nvPr>
        </p:nvSpPr>
        <p:spPr/>
        <p:txBody>
          <a:bodyPr/>
          <a:lstStyle/>
          <a:p>
            <a:r>
              <a:rPr lang="en-US" dirty="0"/>
              <a:t>Different models for different problems</a:t>
            </a:r>
          </a:p>
        </p:txBody>
      </p:sp>
      <p:sp>
        <p:nvSpPr>
          <p:cNvPr id="3" name="Content Placeholder 2">
            <a:extLst>
              <a:ext uri="{FF2B5EF4-FFF2-40B4-BE49-F238E27FC236}">
                <a16:creationId xmlns:a16="http://schemas.microsoft.com/office/drawing/2014/main" id="{DEB5A09B-B8E2-EA96-0581-4B89330073E6}"/>
              </a:ext>
            </a:extLst>
          </p:cNvPr>
          <p:cNvSpPr>
            <a:spLocks noGrp="1"/>
          </p:cNvSpPr>
          <p:nvPr>
            <p:ph idx="1"/>
          </p:nvPr>
        </p:nvSpPr>
        <p:spPr/>
        <p:txBody>
          <a:bodyPr/>
          <a:lstStyle/>
          <a:p>
            <a:r>
              <a:rPr lang="en-GB" dirty="0">
                <a:effectLst/>
              </a:rPr>
              <a:t>We need to develop many different types of models, to cover the wide variety of data that occurs in the real world. </a:t>
            </a:r>
          </a:p>
          <a:p>
            <a:r>
              <a:rPr lang="en-GB" dirty="0">
                <a:effectLst/>
              </a:rPr>
              <a:t>And for each model, there may be many different methods that we can use to train the model, which make different speed-accuracy-complexity trade-offs.</a:t>
            </a:r>
          </a:p>
          <a:p>
            <a:r>
              <a:rPr lang="en-GB" dirty="0"/>
              <a:t>More on this next week. </a:t>
            </a:r>
            <a:endParaRPr lang="en-GB" dirty="0">
              <a:effectLst/>
            </a:endParaRPr>
          </a:p>
          <a:p>
            <a:endParaRPr lang="en-US" dirty="0"/>
          </a:p>
        </p:txBody>
      </p:sp>
      <p:sp>
        <p:nvSpPr>
          <p:cNvPr id="4" name="Slide Number Placeholder 3">
            <a:extLst>
              <a:ext uri="{FF2B5EF4-FFF2-40B4-BE49-F238E27FC236}">
                <a16:creationId xmlns:a16="http://schemas.microsoft.com/office/drawing/2014/main" id="{E51998B3-0621-D2E3-E35A-AF7F1B5CFE90}"/>
              </a:ext>
            </a:extLst>
          </p:cNvPr>
          <p:cNvSpPr>
            <a:spLocks noGrp="1"/>
          </p:cNvSpPr>
          <p:nvPr>
            <p:ph type="sldNum" sz="quarter" idx="12"/>
          </p:nvPr>
        </p:nvSpPr>
        <p:spPr/>
        <p:txBody>
          <a:bodyPr/>
          <a:lstStyle/>
          <a:p>
            <a:fld id="{44E22EE9-B8A0-0641-9265-052CFE9B95A7}" type="slidenum">
              <a:rPr lang="en-GB" altLang="en-US" smtClean="0"/>
              <a:pPr/>
              <a:t>51</a:t>
            </a:fld>
            <a:endParaRPr lang="en-GB" altLang="en-US"/>
          </a:p>
        </p:txBody>
      </p:sp>
    </p:spTree>
    <p:extLst>
      <p:ext uri="{BB962C8B-B14F-4D97-AF65-F5344CB8AC3E}">
        <p14:creationId xmlns:p14="http://schemas.microsoft.com/office/powerpoint/2010/main" val="2992820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FCC93-E4FF-28E3-DD8B-DED2A62DC7F1}"/>
              </a:ext>
            </a:extLst>
          </p:cNvPr>
          <p:cNvSpPr>
            <a:spLocks noGrp="1"/>
          </p:cNvSpPr>
          <p:nvPr>
            <p:ph type="ctrTitle"/>
          </p:nvPr>
        </p:nvSpPr>
        <p:spPr/>
        <p:txBody>
          <a:bodyPr/>
          <a:lstStyle/>
          <a:p>
            <a:r>
              <a:rPr lang="en-US" dirty="0"/>
              <a:t>Review questions</a:t>
            </a:r>
            <a:br>
              <a:rPr lang="en-US" dirty="0"/>
            </a:br>
            <a:br>
              <a:rPr lang="en-US" dirty="0"/>
            </a:br>
            <a:endParaRPr lang="en-US" dirty="0"/>
          </a:p>
        </p:txBody>
      </p:sp>
      <p:sp>
        <p:nvSpPr>
          <p:cNvPr id="5" name="TextBox 4">
            <a:extLst>
              <a:ext uri="{FF2B5EF4-FFF2-40B4-BE49-F238E27FC236}">
                <a16:creationId xmlns:a16="http://schemas.microsoft.com/office/drawing/2014/main" id="{FBCC4C34-2C45-6E0E-84DF-0FC1BF803333}"/>
              </a:ext>
            </a:extLst>
          </p:cNvPr>
          <p:cNvSpPr txBox="1"/>
          <p:nvPr/>
        </p:nvSpPr>
        <p:spPr>
          <a:xfrm>
            <a:off x="611563" y="5017741"/>
            <a:ext cx="5326335" cy="600164"/>
          </a:xfrm>
          <a:prstGeom prst="rect">
            <a:avLst/>
          </a:prstGeom>
          <a:noFill/>
        </p:spPr>
        <p:txBody>
          <a:bodyPr wrap="square">
            <a:spAutoFit/>
          </a:bodyPr>
          <a:lstStyle/>
          <a:p>
            <a:r>
              <a:rPr lang="en-US" sz="1100" dirty="0">
                <a:latin typeface="Gill Sans MT" panose="020B0502020104020203" pitchFamily="34" charset="77"/>
              </a:rPr>
              <a:t>Source: The questions are adapted from “Deep Learning Interviews”, </a:t>
            </a:r>
            <a:r>
              <a:rPr lang="en-US" sz="1100" dirty="0" err="1">
                <a:latin typeface="Gill Sans MT" panose="020B0502020104020203" pitchFamily="34" charset="77"/>
              </a:rPr>
              <a:t>Shlomo</a:t>
            </a:r>
            <a:r>
              <a:rPr lang="en-US" sz="1100" dirty="0">
                <a:latin typeface="Gill Sans MT" panose="020B0502020104020203" pitchFamily="34" charset="77"/>
              </a:rPr>
              <a:t> </a:t>
            </a:r>
            <a:r>
              <a:rPr lang="en-US" sz="1100" dirty="0" err="1">
                <a:latin typeface="Gill Sans MT" panose="020B0502020104020203" pitchFamily="34" charset="77"/>
              </a:rPr>
              <a:t>Kashani</a:t>
            </a:r>
            <a:r>
              <a:rPr lang="en-US" sz="1100" dirty="0">
                <a:latin typeface="Gill Sans MT" panose="020B0502020104020203" pitchFamily="34" charset="77"/>
              </a:rPr>
              <a:t>.</a:t>
            </a:r>
            <a:br>
              <a:rPr lang="en-GB" sz="1100" dirty="0">
                <a:latin typeface="Gill Sans MT" panose="020B0502020104020203" pitchFamily="34" charset="77"/>
              </a:rPr>
            </a:br>
            <a:br>
              <a:rPr lang="en-GB" sz="1100" dirty="0">
                <a:latin typeface="Gill Sans MT" panose="020B0502020104020203" pitchFamily="34" charset="77"/>
              </a:rPr>
            </a:br>
            <a:endParaRPr lang="en-US" sz="1100" dirty="0">
              <a:latin typeface="Gill Sans MT" panose="020B0502020104020203" pitchFamily="34" charset="77"/>
            </a:endParaRPr>
          </a:p>
        </p:txBody>
      </p:sp>
    </p:spTree>
    <p:extLst>
      <p:ext uri="{BB962C8B-B14F-4D97-AF65-F5344CB8AC3E}">
        <p14:creationId xmlns:p14="http://schemas.microsoft.com/office/powerpoint/2010/main" val="3986366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974B2-E2D0-9042-87C1-C0E7D2A3BB7F}"/>
              </a:ext>
            </a:extLst>
          </p:cNvPr>
          <p:cNvSpPr>
            <a:spLocks noGrp="1"/>
          </p:cNvSpPr>
          <p:nvPr>
            <p:ph type="title"/>
          </p:nvPr>
        </p:nvSpPr>
        <p:spPr/>
        <p:txBody>
          <a:bodyPr/>
          <a:lstStyle/>
          <a:p>
            <a:r>
              <a:rPr lang="en-US" dirty="0"/>
              <a:t>Q1</a:t>
            </a:r>
          </a:p>
        </p:txBody>
      </p:sp>
      <p:sp>
        <p:nvSpPr>
          <p:cNvPr id="3" name="Content Placeholder 2">
            <a:extLst>
              <a:ext uri="{FF2B5EF4-FFF2-40B4-BE49-F238E27FC236}">
                <a16:creationId xmlns:a16="http://schemas.microsoft.com/office/drawing/2014/main" id="{2CFDFE78-D269-3A4B-63CF-318E74C56518}"/>
              </a:ext>
            </a:extLst>
          </p:cNvPr>
          <p:cNvSpPr>
            <a:spLocks noGrp="1"/>
          </p:cNvSpPr>
          <p:nvPr>
            <p:ph idx="1"/>
          </p:nvPr>
        </p:nvSpPr>
        <p:spPr/>
        <p:txBody>
          <a:bodyPr/>
          <a:lstStyle/>
          <a:p>
            <a:r>
              <a:rPr lang="en-GB" dirty="0">
                <a:effectLst/>
              </a:rPr>
              <a:t>True or False: A non-parametric model has no parameter to train? </a:t>
            </a:r>
          </a:p>
          <a:p>
            <a:endParaRPr lang="en-GB" dirty="0"/>
          </a:p>
          <a:p>
            <a:pPr marL="0" indent="0">
              <a:buNone/>
            </a:pPr>
            <a:endParaRPr lang="en-US" dirty="0"/>
          </a:p>
        </p:txBody>
      </p:sp>
      <p:sp>
        <p:nvSpPr>
          <p:cNvPr id="4" name="Slide Number Placeholder 3">
            <a:extLst>
              <a:ext uri="{FF2B5EF4-FFF2-40B4-BE49-F238E27FC236}">
                <a16:creationId xmlns:a16="http://schemas.microsoft.com/office/drawing/2014/main" id="{1BFD9D68-B0D8-F6F8-0FF0-6924CBAF38F4}"/>
              </a:ext>
            </a:extLst>
          </p:cNvPr>
          <p:cNvSpPr>
            <a:spLocks noGrp="1"/>
          </p:cNvSpPr>
          <p:nvPr>
            <p:ph type="sldNum" sz="quarter" idx="12"/>
          </p:nvPr>
        </p:nvSpPr>
        <p:spPr/>
        <p:txBody>
          <a:bodyPr/>
          <a:lstStyle/>
          <a:p>
            <a:fld id="{44E22EE9-B8A0-0641-9265-052CFE9B95A7}" type="slidenum">
              <a:rPr lang="en-GB" altLang="en-US" smtClean="0"/>
              <a:pPr/>
              <a:t>53</a:t>
            </a:fld>
            <a:endParaRPr lang="en-GB" altLang="en-US"/>
          </a:p>
        </p:txBody>
      </p:sp>
    </p:spTree>
    <p:extLst>
      <p:ext uri="{BB962C8B-B14F-4D97-AF65-F5344CB8AC3E}">
        <p14:creationId xmlns:p14="http://schemas.microsoft.com/office/powerpoint/2010/main" val="119808204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F719B-20D6-14A9-1BC2-1DD0AB032D75}"/>
              </a:ext>
            </a:extLst>
          </p:cNvPr>
          <p:cNvSpPr>
            <a:spLocks noGrp="1"/>
          </p:cNvSpPr>
          <p:nvPr>
            <p:ph type="title"/>
          </p:nvPr>
        </p:nvSpPr>
        <p:spPr/>
        <p:txBody>
          <a:bodyPr/>
          <a:lstStyle/>
          <a:p>
            <a:r>
              <a:rPr lang="en-US" dirty="0"/>
              <a:t>Q2</a:t>
            </a:r>
          </a:p>
        </p:txBody>
      </p:sp>
      <p:sp>
        <p:nvSpPr>
          <p:cNvPr id="3" name="Content Placeholder 2">
            <a:extLst>
              <a:ext uri="{FF2B5EF4-FFF2-40B4-BE49-F238E27FC236}">
                <a16:creationId xmlns:a16="http://schemas.microsoft.com/office/drawing/2014/main" id="{B1985887-BA25-DEE3-E3B1-601D390E8D21}"/>
              </a:ext>
            </a:extLst>
          </p:cNvPr>
          <p:cNvSpPr>
            <a:spLocks noGrp="1"/>
          </p:cNvSpPr>
          <p:nvPr>
            <p:ph idx="1"/>
          </p:nvPr>
        </p:nvSpPr>
        <p:spPr/>
        <p:txBody>
          <a:bodyPr/>
          <a:lstStyle/>
          <a:p>
            <a:r>
              <a:rPr lang="en-US" dirty="0"/>
              <a:t>The figure </a:t>
            </a:r>
            <a:r>
              <a:rPr lang="en-GB" dirty="0">
                <a:effectLst/>
              </a:rPr>
              <a:t>depicts two different cross-validation approaches. Which one is a k-fold cross validation?</a:t>
            </a:r>
          </a:p>
          <a:p>
            <a:endParaRPr lang="en-US" dirty="0"/>
          </a:p>
        </p:txBody>
      </p:sp>
      <p:sp>
        <p:nvSpPr>
          <p:cNvPr id="4" name="Slide Number Placeholder 3">
            <a:extLst>
              <a:ext uri="{FF2B5EF4-FFF2-40B4-BE49-F238E27FC236}">
                <a16:creationId xmlns:a16="http://schemas.microsoft.com/office/drawing/2014/main" id="{AD60E229-FFA6-B507-8EB3-D92DC219441A}"/>
              </a:ext>
            </a:extLst>
          </p:cNvPr>
          <p:cNvSpPr>
            <a:spLocks noGrp="1"/>
          </p:cNvSpPr>
          <p:nvPr>
            <p:ph type="sldNum" sz="quarter" idx="12"/>
          </p:nvPr>
        </p:nvSpPr>
        <p:spPr/>
        <p:txBody>
          <a:bodyPr/>
          <a:lstStyle/>
          <a:p>
            <a:fld id="{44E22EE9-B8A0-0641-9265-052CFE9B95A7}" type="slidenum">
              <a:rPr lang="en-GB" altLang="en-US" smtClean="0"/>
              <a:pPr/>
              <a:t>54</a:t>
            </a:fld>
            <a:endParaRPr lang="en-GB" altLang="en-US"/>
          </a:p>
        </p:txBody>
      </p:sp>
      <p:pic>
        <p:nvPicPr>
          <p:cNvPr id="6" name="Picture 5" descr="Graphical user interface, text, application&#10;&#10;Description automatically generated">
            <a:extLst>
              <a:ext uri="{FF2B5EF4-FFF2-40B4-BE49-F238E27FC236}">
                <a16:creationId xmlns:a16="http://schemas.microsoft.com/office/drawing/2014/main" id="{F990A73D-1998-0351-7047-A2E38138C1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785" y="1949987"/>
            <a:ext cx="3925416" cy="2658577"/>
          </a:xfrm>
          <a:prstGeom prst="rect">
            <a:avLst/>
          </a:prstGeom>
        </p:spPr>
      </p:pic>
      <p:sp>
        <p:nvSpPr>
          <p:cNvPr id="8" name="TextBox 7">
            <a:extLst>
              <a:ext uri="{FF2B5EF4-FFF2-40B4-BE49-F238E27FC236}">
                <a16:creationId xmlns:a16="http://schemas.microsoft.com/office/drawing/2014/main" id="{B0E7FC38-88F4-A0D6-653D-985ABD08A9FB}"/>
              </a:ext>
            </a:extLst>
          </p:cNvPr>
          <p:cNvSpPr txBox="1"/>
          <p:nvPr/>
        </p:nvSpPr>
        <p:spPr>
          <a:xfrm>
            <a:off x="2267744" y="2565847"/>
            <a:ext cx="466794" cy="369332"/>
          </a:xfrm>
          <a:prstGeom prst="rect">
            <a:avLst/>
          </a:prstGeom>
          <a:noFill/>
        </p:spPr>
        <p:txBody>
          <a:bodyPr wrap="none" rtlCol="0">
            <a:spAutoFit/>
          </a:bodyPr>
          <a:lstStyle/>
          <a:p>
            <a:r>
              <a:rPr lang="en-GB" dirty="0"/>
              <a:t>(a)</a:t>
            </a:r>
          </a:p>
        </p:txBody>
      </p:sp>
      <p:sp>
        <p:nvSpPr>
          <p:cNvPr id="9" name="TextBox 8">
            <a:extLst>
              <a:ext uri="{FF2B5EF4-FFF2-40B4-BE49-F238E27FC236}">
                <a16:creationId xmlns:a16="http://schemas.microsoft.com/office/drawing/2014/main" id="{59615712-F3D4-6D22-A00A-4F645424A960}"/>
              </a:ext>
            </a:extLst>
          </p:cNvPr>
          <p:cNvSpPr txBox="1"/>
          <p:nvPr/>
        </p:nvSpPr>
        <p:spPr>
          <a:xfrm>
            <a:off x="2267744" y="3735011"/>
            <a:ext cx="466794" cy="369332"/>
          </a:xfrm>
          <a:prstGeom prst="rect">
            <a:avLst/>
          </a:prstGeom>
          <a:noFill/>
        </p:spPr>
        <p:txBody>
          <a:bodyPr wrap="none" rtlCol="0">
            <a:spAutoFit/>
          </a:bodyPr>
          <a:lstStyle/>
          <a:p>
            <a:r>
              <a:rPr lang="en-GB" dirty="0"/>
              <a:t>(b)</a:t>
            </a:r>
          </a:p>
        </p:txBody>
      </p:sp>
    </p:spTree>
    <p:extLst>
      <p:ext uri="{BB962C8B-B14F-4D97-AF65-F5344CB8AC3E}">
        <p14:creationId xmlns:p14="http://schemas.microsoft.com/office/powerpoint/2010/main" val="25077485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CE59-A68F-FF91-D390-19D421FBABEE}"/>
              </a:ext>
            </a:extLst>
          </p:cNvPr>
          <p:cNvSpPr>
            <a:spLocks noGrp="1"/>
          </p:cNvSpPr>
          <p:nvPr>
            <p:ph type="title"/>
          </p:nvPr>
        </p:nvSpPr>
        <p:spPr/>
        <p:txBody>
          <a:bodyPr/>
          <a:lstStyle/>
          <a:p>
            <a:r>
              <a:rPr lang="en-GB" dirty="0"/>
              <a:t>Q3</a:t>
            </a:r>
          </a:p>
        </p:txBody>
      </p:sp>
      <p:sp>
        <p:nvSpPr>
          <p:cNvPr id="3" name="Content Placeholder 2">
            <a:extLst>
              <a:ext uri="{FF2B5EF4-FFF2-40B4-BE49-F238E27FC236}">
                <a16:creationId xmlns:a16="http://schemas.microsoft.com/office/drawing/2014/main" id="{D2E6E8BE-9724-7B4F-4C45-7784E3B98A4D}"/>
              </a:ext>
            </a:extLst>
          </p:cNvPr>
          <p:cNvSpPr>
            <a:spLocks noGrp="1"/>
          </p:cNvSpPr>
          <p:nvPr>
            <p:ph idx="1"/>
          </p:nvPr>
        </p:nvSpPr>
        <p:spPr/>
        <p:txBody>
          <a:bodyPr/>
          <a:lstStyle/>
          <a:p>
            <a:r>
              <a:rPr lang="en-GB" dirty="0"/>
              <a:t>Sigmoid function is a nonlinear function, Ture or False? </a:t>
            </a:r>
          </a:p>
        </p:txBody>
      </p:sp>
      <p:sp>
        <p:nvSpPr>
          <p:cNvPr id="4" name="Slide Number Placeholder 3">
            <a:extLst>
              <a:ext uri="{FF2B5EF4-FFF2-40B4-BE49-F238E27FC236}">
                <a16:creationId xmlns:a16="http://schemas.microsoft.com/office/drawing/2014/main" id="{7DF1C39D-69BE-03E5-FEFF-497E98264D58}"/>
              </a:ext>
            </a:extLst>
          </p:cNvPr>
          <p:cNvSpPr>
            <a:spLocks noGrp="1"/>
          </p:cNvSpPr>
          <p:nvPr>
            <p:ph type="sldNum" sz="quarter" idx="12"/>
          </p:nvPr>
        </p:nvSpPr>
        <p:spPr/>
        <p:txBody>
          <a:bodyPr/>
          <a:lstStyle/>
          <a:p>
            <a:fld id="{44E22EE9-B8A0-0641-9265-052CFE9B95A7}" type="slidenum">
              <a:rPr lang="en-GB" altLang="en-US" smtClean="0"/>
              <a:pPr/>
              <a:t>55</a:t>
            </a:fld>
            <a:endParaRPr lang="en-GB" altLang="en-US"/>
          </a:p>
        </p:txBody>
      </p:sp>
    </p:spTree>
    <p:extLst>
      <p:ext uri="{BB962C8B-B14F-4D97-AF65-F5344CB8AC3E}">
        <p14:creationId xmlns:p14="http://schemas.microsoft.com/office/powerpoint/2010/main" val="2045432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E9EF0-58FF-E1CC-359B-4ECFE27314F4}"/>
              </a:ext>
            </a:extLst>
          </p:cNvPr>
          <p:cNvSpPr>
            <a:spLocks noGrp="1"/>
          </p:cNvSpPr>
          <p:nvPr>
            <p:ph type="title"/>
          </p:nvPr>
        </p:nvSpPr>
        <p:spPr/>
        <p:txBody>
          <a:bodyPr/>
          <a:lstStyle/>
          <a:p>
            <a:r>
              <a:rPr lang="en-GB" dirty="0"/>
              <a:t>Q4</a:t>
            </a:r>
          </a:p>
        </p:txBody>
      </p:sp>
      <p:sp>
        <p:nvSpPr>
          <p:cNvPr id="3" name="Content Placeholder 2">
            <a:extLst>
              <a:ext uri="{FF2B5EF4-FFF2-40B4-BE49-F238E27FC236}">
                <a16:creationId xmlns:a16="http://schemas.microsoft.com/office/drawing/2014/main" id="{976AEA68-66D8-0071-A181-0038427E219F}"/>
              </a:ext>
            </a:extLst>
          </p:cNvPr>
          <p:cNvSpPr>
            <a:spLocks noGrp="1"/>
          </p:cNvSpPr>
          <p:nvPr>
            <p:ph idx="1"/>
          </p:nvPr>
        </p:nvSpPr>
        <p:spPr/>
        <p:txBody>
          <a:bodyPr/>
          <a:lstStyle/>
          <a:p>
            <a:r>
              <a:rPr lang="en-GB" dirty="0"/>
              <a:t>Which of these show the output of a sigmoid function?</a:t>
            </a:r>
          </a:p>
        </p:txBody>
      </p:sp>
      <p:sp>
        <p:nvSpPr>
          <p:cNvPr id="4" name="Slide Number Placeholder 3">
            <a:extLst>
              <a:ext uri="{FF2B5EF4-FFF2-40B4-BE49-F238E27FC236}">
                <a16:creationId xmlns:a16="http://schemas.microsoft.com/office/drawing/2014/main" id="{1D70DDA5-86EB-3B65-D7E1-FA80A3C2ACFA}"/>
              </a:ext>
            </a:extLst>
          </p:cNvPr>
          <p:cNvSpPr>
            <a:spLocks noGrp="1"/>
          </p:cNvSpPr>
          <p:nvPr>
            <p:ph type="sldNum" sz="quarter" idx="12"/>
          </p:nvPr>
        </p:nvSpPr>
        <p:spPr/>
        <p:txBody>
          <a:bodyPr/>
          <a:lstStyle/>
          <a:p>
            <a:fld id="{44E22EE9-B8A0-0641-9265-052CFE9B95A7}" type="slidenum">
              <a:rPr lang="en-GB" altLang="en-US" smtClean="0"/>
              <a:pPr/>
              <a:t>56</a:t>
            </a:fld>
            <a:endParaRPr lang="en-GB" altLang="en-US"/>
          </a:p>
        </p:txBody>
      </p:sp>
      <p:pic>
        <p:nvPicPr>
          <p:cNvPr id="1026" name="Picture 2">
            <a:extLst>
              <a:ext uri="{FF2B5EF4-FFF2-40B4-BE49-F238E27FC236}">
                <a16:creationId xmlns:a16="http://schemas.microsoft.com/office/drawing/2014/main" id="{BB45581D-0215-23A4-9069-6E368E644A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95501"/>
            <a:ext cx="2088232" cy="10441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F064B25-5F4A-73C6-2A68-721C75F5DC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712" y="4135931"/>
            <a:ext cx="2088232" cy="104411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undefined">
            <a:extLst>
              <a:ext uri="{FF2B5EF4-FFF2-40B4-BE49-F238E27FC236}">
                <a16:creationId xmlns:a16="http://schemas.microsoft.com/office/drawing/2014/main" id="{CA97B2A3-BEEA-4AED-DFF2-341BEF1065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6405" y="1492843"/>
            <a:ext cx="2611517" cy="240631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D36AFB94-BA59-3FE2-B928-521AF12082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8638" y="3812046"/>
            <a:ext cx="2855691" cy="190081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8D34CB-619A-BA59-5C84-0F9BD133AF48}"/>
              </a:ext>
            </a:extLst>
          </p:cNvPr>
          <p:cNvSpPr txBox="1"/>
          <p:nvPr/>
        </p:nvSpPr>
        <p:spPr>
          <a:xfrm>
            <a:off x="971600" y="1975115"/>
            <a:ext cx="466794" cy="369332"/>
          </a:xfrm>
          <a:prstGeom prst="rect">
            <a:avLst/>
          </a:prstGeom>
          <a:noFill/>
        </p:spPr>
        <p:txBody>
          <a:bodyPr wrap="none" rtlCol="0">
            <a:spAutoFit/>
          </a:bodyPr>
          <a:lstStyle/>
          <a:p>
            <a:r>
              <a:rPr lang="en-GB" dirty="0"/>
              <a:t>(a)</a:t>
            </a:r>
          </a:p>
        </p:txBody>
      </p:sp>
      <p:sp>
        <p:nvSpPr>
          <p:cNvPr id="6" name="TextBox 5">
            <a:extLst>
              <a:ext uri="{FF2B5EF4-FFF2-40B4-BE49-F238E27FC236}">
                <a16:creationId xmlns:a16="http://schemas.microsoft.com/office/drawing/2014/main" id="{D44AAD61-F173-D6F8-AB9F-7A4F4955F0EE}"/>
              </a:ext>
            </a:extLst>
          </p:cNvPr>
          <p:cNvSpPr txBox="1"/>
          <p:nvPr/>
        </p:nvSpPr>
        <p:spPr>
          <a:xfrm>
            <a:off x="4725740" y="1492843"/>
            <a:ext cx="466794" cy="369332"/>
          </a:xfrm>
          <a:prstGeom prst="rect">
            <a:avLst/>
          </a:prstGeom>
          <a:noFill/>
        </p:spPr>
        <p:txBody>
          <a:bodyPr wrap="none" rtlCol="0">
            <a:spAutoFit/>
          </a:bodyPr>
          <a:lstStyle/>
          <a:p>
            <a:r>
              <a:rPr lang="en-GB" dirty="0"/>
              <a:t>(b)</a:t>
            </a:r>
          </a:p>
        </p:txBody>
      </p:sp>
      <p:sp>
        <p:nvSpPr>
          <p:cNvPr id="7" name="TextBox 6">
            <a:extLst>
              <a:ext uri="{FF2B5EF4-FFF2-40B4-BE49-F238E27FC236}">
                <a16:creationId xmlns:a16="http://schemas.microsoft.com/office/drawing/2014/main" id="{6FA78BA7-6042-F017-0F8D-2BCBC5206A1C}"/>
              </a:ext>
            </a:extLst>
          </p:cNvPr>
          <p:cNvSpPr txBox="1"/>
          <p:nvPr/>
        </p:nvSpPr>
        <p:spPr>
          <a:xfrm>
            <a:off x="971600" y="4060601"/>
            <a:ext cx="453970" cy="369332"/>
          </a:xfrm>
          <a:prstGeom prst="rect">
            <a:avLst/>
          </a:prstGeom>
          <a:noFill/>
        </p:spPr>
        <p:txBody>
          <a:bodyPr wrap="none" rtlCol="0">
            <a:spAutoFit/>
          </a:bodyPr>
          <a:lstStyle/>
          <a:p>
            <a:r>
              <a:rPr lang="en-GB" dirty="0"/>
              <a:t>(c)</a:t>
            </a:r>
          </a:p>
        </p:txBody>
      </p:sp>
      <p:sp>
        <p:nvSpPr>
          <p:cNvPr id="8" name="TextBox 7">
            <a:extLst>
              <a:ext uri="{FF2B5EF4-FFF2-40B4-BE49-F238E27FC236}">
                <a16:creationId xmlns:a16="http://schemas.microsoft.com/office/drawing/2014/main" id="{B8833C20-D37A-94F3-BB27-F9F2D9A14A60}"/>
              </a:ext>
            </a:extLst>
          </p:cNvPr>
          <p:cNvSpPr txBox="1"/>
          <p:nvPr/>
        </p:nvSpPr>
        <p:spPr>
          <a:xfrm>
            <a:off x="4756171" y="3953984"/>
            <a:ext cx="466794" cy="369332"/>
          </a:xfrm>
          <a:prstGeom prst="rect">
            <a:avLst/>
          </a:prstGeom>
          <a:noFill/>
        </p:spPr>
        <p:txBody>
          <a:bodyPr wrap="none" rtlCol="0">
            <a:spAutoFit/>
          </a:bodyPr>
          <a:lstStyle/>
          <a:p>
            <a:r>
              <a:rPr lang="en-GB" dirty="0"/>
              <a:t>(d)</a:t>
            </a:r>
          </a:p>
        </p:txBody>
      </p:sp>
      <p:sp>
        <p:nvSpPr>
          <p:cNvPr id="9" name="TextBox 8">
            <a:extLst>
              <a:ext uri="{FF2B5EF4-FFF2-40B4-BE49-F238E27FC236}">
                <a16:creationId xmlns:a16="http://schemas.microsoft.com/office/drawing/2014/main" id="{017CB586-A8EE-4537-827A-DC02106F547B}"/>
              </a:ext>
            </a:extLst>
          </p:cNvPr>
          <p:cNvSpPr txBox="1"/>
          <p:nvPr/>
        </p:nvSpPr>
        <p:spPr>
          <a:xfrm>
            <a:off x="445767" y="5458536"/>
            <a:ext cx="1617751" cy="246221"/>
          </a:xfrm>
          <a:prstGeom prst="rect">
            <a:avLst/>
          </a:prstGeom>
          <a:noFill/>
        </p:spPr>
        <p:txBody>
          <a:bodyPr wrap="none" rtlCol="0">
            <a:spAutoFit/>
          </a:bodyPr>
          <a:lstStyle/>
          <a:p>
            <a:r>
              <a:rPr lang="en-GB" sz="1000" dirty="0"/>
              <a:t>Image sources: </a:t>
            </a:r>
            <a:r>
              <a:rPr lang="en-GB" sz="1000" dirty="0" err="1"/>
              <a:t>wikipedia</a:t>
            </a:r>
            <a:endParaRPr lang="en-GB" sz="1000" dirty="0"/>
          </a:p>
        </p:txBody>
      </p:sp>
    </p:spTree>
    <p:extLst>
      <p:ext uri="{BB962C8B-B14F-4D97-AF65-F5344CB8AC3E}">
        <p14:creationId xmlns:p14="http://schemas.microsoft.com/office/powerpoint/2010/main" val="13400455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A7DC5C-3103-ADBE-1DC0-E4640E831A31}"/>
              </a:ext>
            </a:extLst>
          </p:cNvPr>
          <p:cNvSpPr>
            <a:spLocks noGrp="1"/>
          </p:cNvSpPr>
          <p:nvPr>
            <p:ph type="title"/>
          </p:nvPr>
        </p:nvSpPr>
        <p:spPr/>
        <p:txBody>
          <a:bodyPr/>
          <a:lstStyle/>
          <a:p>
            <a:r>
              <a:rPr lang="en-GB" dirty="0"/>
              <a:t>Acknowledgement</a:t>
            </a:r>
          </a:p>
        </p:txBody>
      </p:sp>
      <p:sp>
        <p:nvSpPr>
          <p:cNvPr id="5" name="Content Placeholder 4">
            <a:extLst>
              <a:ext uri="{FF2B5EF4-FFF2-40B4-BE49-F238E27FC236}">
                <a16:creationId xmlns:a16="http://schemas.microsoft.com/office/drawing/2014/main" id="{B451242D-C151-85A0-9E87-7A9B2C390B48}"/>
              </a:ext>
            </a:extLst>
          </p:cNvPr>
          <p:cNvSpPr>
            <a:spLocks noGrp="1"/>
          </p:cNvSpPr>
          <p:nvPr>
            <p:ph idx="1"/>
          </p:nvPr>
        </p:nvSpPr>
        <p:spPr/>
        <p:txBody>
          <a:bodyPr/>
          <a:lstStyle/>
          <a:p>
            <a:r>
              <a:rPr lang="en-GB" dirty="0"/>
              <a:t>Several slides in this lecture are adapted from Kevin Murphy’s and </a:t>
            </a:r>
            <a:r>
              <a:rPr lang="en-GB" dirty="0" err="1"/>
              <a:t>Tibshirani</a:t>
            </a:r>
            <a:r>
              <a:rPr lang="en-GB" dirty="0"/>
              <a:t> et al.’s book: </a:t>
            </a:r>
          </a:p>
          <a:p>
            <a:pPr lvl="1"/>
            <a:r>
              <a:rPr lang="en-GB" sz="2000" dirty="0"/>
              <a:t>Machine Learning: A Probabilistic Perspective Kevin P. Murphy, MIT Press.</a:t>
            </a:r>
          </a:p>
          <a:p>
            <a:pPr lvl="1"/>
            <a:r>
              <a:rPr lang="en-GB" sz="2000" dirty="0" err="1"/>
              <a:t>Tibshirani</a:t>
            </a:r>
            <a:r>
              <a:rPr lang="en-GB" sz="2000" dirty="0"/>
              <a:t> et al.: An introduction to statistical learning: https://</a:t>
            </a:r>
            <a:r>
              <a:rPr lang="en-GB" sz="2000" dirty="0" err="1"/>
              <a:t>www.statlearning.com</a:t>
            </a:r>
            <a:endParaRPr lang="en-GB" sz="2000" dirty="0"/>
          </a:p>
          <a:p>
            <a:pPr lvl="1"/>
            <a:endParaRPr lang="en-GB" sz="1800" dirty="0"/>
          </a:p>
          <a:p>
            <a:endParaRPr lang="en-GB" dirty="0"/>
          </a:p>
        </p:txBody>
      </p:sp>
      <p:sp>
        <p:nvSpPr>
          <p:cNvPr id="3" name="Slide Number Placeholder 2">
            <a:extLst>
              <a:ext uri="{FF2B5EF4-FFF2-40B4-BE49-F238E27FC236}">
                <a16:creationId xmlns:a16="http://schemas.microsoft.com/office/drawing/2014/main" id="{58DC5304-E620-2599-3D14-592B685DE65C}"/>
              </a:ext>
            </a:extLst>
          </p:cNvPr>
          <p:cNvSpPr>
            <a:spLocks noGrp="1"/>
          </p:cNvSpPr>
          <p:nvPr>
            <p:ph type="sldNum" sz="quarter" idx="12"/>
          </p:nvPr>
        </p:nvSpPr>
        <p:spPr/>
        <p:txBody>
          <a:bodyPr/>
          <a:lstStyle/>
          <a:p>
            <a:fld id="{BB98F552-A29D-2D4E-8192-F20670493719}" type="slidenum">
              <a:rPr lang="en-GB" altLang="en-US" smtClean="0"/>
              <a:pPr/>
              <a:t>57</a:t>
            </a:fld>
            <a:endParaRPr lang="en-GB" altLang="en-US"/>
          </a:p>
        </p:txBody>
      </p:sp>
    </p:spTree>
    <p:extLst>
      <p:ext uri="{BB962C8B-B14F-4D97-AF65-F5344CB8AC3E}">
        <p14:creationId xmlns:p14="http://schemas.microsoft.com/office/powerpoint/2010/main" val="214854472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5633-C540-03D5-EB8C-3FB88F894368}"/>
              </a:ext>
            </a:extLst>
          </p:cNvPr>
          <p:cNvSpPr>
            <a:spLocks noGrp="1"/>
          </p:cNvSpPr>
          <p:nvPr>
            <p:ph type="ctrTitle"/>
          </p:nvPr>
        </p:nvSpPr>
        <p:spPr/>
        <p:txBody>
          <a:bodyPr/>
          <a:lstStyle/>
          <a:p>
            <a:r>
              <a:rPr lang="en-GB" dirty="0"/>
              <a:t>Additional slides (optional further reading)</a:t>
            </a:r>
          </a:p>
        </p:txBody>
      </p:sp>
      <p:sp>
        <p:nvSpPr>
          <p:cNvPr id="3" name="Subtitle 2">
            <a:extLst>
              <a:ext uri="{FF2B5EF4-FFF2-40B4-BE49-F238E27FC236}">
                <a16:creationId xmlns:a16="http://schemas.microsoft.com/office/drawing/2014/main" id="{A4CDBEFB-95F3-3F0F-5BE7-9001C2C84785}"/>
              </a:ext>
            </a:extLst>
          </p:cNvPr>
          <p:cNvSpPr>
            <a:spLocks noGrp="1"/>
          </p:cNvSpPr>
          <p:nvPr>
            <p:ph type="subTitle" idx="1"/>
          </p:nvPr>
        </p:nvSpPr>
        <p:spPr>
          <a:xfrm>
            <a:off x="685800" y="3361557"/>
            <a:ext cx="6400800" cy="1460500"/>
          </a:xfrm>
        </p:spPr>
        <p:txBody>
          <a:bodyPr/>
          <a:lstStyle/>
          <a:p>
            <a:pPr algn="l"/>
            <a:r>
              <a:rPr lang="en-GB" sz="1600" dirty="0"/>
              <a:t>In the linear regression section, we discussed different metrics to minimise the error. There are also methods that control the weights (coefficients) and try to find optimise values/sets of coefficients/weights that can be used in a regression model. Lasso and Ridge are two of these techniques. The next few slides discuss them briefly.</a:t>
            </a:r>
          </a:p>
        </p:txBody>
      </p:sp>
    </p:spTree>
    <p:extLst>
      <p:ext uri="{BB962C8B-B14F-4D97-AF65-F5344CB8AC3E}">
        <p14:creationId xmlns:p14="http://schemas.microsoft.com/office/powerpoint/2010/main" val="946693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110E-FDCE-7C80-3D8D-7128C0D81C05}"/>
              </a:ext>
            </a:extLst>
          </p:cNvPr>
          <p:cNvSpPr>
            <a:spLocks noGrp="1"/>
          </p:cNvSpPr>
          <p:nvPr>
            <p:ph type="title"/>
          </p:nvPr>
        </p:nvSpPr>
        <p:spPr/>
        <p:txBody>
          <a:bodyPr/>
          <a:lstStyle/>
          <a:p>
            <a:r>
              <a:rPr lang="en-GB" dirty="0"/>
              <a:t>L1 Regularisation (Lasso)*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6204E5-577F-AD2E-480E-4B71292FBE78}"/>
                  </a:ext>
                </a:extLst>
              </p:cNvPr>
              <p:cNvSpPr>
                <a:spLocks noGrp="1"/>
              </p:cNvSpPr>
              <p:nvPr>
                <p:ph idx="1"/>
              </p:nvPr>
            </p:nvSpPr>
            <p:spPr/>
            <p:txBody>
              <a:bodyPr/>
              <a:lstStyle/>
              <a:p>
                <a:r>
                  <a:rPr lang="en-GB" dirty="0"/>
                  <a:t>Lasso is an acronym for: Least Absolute Shrinkage and Selection Operator.</a:t>
                </a:r>
              </a:p>
              <a:p>
                <a:r>
                  <a:rPr lang="en-GB" dirty="0"/>
                  <a:t>Lasso regression is a regression model that uses </a:t>
                </a:r>
                <a14:m>
                  <m:oMath xmlns:m="http://schemas.openxmlformats.org/officeDocument/2006/math">
                    <m:r>
                      <a:rPr lang="en-GB" i="1" dirty="0" smtClean="0">
                        <a:latin typeface="Cambria Math" panose="02040503050406030204" pitchFamily="18" charset="0"/>
                        <a:ea typeface="Cambria Math" panose="02040503050406030204" pitchFamily="18" charset="0"/>
                      </a:rPr>
                      <m:t>ℓ</m:t>
                    </m:r>
                    <m:r>
                      <a:rPr lang="en-GB" i="1" dirty="0" smtClean="0">
                        <a:latin typeface="Cambria Math" panose="02040503050406030204" pitchFamily="18" charset="0"/>
                      </a:rPr>
                      <m:t>1</m:t>
                    </m:r>
                  </m:oMath>
                </a14:m>
                <a:r>
                  <a:rPr lang="en-GB" dirty="0"/>
                  <a:t> regularisation. </a:t>
                </a:r>
              </a:p>
              <a:p>
                <a:r>
                  <a:rPr lang="en-GB" dirty="0"/>
                  <a:t>In LASSO we modify the optimisation function and add a coefficient which is calculated based on the square of weights (parameters).</a:t>
                </a:r>
              </a:p>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sSup>
                            <m:sSupPr>
                              <m:ctrlPr>
                                <a:rPr lang="en-GB" sz="2800" i="1">
                                  <a:latin typeface="Cambria Math" panose="02040503050406030204" pitchFamily="18" charset="0"/>
                                </a:rPr>
                              </m:ctrlPr>
                            </m:sSupPr>
                            <m:e>
                              <m:r>
                                <a:rPr lang="en-GB" sz="2800" i="1">
                                  <a:latin typeface="Cambria Math" panose="02040503050406030204" pitchFamily="18" charset="0"/>
                                </a:rPr>
                                <m:t>(</m:t>
                              </m:r>
                              <m:sSub>
                                <m:sSubPr>
                                  <m:ctrlPr>
                                    <a:rPr lang="en-GB" sz="2800" i="1">
                                      <a:latin typeface="Cambria Math" panose="02040503050406030204" pitchFamily="18" charset="0"/>
                                    </a:rPr>
                                  </m:ctrlPr>
                                </m:sSubPr>
                                <m:e>
                                  <m:acc>
                                    <m:accPr>
                                      <m:chr m:val="̂"/>
                                      <m:ctrlPr>
                                        <a:rPr lang="en-GB" sz="2800" i="1">
                                          <a:latin typeface="Cambria Math" panose="02040503050406030204" pitchFamily="18" charset="0"/>
                                        </a:rPr>
                                      </m:ctrlPr>
                                    </m:accPr>
                                    <m:e>
                                      <m:r>
                                        <a:rPr lang="en-GB" sz="2800" i="1">
                                          <a:latin typeface="Cambria Math" panose="02040503050406030204" pitchFamily="18" charset="0"/>
                                        </a:rPr>
                                        <m:t>𝑦</m:t>
                                      </m:r>
                                    </m:e>
                                  </m:acc>
                                </m:e>
                                <m:sub>
                                  <m:r>
                                    <a:rPr lang="en-GB" sz="2800" i="1">
                                      <a:latin typeface="Cambria Math" panose="02040503050406030204" pitchFamily="18" charset="0"/>
                                    </a:rPr>
                                    <m:t>𝑖</m:t>
                                  </m:r>
                                </m:sub>
                              </m:sSub>
                              <m:r>
                                <a:rPr lang="en-GB" sz="2800" i="1">
                                  <a:latin typeface="Cambria Math" panose="02040503050406030204" pitchFamily="18" charset="0"/>
                                </a:rPr>
                                <m:t>− </m:t>
                              </m:r>
                              <m:sSub>
                                <m:sSubPr>
                                  <m:ctrlPr>
                                    <a:rPr lang="en-GB" sz="2800" i="1">
                                      <a:latin typeface="Cambria Math" panose="02040503050406030204" pitchFamily="18" charset="0"/>
                                    </a:rPr>
                                  </m:ctrlPr>
                                </m:sSubPr>
                                <m:e>
                                  <m:r>
                                    <a:rPr lang="en-GB" sz="2800" i="1">
                                      <a:latin typeface="Cambria Math" panose="02040503050406030204" pitchFamily="18" charset="0"/>
                                    </a:rPr>
                                    <m:t>𝑦</m:t>
                                  </m:r>
                                </m:e>
                                <m:sub>
                                  <m:r>
                                    <a:rPr lang="en-GB" sz="2800" i="1">
                                      <a:latin typeface="Cambria Math" panose="02040503050406030204" pitchFamily="18" charset="0"/>
                                    </a:rPr>
                                    <m:t>𝑖</m:t>
                                  </m:r>
                                </m:sub>
                              </m:sSub>
                              <m:r>
                                <a:rPr lang="en-GB" sz="2800" i="1">
                                  <a:latin typeface="Cambria Math" panose="02040503050406030204" pitchFamily="18" charset="0"/>
                                </a:rPr>
                                <m:t>)</m:t>
                              </m:r>
                            </m:e>
                            <m:sup>
                              <m:r>
                                <a:rPr lang="en-GB" sz="2800" i="1">
                                  <a:latin typeface="Cambria Math" panose="02040503050406030204" pitchFamily="18" charset="0"/>
                                </a:rPr>
                                <m:t>2</m:t>
                              </m:r>
                            </m:sup>
                          </m:sSup>
                          <m:r>
                            <a:rPr lang="en-GB" sz="2800" i="1">
                              <a:latin typeface="Cambria Math" panose="02040503050406030204" pitchFamily="18" charset="0"/>
                            </a:rPr>
                            <m:t>+ </m:t>
                          </m:r>
                          <m:r>
                            <a:rPr lang="en-GB" sz="2800" i="1">
                              <a:latin typeface="Cambria Math" panose="02040503050406030204" pitchFamily="18" charset="0"/>
                              <a:ea typeface="Cambria Math" panose="02040503050406030204" pitchFamily="18" charset="0"/>
                            </a:rPr>
                            <m:t>𝜆</m:t>
                          </m:r>
                          <m:nary>
                            <m:naryPr>
                              <m:chr m:val="∑"/>
                              <m:ctrlPr>
                                <a:rPr lang="en-GB" sz="2800" i="1">
                                  <a:latin typeface="Cambria Math" panose="02040503050406030204" pitchFamily="18" charset="0"/>
                                </a:rPr>
                              </m:ctrlPr>
                            </m:naryPr>
                            <m:sub>
                              <m:r>
                                <m:rPr>
                                  <m:brk m:alnAt="23"/>
                                </m:rPr>
                                <a:rPr lang="en-GB" sz="2800" i="1">
                                  <a:latin typeface="Cambria Math" panose="02040503050406030204" pitchFamily="18" charset="0"/>
                                </a:rPr>
                                <m:t>𝑖</m:t>
                              </m:r>
                              <m:r>
                                <a:rPr lang="en-GB" sz="2800" i="1">
                                  <a:latin typeface="Cambria Math" panose="02040503050406030204" pitchFamily="18" charset="0"/>
                                </a:rPr>
                                <m:t>=1</m:t>
                              </m:r>
                            </m:sub>
                            <m:sup>
                              <m:r>
                                <a:rPr lang="en-GB" sz="2800" i="1">
                                  <a:latin typeface="Cambria Math" panose="02040503050406030204" pitchFamily="18" charset="0"/>
                                </a:rPr>
                                <m:t>𝑛</m:t>
                              </m:r>
                            </m:sup>
                            <m:e>
                              <m:d>
                                <m:dPr>
                                  <m:begChr m:val="|"/>
                                  <m:endChr m:val="|"/>
                                  <m:ctrlPr>
                                    <a:rPr lang="en-GB" sz="2800" i="1">
                                      <a:latin typeface="Cambria Math" panose="02040503050406030204" pitchFamily="18" charset="0"/>
                                    </a:rPr>
                                  </m:ctrlPr>
                                </m:dPr>
                                <m:e>
                                  <m:sSub>
                                    <m:sSubPr>
                                      <m:ctrlPr>
                                        <a:rPr lang="en-GB" sz="2800" i="1">
                                          <a:latin typeface="Cambria Math" panose="02040503050406030204" pitchFamily="18" charset="0"/>
                                        </a:rPr>
                                      </m:ctrlPr>
                                    </m:sSubPr>
                                    <m:e>
                                      <m:r>
                                        <a:rPr lang="en-GB" sz="2800" i="1">
                                          <a:latin typeface="Cambria Math" panose="02040503050406030204" pitchFamily="18" charset="0"/>
                                          <a:ea typeface="Cambria Math" panose="02040503050406030204" pitchFamily="18" charset="0"/>
                                        </a:rPr>
                                        <m:t>𝛽</m:t>
                                      </m:r>
                                    </m:e>
                                    <m:sub>
                                      <m:r>
                                        <a:rPr lang="en-GB" sz="2800" i="1">
                                          <a:latin typeface="Cambria Math" panose="02040503050406030204" pitchFamily="18" charset="0"/>
                                        </a:rPr>
                                        <m:t>𝑖</m:t>
                                      </m:r>
                                    </m:sub>
                                  </m:sSub>
                                </m:e>
                              </m:d>
                            </m:e>
                          </m:nary>
                        </m:e>
                      </m:nary>
                    </m:oMath>
                  </m:oMathPara>
                </a14:m>
                <a:endParaRPr lang="en-GB" b="0" i="0" u="none" strike="noStrike" dirty="0">
                  <a:solidFill>
                    <a:srgbClr val="3A3B41"/>
                  </a:solidFill>
                  <a:effectLst/>
                  <a:latin typeface="Lora" panose="020F0502020204030204" pitchFamily="34" charset="0"/>
                </a:endParaRPr>
              </a:p>
            </p:txBody>
          </p:sp>
        </mc:Choice>
        <mc:Fallback xmlns="">
          <p:sp>
            <p:nvSpPr>
              <p:cNvPr id="3" name="Content Placeholder 2">
                <a:extLst>
                  <a:ext uri="{FF2B5EF4-FFF2-40B4-BE49-F238E27FC236}">
                    <a16:creationId xmlns:a16="http://schemas.microsoft.com/office/drawing/2014/main" id="{566204E5-577F-AD2E-480E-4B71292FBE78}"/>
                  </a:ext>
                </a:extLst>
              </p:cNvPr>
              <p:cNvSpPr>
                <a:spLocks noGrp="1" noRot="1" noChangeAspect="1" noMove="1" noResize="1" noEditPoints="1" noAdjustHandles="1" noChangeArrowheads="1" noChangeShapeType="1" noTextEdit="1"/>
              </p:cNvSpPr>
              <p:nvPr>
                <p:ph idx="1"/>
              </p:nvPr>
            </p:nvSpPr>
            <p:spPr>
              <a:blipFill>
                <a:blip r:embed="rId2"/>
                <a:stretch>
                  <a:fillRect l="-772" t="-1223" r="-154" b="-2905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F3414E7-F898-A40C-7D19-ACB0E5F8E599}"/>
              </a:ext>
            </a:extLst>
          </p:cNvPr>
          <p:cNvSpPr>
            <a:spLocks noGrp="1"/>
          </p:cNvSpPr>
          <p:nvPr>
            <p:ph type="sldNum" sz="quarter" idx="12"/>
          </p:nvPr>
        </p:nvSpPr>
        <p:spPr/>
        <p:txBody>
          <a:bodyPr/>
          <a:lstStyle/>
          <a:p>
            <a:fld id="{44E22EE9-B8A0-0641-9265-052CFE9B95A7}" type="slidenum">
              <a:rPr lang="en-GB" altLang="en-US" smtClean="0"/>
              <a:pPr/>
              <a:t>59</a:t>
            </a:fld>
            <a:endParaRPr lang="en-GB" altLang="en-US" dirty="0"/>
          </a:p>
        </p:txBody>
      </p:sp>
    </p:spTree>
    <p:extLst>
      <p:ext uri="{BB962C8B-B14F-4D97-AF65-F5344CB8AC3E}">
        <p14:creationId xmlns:p14="http://schemas.microsoft.com/office/powerpoint/2010/main" val="3880397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634B9-C5AC-4BF4-D3AA-2000D083BC2B}"/>
              </a:ext>
            </a:extLst>
          </p:cNvPr>
          <p:cNvSpPr>
            <a:spLocks noGrp="1"/>
          </p:cNvSpPr>
          <p:nvPr>
            <p:ph type="title"/>
          </p:nvPr>
        </p:nvSpPr>
        <p:spPr/>
        <p:txBody>
          <a:bodyPr/>
          <a:lstStyle/>
          <a:p>
            <a:r>
              <a:rPr lang="en-US" dirty="0"/>
              <a:t>Linear regression and non-linear functions</a:t>
            </a:r>
          </a:p>
        </p:txBody>
      </p:sp>
      <p:sp>
        <p:nvSpPr>
          <p:cNvPr id="3" name="Content Placeholder 2">
            <a:extLst>
              <a:ext uri="{FF2B5EF4-FFF2-40B4-BE49-F238E27FC236}">
                <a16:creationId xmlns:a16="http://schemas.microsoft.com/office/drawing/2014/main" id="{CFAD670A-BDB3-B9DB-7C5C-2A1930BB642B}"/>
              </a:ext>
            </a:extLst>
          </p:cNvPr>
          <p:cNvSpPr>
            <a:spLocks noGrp="1"/>
          </p:cNvSpPr>
          <p:nvPr>
            <p:ph idx="1"/>
          </p:nvPr>
        </p:nvSpPr>
        <p:spPr/>
        <p:txBody>
          <a:bodyPr/>
          <a:lstStyle/>
          <a:p>
            <a:r>
              <a:rPr lang="en-GB" dirty="0">
                <a:solidFill>
                  <a:srgbClr val="16191F"/>
                </a:solidFill>
              </a:rPr>
              <a:t>Linear regression is a simple approach to supervised learning. </a:t>
            </a:r>
          </a:p>
          <a:p>
            <a:r>
              <a:rPr lang="en-GB" dirty="0">
                <a:solidFill>
                  <a:srgbClr val="16191F"/>
                </a:solidFill>
              </a:rPr>
              <a:t>It assumes that the target (often shown as Y) is dependent on the features.</a:t>
            </a: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endParaRPr lang="en-GB" dirty="0">
              <a:solidFill>
                <a:srgbClr val="16191F"/>
              </a:solidFill>
            </a:endParaRPr>
          </a:p>
          <a:p>
            <a:r>
              <a:rPr lang="en-GB" dirty="0">
                <a:solidFill>
                  <a:srgbClr val="16191F"/>
                </a:solidFill>
              </a:rPr>
              <a:t>True regression functions are never linear! </a:t>
            </a:r>
          </a:p>
          <a:p>
            <a:endParaRPr lang="en-US" dirty="0"/>
          </a:p>
        </p:txBody>
      </p:sp>
      <p:sp>
        <p:nvSpPr>
          <p:cNvPr id="4" name="Slide Number Placeholder 3">
            <a:extLst>
              <a:ext uri="{FF2B5EF4-FFF2-40B4-BE49-F238E27FC236}">
                <a16:creationId xmlns:a16="http://schemas.microsoft.com/office/drawing/2014/main" id="{547F8676-2CAB-C0DE-0504-BBB6F347CB08}"/>
              </a:ext>
            </a:extLst>
          </p:cNvPr>
          <p:cNvSpPr>
            <a:spLocks noGrp="1"/>
          </p:cNvSpPr>
          <p:nvPr>
            <p:ph type="sldNum" sz="quarter" idx="12"/>
          </p:nvPr>
        </p:nvSpPr>
        <p:spPr/>
        <p:txBody>
          <a:bodyPr/>
          <a:lstStyle/>
          <a:p>
            <a:fld id="{44E22EE9-B8A0-0641-9265-052CFE9B95A7}" type="slidenum">
              <a:rPr lang="en-GB" altLang="en-US" smtClean="0"/>
              <a:pPr/>
              <a:t>6</a:t>
            </a:fld>
            <a:endParaRPr lang="en-GB" altLang="en-US"/>
          </a:p>
        </p:txBody>
      </p:sp>
      <p:pic>
        <p:nvPicPr>
          <p:cNvPr id="8" name="Picture 7" descr="Chart, line chart&#10;&#10;Description automatically generated">
            <a:extLst>
              <a:ext uri="{FF2B5EF4-FFF2-40B4-BE49-F238E27FC236}">
                <a16:creationId xmlns:a16="http://schemas.microsoft.com/office/drawing/2014/main" id="{736087E0-D9B8-AD80-C22E-B3F17D3657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698" y="2085431"/>
            <a:ext cx="4843127" cy="2572561"/>
          </a:xfrm>
          <a:prstGeom prst="rect">
            <a:avLst/>
          </a:prstGeom>
        </p:spPr>
      </p:pic>
    </p:spTree>
    <p:extLst>
      <p:ext uri="{BB962C8B-B14F-4D97-AF65-F5344CB8AC3E}">
        <p14:creationId xmlns:p14="http://schemas.microsoft.com/office/powerpoint/2010/main" val="3052610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C55F513-D073-9C88-B35D-1D27D8E301BF}"/>
                  </a:ext>
                </a:extLst>
              </p:cNvPr>
              <p:cNvSpPr>
                <a:spLocks noGrp="1"/>
              </p:cNvSpPr>
              <p:nvPr>
                <p:ph type="title"/>
              </p:nvPr>
            </p:nvSpPr>
            <p:spPr/>
            <p:txBody>
              <a:bodyPr/>
              <a:lstStyle/>
              <a:p>
                <a:r>
                  <a:rPr lang="en-US" dirty="0"/>
                  <a:t>Lasso – setting </a:t>
                </a:r>
                <a14:m>
                  <m:oMath xmlns:m="http://schemas.openxmlformats.org/officeDocument/2006/math">
                    <m:r>
                      <a:rPr lang="en-GB" sz="2000" i="1">
                        <a:latin typeface="Cambria Math" panose="02040503050406030204" pitchFamily="18" charset="0"/>
                        <a:ea typeface="Cambria Math" panose="02040503050406030204" pitchFamily="18" charset="0"/>
                      </a:rPr>
                      <m:t>𝜆</m:t>
                    </m:r>
                  </m:oMath>
                </a14:m>
                <a:r>
                  <a:rPr lang="en-US" dirty="0"/>
                  <a:t>* </a:t>
                </a:r>
              </a:p>
            </p:txBody>
          </p:sp>
        </mc:Choice>
        <mc:Fallback xmlns="">
          <p:sp>
            <p:nvSpPr>
              <p:cNvPr id="2" name="Title 1">
                <a:extLst>
                  <a:ext uri="{FF2B5EF4-FFF2-40B4-BE49-F238E27FC236}">
                    <a16:creationId xmlns:a16="http://schemas.microsoft.com/office/drawing/2014/main" id="{DC55F513-D073-9C88-B35D-1D27D8E301BF}"/>
                  </a:ext>
                </a:extLst>
              </p:cNvPr>
              <p:cNvSpPr>
                <a:spLocks noGrp="1" noRot="1" noChangeAspect="1" noMove="1" noResize="1" noEditPoints="1" noAdjustHandles="1" noChangeArrowheads="1" noChangeShapeType="1" noTextEdit="1"/>
              </p:cNvSpPr>
              <p:nvPr>
                <p:ph type="title"/>
              </p:nvPr>
            </p:nvSpPr>
            <p:spPr>
              <a:blipFill>
                <a:blip r:embed="rId2"/>
                <a:stretch>
                  <a:fillRect l="-123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0AB5DF-02AF-AC38-7A5D-4AB24C38F672}"/>
                  </a:ext>
                </a:extLst>
              </p:cNvPr>
              <p:cNvSpPr>
                <a:spLocks noGrp="1"/>
              </p:cNvSpPr>
              <p:nvPr>
                <p:ph idx="1"/>
              </p:nvPr>
            </p:nvSpPr>
            <p:spPr/>
            <p:txBody>
              <a:bodyPr/>
              <a:lstStyle/>
              <a:p>
                <a:endParaRPr lang="en-GB" dirty="0"/>
              </a:p>
              <a:p>
                <a:pPr marL="0" indent="0" algn="ctr">
                  <a:buNone/>
                </a:pPr>
                <a14:m>
                  <m:oMathPara xmlns:m="http://schemas.openxmlformats.org/officeDocument/2006/math">
                    <m:oMathParaPr>
                      <m:jc m:val="centerGroup"/>
                    </m:oMathParaPr>
                    <m:oMath xmlns:m="http://schemas.openxmlformats.org/officeDocument/2006/math">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sSup>
                            <m:sSupPr>
                              <m:ctrlPr>
                                <a:rPr lang="en-GB" sz="2400" i="1">
                                  <a:latin typeface="Cambria Math" panose="02040503050406030204" pitchFamily="18" charset="0"/>
                                </a:rPr>
                              </m:ctrlPr>
                            </m:sSupPr>
                            <m:e>
                              <m:r>
                                <a:rPr lang="en-GB" sz="2400" i="1">
                                  <a:latin typeface="Cambria Math" panose="02040503050406030204" pitchFamily="18" charset="0"/>
                                </a:rPr>
                                <m:t>(</m:t>
                              </m:r>
                              <m:sSub>
                                <m:sSubPr>
                                  <m:ctrlPr>
                                    <a:rPr lang="en-GB" sz="2400" i="1">
                                      <a:latin typeface="Cambria Math" panose="02040503050406030204" pitchFamily="18" charset="0"/>
                                    </a:rPr>
                                  </m:ctrlPr>
                                </m:sSubPr>
                                <m:e>
                                  <m:acc>
                                    <m:accPr>
                                      <m:chr m:val="̂"/>
                                      <m:ctrlPr>
                                        <a:rPr lang="en-GB" sz="2400" i="1">
                                          <a:latin typeface="Cambria Math" panose="02040503050406030204" pitchFamily="18" charset="0"/>
                                        </a:rPr>
                                      </m:ctrlPr>
                                    </m:accPr>
                                    <m:e>
                                      <m:r>
                                        <a:rPr lang="en-GB" sz="2400" i="1">
                                          <a:latin typeface="Cambria Math" panose="02040503050406030204" pitchFamily="18" charset="0"/>
                                        </a:rPr>
                                        <m:t>𝑦</m:t>
                                      </m:r>
                                    </m:e>
                                  </m:acc>
                                </m:e>
                                <m:sub>
                                  <m:r>
                                    <a:rPr lang="en-GB" sz="2400" i="1">
                                      <a:latin typeface="Cambria Math" panose="02040503050406030204" pitchFamily="18" charset="0"/>
                                    </a:rPr>
                                    <m:t>𝑖</m:t>
                                  </m:r>
                                </m:sub>
                              </m:sSub>
                              <m:r>
                                <a:rPr lang="en-GB" sz="2400" i="1">
                                  <a:latin typeface="Cambria Math" panose="02040503050406030204" pitchFamily="18" charset="0"/>
                                </a:rPr>
                                <m:t>− </m:t>
                              </m:r>
                              <m:sSub>
                                <m:sSubPr>
                                  <m:ctrlPr>
                                    <a:rPr lang="en-GB" sz="2400" i="1">
                                      <a:latin typeface="Cambria Math" panose="02040503050406030204" pitchFamily="18" charset="0"/>
                                    </a:rPr>
                                  </m:ctrlPr>
                                </m:sSubPr>
                                <m:e>
                                  <m:r>
                                    <a:rPr lang="en-GB" sz="2400" i="1">
                                      <a:latin typeface="Cambria Math" panose="02040503050406030204" pitchFamily="18" charset="0"/>
                                    </a:rPr>
                                    <m:t>𝑦</m:t>
                                  </m:r>
                                </m:e>
                                <m:sub>
                                  <m:r>
                                    <a:rPr lang="en-GB" sz="2400" i="1">
                                      <a:latin typeface="Cambria Math" panose="02040503050406030204" pitchFamily="18" charset="0"/>
                                    </a:rPr>
                                    <m:t>𝑖</m:t>
                                  </m:r>
                                </m:sub>
                              </m:sSub>
                              <m:r>
                                <a:rPr lang="en-GB" sz="2400" i="1">
                                  <a:latin typeface="Cambria Math" panose="02040503050406030204" pitchFamily="18" charset="0"/>
                                </a:rPr>
                                <m:t>)</m:t>
                              </m:r>
                            </m:e>
                            <m:sup>
                              <m:r>
                                <a:rPr lang="en-GB" sz="2400" i="1">
                                  <a:latin typeface="Cambria Math" panose="02040503050406030204" pitchFamily="18" charset="0"/>
                                </a:rPr>
                                <m:t>2</m:t>
                              </m:r>
                            </m:sup>
                          </m:sSup>
                          <m:r>
                            <a:rPr lang="en-GB" sz="2400" i="1">
                              <a:latin typeface="Cambria Math" panose="02040503050406030204" pitchFamily="18" charset="0"/>
                            </a:rPr>
                            <m:t>+ </m:t>
                          </m:r>
                          <m:r>
                            <a:rPr lang="en-GB" sz="2400" i="1">
                              <a:latin typeface="Cambria Math" panose="02040503050406030204" pitchFamily="18" charset="0"/>
                              <a:ea typeface="Cambria Math" panose="02040503050406030204" pitchFamily="18" charset="0"/>
                            </a:rPr>
                            <m:t>𝜆</m:t>
                          </m:r>
                          <m:nary>
                            <m:naryPr>
                              <m:chr m:val="∑"/>
                              <m:ctrlPr>
                                <a:rPr lang="en-GB" sz="2400" i="1">
                                  <a:latin typeface="Cambria Math" panose="02040503050406030204" pitchFamily="18" charset="0"/>
                                </a:rPr>
                              </m:ctrlPr>
                            </m:naryPr>
                            <m:sub>
                              <m:r>
                                <m:rPr>
                                  <m:brk m:alnAt="23"/>
                                </m:rPr>
                                <a:rPr lang="en-GB" sz="2400" i="1">
                                  <a:latin typeface="Cambria Math" panose="02040503050406030204" pitchFamily="18" charset="0"/>
                                </a:rPr>
                                <m:t>𝑖</m:t>
                              </m:r>
                              <m:r>
                                <a:rPr lang="en-GB" sz="2400" i="1">
                                  <a:latin typeface="Cambria Math" panose="02040503050406030204" pitchFamily="18" charset="0"/>
                                </a:rPr>
                                <m:t>=1</m:t>
                              </m:r>
                            </m:sub>
                            <m:sup>
                              <m:r>
                                <a:rPr lang="en-GB" sz="2400" i="1">
                                  <a:latin typeface="Cambria Math" panose="02040503050406030204" pitchFamily="18" charset="0"/>
                                </a:rPr>
                                <m:t>𝑛</m:t>
                              </m:r>
                            </m:sup>
                            <m:e>
                              <m:d>
                                <m:dPr>
                                  <m:begChr m:val="|"/>
                                  <m:endChr m:val="|"/>
                                  <m:ctrlPr>
                                    <a:rPr lang="en-GB" sz="2400" i="1">
                                      <a:latin typeface="Cambria Math" panose="02040503050406030204" pitchFamily="18" charset="0"/>
                                    </a:rPr>
                                  </m:ctrlPr>
                                </m:dPr>
                                <m:e>
                                  <m:sSub>
                                    <m:sSubPr>
                                      <m:ctrlPr>
                                        <a:rPr lang="en-GB" sz="2400" i="1">
                                          <a:latin typeface="Cambria Math" panose="02040503050406030204" pitchFamily="18" charset="0"/>
                                        </a:rPr>
                                      </m:ctrlPr>
                                    </m:sSubPr>
                                    <m:e>
                                      <m:r>
                                        <a:rPr lang="en-GB" sz="2400" i="1">
                                          <a:latin typeface="Cambria Math" panose="02040503050406030204" pitchFamily="18" charset="0"/>
                                          <a:ea typeface="Cambria Math" panose="02040503050406030204" pitchFamily="18" charset="0"/>
                                        </a:rPr>
                                        <m:t>𝛽</m:t>
                                      </m:r>
                                    </m:e>
                                    <m:sub>
                                      <m:r>
                                        <a:rPr lang="en-GB" sz="2400" i="1">
                                          <a:latin typeface="Cambria Math" panose="02040503050406030204" pitchFamily="18" charset="0"/>
                                        </a:rPr>
                                        <m:t>𝑖</m:t>
                                      </m:r>
                                    </m:sub>
                                  </m:sSub>
                                </m:e>
                              </m:d>
                            </m:e>
                          </m:nary>
                        </m:e>
                      </m:nary>
                    </m:oMath>
                  </m:oMathPara>
                </a14:m>
                <a:endParaRPr lang="en-US" sz="2400" dirty="0"/>
              </a:p>
              <a:p>
                <a:endParaRPr lang="en-GB" dirty="0"/>
              </a:p>
              <a:p>
                <a:r>
                  <a:rPr lang="en-GB" dirty="0"/>
                  <a:t>If we set lambda to zero, then the function becomes like an ordinary least squares </a:t>
                </a:r>
              </a:p>
              <a:p>
                <a:r>
                  <a:rPr lang="en-GB" dirty="0"/>
                  <a:t>If we set lambda  to a very large value, it will make coefficients to be come zero, which will make the model underfit .</a:t>
                </a:r>
                <a:endParaRPr lang="en-US" dirty="0"/>
              </a:p>
              <a:p>
                <a:endParaRPr lang="en-US" dirty="0"/>
              </a:p>
            </p:txBody>
          </p:sp>
        </mc:Choice>
        <mc:Fallback xmlns="">
          <p:sp>
            <p:nvSpPr>
              <p:cNvPr id="3" name="Content Placeholder 2">
                <a:extLst>
                  <a:ext uri="{FF2B5EF4-FFF2-40B4-BE49-F238E27FC236}">
                    <a16:creationId xmlns:a16="http://schemas.microsoft.com/office/drawing/2014/main" id="{720AB5DF-02AF-AC38-7A5D-4AB24C38F672}"/>
                  </a:ext>
                </a:extLst>
              </p:cNvPr>
              <p:cNvSpPr>
                <a:spLocks noGrp="1" noRot="1" noChangeAspect="1" noMove="1" noResize="1" noEditPoints="1" noAdjustHandles="1" noChangeArrowheads="1" noChangeShapeType="1" noTextEdit="1"/>
              </p:cNvSpPr>
              <p:nvPr>
                <p:ph idx="1"/>
              </p:nvPr>
            </p:nvSpPr>
            <p:spPr>
              <a:blipFill>
                <a:blip r:embed="rId3"/>
                <a:stretch>
                  <a:fillRect l="-772" t="-19572" r="-46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1E79C06-2DE6-5A29-BA72-CF7910ECF91C}"/>
              </a:ext>
            </a:extLst>
          </p:cNvPr>
          <p:cNvSpPr>
            <a:spLocks noGrp="1"/>
          </p:cNvSpPr>
          <p:nvPr>
            <p:ph type="sldNum" sz="quarter" idx="12"/>
          </p:nvPr>
        </p:nvSpPr>
        <p:spPr/>
        <p:txBody>
          <a:bodyPr/>
          <a:lstStyle/>
          <a:p>
            <a:fld id="{44E22EE9-B8A0-0641-9265-052CFE9B95A7}" type="slidenum">
              <a:rPr lang="en-GB" altLang="en-US" smtClean="0"/>
              <a:pPr/>
              <a:t>60</a:t>
            </a:fld>
            <a:endParaRPr lang="en-GB" altLang="en-US"/>
          </a:p>
        </p:txBody>
      </p:sp>
      <p:sp>
        <p:nvSpPr>
          <p:cNvPr id="5" name="TextBox 4">
            <a:extLst>
              <a:ext uri="{FF2B5EF4-FFF2-40B4-BE49-F238E27FC236}">
                <a16:creationId xmlns:a16="http://schemas.microsoft.com/office/drawing/2014/main" id="{AB4CD3D2-3017-21F6-2F39-575519E1F510}"/>
              </a:ext>
            </a:extLst>
          </p:cNvPr>
          <p:cNvSpPr txBox="1"/>
          <p:nvPr/>
        </p:nvSpPr>
        <p:spPr>
          <a:xfrm>
            <a:off x="611560" y="5318127"/>
            <a:ext cx="3493264" cy="230832"/>
          </a:xfrm>
          <a:prstGeom prst="rect">
            <a:avLst/>
          </a:prstGeom>
          <a:noFill/>
        </p:spPr>
        <p:txBody>
          <a:bodyPr wrap="none" rtlCol="0">
            <a:spAutoFit/>
          </a:bodyPr>
          <a:lstStyle/>
          <a:p>
            <a:r>
              <a:rPr lang="en-US" sz="900" dirty="0">
                <a:latin typeface="Gill Sans MT" panose="020B0502020104020203" pitchFamily="34" charset="77"/>
              </a:rPr>
              <a:t>Source: </a:t>
            </a:r>
            <a:r>
              <a:rPr lang="en-US" sz="900" dirty="0" err="1">
                <a:latin typeface="Gill Sans MT" panose="020B0502020104020203" pitchFamily="34" charset="77"/>
              </a:rPr>
              <a:t>Anuja</a:t>
            </a:r>
            <a:r>
              <a:rPr lang="en-US" sz="900" dirty="0">
                <a:latin typeface="Gill Sans MT" panose="020B0502020104020203" pitchFamily="34" charset="77"/>
              </a:rPr>
              <a:t> Nagpal, https://</a:t>
            </a:r>
            <a:r>
              <a:rPr lang="en-US" sz="900" dirty="0" err="1">
                <a:latin typeface="Gill Sans MT" panose="020B0502020104020203" pitchFamily="34" charset="77"/>
              </a:rPr>
              <a:t>builtin.com</a:t>
            </a:r>
            <a:r>
              <a:rPr lang="en-US" sz="900" dirty="0">
                <a:latin typeface="Gill Sans MT" panose="020B0502020104020203" pitchFamily="34" charset="77"/>
              </a:rPr>
              <a:t>/data-science/l2-regularization</a:t>
            </a:r>
          </a:p>
        </p:txBody>
      </p:sp>
    </p:spTree>
    <p:extLst>
      <p:ext uri="{BB962C8B-B14F-4D97-AF65-F5344CB8AC3E}">
        <p14:creationId xmlns:p14="http://schemas.microsoft.com/office/powerpoint/2010/main" val="5467316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12EEF82-7C5A-597E-A0D2-4E7E3380860F}"/>
                  </a:ext>
                </a:extLst>
              </p:cNvPr>
              <p:cNvSpPr>
                <a:spLocks noGrp="1"/>
              </p:cNvSpPr>
              <p:nvPr>
                <p:ph type="title"/>
              </p:nvPr>
            </p:nvSpPr>
            <p:spPr/>
            <p:txBody>
              <a:bodyPr/>
              <a:lstStyle/>
              <a:p>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2</m:t>
                    </m:r>
                  </m:oMath>
                </a14:m>
                <a:r>
                  <a:rPr lang="en-US" dirty="0"/>
                  <a:t> </a:t>
                </a:r>
                <a:r>
                  <a:rPr lang="en-GB" dirty="0"/>
                  <a:t>regularisation (Ridge)*</a:t>
                </a:r>
              </a:p>
            </p:txBody>
          </p:sp>
        </mc:Choice>
        <mc:Fallback xmlns="">
          <p:sp>
            <p:nvSpPr>
              <p:cNvPr id="2" name="Title 1">
                <a:extLst>
                  <a:ext uri="{FF2B5EF4-FFF2-40B4-BE49-F238E27FC236}">
                    <a16:creationId xmlns:a16="http://schemas.microsoft.com/office/drawing/2014/main" id="{412EEF82-7C5A-597E-A0D2-4E7E3380860F}"/>
                  </a:ext>
                </a:extLst>
              </p:cNvPr>
              <p:cNvSpPr>
                <a:spLocks noGrp="1" noRot="1" noChangeAspect="1" noMove="1" noResize="1" noEditPoints="1" noAdjustHandles="1" noChangeArrowheads="1" noChangeShapeType="1" noTextEdit="1"/>
              </p:cNvSpPr>
              <p:nvPr>
                <p:ph type="title"/>
              </p:nvPr>
            </p:nvSpPr>
            <p:spPr>
              <a:blipFill>
                <a:blip r:embed="rId2"/>
                <a:stretch>
                  <a:fillRect l="-15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309BA8-8775-B6C6-DA98-9367F6722D9A}"/>
                  </a:ext>
                </a:extLst>
              </p:cNvPr>
              <p:cNvSpPr>
                <a:spLocks noGrp="1"/>
              </p:cNvSpPr>
              <p:nvPr>
                <p:ph idx="1"/>
              </p:nvPr>
            </p:nvSpPr>
            <p:spPr/>
            <p:txBody>
              <a:bodyPr/>
              <a:lstStyle/>
              <a:p>
                <a:r>
                  <a:rPr lang="en-GB" dirty="0"/>
                  <a:t>Ridge regression sum of squared weight values as the penalty term in the optimisation function. </a:t>
                </a:r>
                <a:endParaRPr lang="en-US" dirty="0"/>
              </a:p>
              <a:p>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𝑦</m:t>
                                      </m:r>
                                    </m:e>
                                  </m:acc>
                                </m:e>
                                <m:sub>
                                  <m:r>
                                    <a:rPr lang="en-GB" i="1">
                                      <a:latin typeface="Cambria Math" panose="02040503050406030204" pitchFamily="18" charset="0"/>
                                    </a:rPr>
                                    <m:t>𝑖</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r>
                                <a:rPr lang="en-GB" i="1">
                                  <a:latin typeface="Cambria Math" panose="02040503050406030204" pitchFamily="18" charset="0"/>
                                </a:rPr>
                                <m:t>)</m:t>
                              </m:r>
                            </m:e>
                            <m:sup>
                              <m:r>
                                <a:rPr lang="en-GB" i="1">
                                  <a:latin typeface="Cambria Math" panose="02040503050406030204" pitchFamily="18" charset="0"/>
                                </a:rPr>
                                <m:t>2</m:t>
                              </m:r>
                            </m:sup>
                          </m:sSup>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𝜆</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𝛽</m:t>
                                      </m:r>
                                    </m:e>
                                    <m:sub>
                                      <m:r>
                                        <a:rPr lang="en-GB" i="1">
                                          <a:latin typeface="Cambria Math" panose="02040503050406030204" pitchFamily="18" charset="0"/>
                                        </a:rPr>
                                        <m:t>𝑖</m:t>
                                      </m:r>
                                    </m:sub>
                                  </m:sSub>
                                </m:e>
                                <m:sup>
                                  <m:r>
                                    <a:rPr lang="en-GB" i="1">
                                      <a:latin typeface="Cambria Math" panose="02040503050406030204" pitchFamily="18" charset="0"/>
                                    </a:rPr>
                                    <m:t>2</m:t>
                                  </m:r>
                                </m:sup>
                              </m:sSup>
                            </m:e>
                          </m:nary>
                        </m:e>
                      </m:nary>
                    </m:oMath>
                  </m:oMathPara>
                </a14:m>
                <a:endParaRPr lang="en-US" dirty="0"/>
              </a:p>
            </p:txBody>
          </p:sp>
        </mc:Choice>
        <mc:Fallback xmlns="">
          <p:sp>
            <p:nvSpPr>
              <p:cNvPr id="3" name="Content Placeholder 2">
                <a:extLst>
                  <a:ext uri="{FF2B5EF4-FFF2-40B4-BE49-F238E27FC236}">
                    <a16:creationId xmlns:a16="http://schemas.microsoft.com/office/drawing/2014/main" id="{D6309BA8-8775-B6C6-DA98-9367F6722D9A}"/>
                  </a:ext>
                </a:extLst>
              </p:cNvPr>
              <p:cNvSpPr>
                <a:spLocks noGrp="1" noRot="1" noChangeAspect="1" noMove="1" noResize="1" noEditPoints="1" noAdjustHandles="1" noChangeArrowheads="1" noChangeShapeType="1" noTextEdit="1"/>
              </p:cNvSpPr>
              <p:nvPr>
                <p:ph idx="1"/>
              </p:nvPr>
            </p:nvSpPr>
            <p:spPr>
              <a:blipFill>
                <a:blip r:embed="rId3"/>
                <a:stretch>
                  <a:fillRect l="-772" t="-122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C7FF4EC-F60E-CC92-9D46-8D98940AE3C9}"/>
              </a:ext>
            </a:extLst>
          </p:cNvPr>
          <p:cNvSpPr>
            <a:spLocks noGrp="1"/>
          </p:cNvSpPr>
          <p:nvPr>
            <p:ph type="sldNum" sz="quarter" idx="12"/>
          </p:nvPr>
        </p:nvSpPr>
        <p:spPr/>
        <p:txBody>
          <a:bodyPr/>
          <a:lstStyle/>
          <a:p>
            <a:fld id="{44E22EE9-B8A0-0641-9265-052CFE9B95A7}" type="slidenum">
              <a:rPr lang="en-GB" altLang="en-US" smtClean="0"/>
              <a:pPr/>
              <a:t>61</a:t>
            </a:fld>
            <a:endParaRPr lang="en-GB" altLang="en-US"/>
          </a:p>
        </p:txBody>
      </p:sp>
    </p:spTree>
    <p:extLst>
      <p:ext uri="{BB962C8B-B14F-4D97-AF65-F5344CB8AC3E}">
        <p14:creationId xmlns:p14="http://schemas.microsoft.com/office/powerpoint/2010/main" val="7557632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94D01-6ACF-A51D-922B-21B48A6E2F2C}"/>
              </a:ext>
            </a:extLst>
          </p:cNvPr>
          <p:cNvSpPr>
            <a:spLocks noGrp="1"/>
          </p:cNvSpPr>
          <p:nvPr>
            <p:ph type="title"/>
          </p:nvPr>
        </p:nvSpPr>
        <p:spPr/>
        <p:txBody>
          <a:bodyPr/>
          <a:lstStyle/>
          <a:p>
            <a:r>
              <a:rPr lang="en-US" dirty="0"/>
              <a:t>Lasso and Ridge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891933E-645F-2FA9-EC48-8425E0B4C623}"/>
                  </a:ext>
                </a:extLst>
              </p:cNvPr>
              <p:cNvSpPr>
                <a:spLocks noGrp="1"/>
              </p:cNvSpPr>
              <p:nvPr>
                <p:ph idx="1"/>
              </p:nvPr>
            </p:nvSpPr>
            <p:spPr/>
            <p:txBody>
              <a:bodyPr/>
              <a:lstStyle/>
              <a:p>
                <a:r>
                  <a:rPr lang="en-GB" dirty="0"/>
                  <a:t>The key difference between these two techniques is that lasso shrinks the less important feature’s coefficient to zero thus, removing some features altogether. </a:t>
                </a:r>
              </a:p>
              <a:p>
                <a:r>
                  <a:rPr lang="en-GB" dirty="0"/>
                  <a:t>In other words, </a:t>
                </a:r>
                <a14:m>
                  <m:oMath xmlns:m="http://schemas.openxmlformats.org/officeDocument/2006/math">
                    <m:r>
                      <a:rPr lang="en-US" i="1" dirty="0" smtClean="0">
                        <a:latin typeface="Cambria Math" panose="02040503050406030204" pitchFamily="18" charset="0"/>
                        <a:ea typeface="Cambria Math" panose="02040503050406030204" pitchFamily="18" charset="0"/>
                      </a:rPr>
                      <m:t>ℓ</m:t>
                    </m:r>
                    <m:r>
                      <a:rPr lang="en-GB" b="0" i="1" dirty="0" smtClean="0">
                        <a:latin typeface="Cambria Math" panose="02040503050406030204" pitchFamily="18" charset="0"/>
                        <a:ea typeface="Cambria Math" panose="02040503050406030204" pitchFamily="18" charset="0"/>
                      </a:rPr>
                      <m:t>1</m:t>
                    </m:r>
                  </m:oMath>
                </a14:m>
                <a:r>
                  <a:rPr lang="en-GB" dirty="0"/>
                  <a:t> regularisation works well for feature selection in case we have a huge number of features.</a:t>
                </a:r>
              </a:p>
              <a:p>
                <a:endParaRPr lang="en-GB" dirty="0"/>
              </a:p>
              <a:p>
                <a:r>
                  <a:rPr lang="en-GB" dirty="0"/>
                  <a:t>Ridge reduces the complexity of the model by shrinking the coefficient (penalises higher weights). </a:t>
                </a:r>
              </a:p>
              <a:p>
                <a:endParaRPr lang="en-US" dirty="0"/>
              </a:p>
            </p:txBody>
          </p:sp>
        </mc:Choice>
        <mc:Fallback xmlns="">
          <p:sp>
            <p:nvSpPr>
              <p:cNvPr id="3" name="Content Placeholder 2">
                <a:extLst>
                  <a:ext uri="{FF2B5EF4-FFF2-40B4-BE49-F238E27FC236}">
                    <a16:creationId xmlns:a16="http://schemas.microsoft.com/office/drawing/2014/main" id="{B891933E-645F-2FA9-EC48-8425E0B4C623}"/>
                  </a:ext>
                </a:extLst>
              </p:cNvPr>
              <p:cNvSpPr>
                <a:spLocks noGrp="1" noRot="1" noChangeAspect="1" noMove="1" noResize="1" noEditPoints="1" noAdjustHandles="1" noChangeArrowheads="1" noChangeShapeType="1" noTextEdit="1"/>
              </p:cNvSpPr>
              <p:nvPr>
                <p:ph idx="1"/>
              </p:nvPr>
            </p:nvSpPr>
            <p:spPr>
              <a:blipFill>
                <a:blip r:embed="rId2"/>
                <a:stretch>
                  <a:fillRect l="-772" t="-122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66ABDA3D-4221-05D9-384B-2701EF44B4EA}"/>
              </a:ext>
            </a:extLst>
          </p:cNvPr>
          <p:cNvSpPr>
            <a:spLocks noGrp="1"/>
          </p:cNvSpPr>
          <p:nvPr>
            <p:ph type="sldNum" sz="quarter" idx="12"/>
          </p:nvPr>
        </p:nvSpPr>
        <p:spPr/>
        <p:txBody>
          <a:bodyPr/>
          <a:lstStyle/>
          <a:p>
            <a:fld id="{44E22EE9-B8A0-0641-9265-052CFE9B95A7}" type="slidenum">
              <a:rPr lang="en-GB" altLang="en-US" smtClean="0"/>
              <a:pPr/>
              <a:t>62</a:t>
            </a:fld>
            <a:endParaRPr lang="en-GB" altLang="en-US"/>
          </a:p>
        </p:txBody>
      </p:sp>
    </p:spTree>
    <p:extLst>
      <p:ext uri="{BB962C8B-B14F-4D97-AF65-F5344CB8AC3E}">
        <p14:creationId xmlns:p14="http://schemas.microsoft.com/office/powerpoint/2010/main" val="2652408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4B0E-EC4B-AF65-F5A6-6C77B84E688D}"/>
              </a:ext>
            </a:extLst>
          </p:cNvPr>
          <p:cNvSpPr>
            <a:spLocks noGrp="1"/>
          </p:cNvSpPr>
          <p:nvPr>
            <p:ph type="title"/>
          </p:nvPr>
        </p:nvSpPr>
        <p:spPr/>
        <p:txBody>
          <a:bodyPr/>
          <a:lstStyle/>
          <a:p>
            <a:r>
              <a:rPr lang="en-US" dirty="0"/>
              <a:t>If you have any questions </a:t>
            </a:r>
          </a:p>
        </p:txBody>
      </p:sp>
      <p:sp>
        <p:nvSpPr>
          <p:cNvPr id="3" name="Content Placeholder 2">
            <a:extLst>
              <a:ext uri="{FF2B5EF4-FFF2-40B4-BE49-F238E27FC236}">
                <a16:creationId xmlns:a16="http://schemas.microsoft.com/office/drawing/2014/main" id="{F37C2CD0-A4E6-0FCE-E04C-C1C1CB0C3E1D}"/>
              </a:ext>
            </a:extLst>
          </p:cNvPr>
          <p:cNvSpPr>
            <a:spLocks noGrp="1"/>
          </p:cNvSpPr>
          <p:nvPr>
            <p:ph idx="1"/>
          </p:nvPr>
        </p:nvSpPr>
        <p:spPr/>
        <p:txBody>
          <a:bodyPr/>
          <a:lstStyle/>
          <a:p>
            <a:r>
              <a:rPr lang="en-US" dirty="0"/>
              <a:t>Please feel free to arrange a meeting or email (p.barnaghi@imperial.ac.uk). </a:t>
            </a:r>
          </a:p>
          <a:p>
            <a:r>
              <a:rPr lang="en-US" dirty="0"/>
              <a:t>My office: 928, Sir Michael Uren Research Hub, White City Campus.</a:t>
            </a:r>
          </a:p>
          <a:p>
            <a:endParaRPr lang="en-US" dirty="0"/>
          </a:p>
        </p:txBody>
      </p:sp>
      <p:sp>
        <p:nvSpPr>
          <p:cNvPr id="4" name="Slide Number Placeholder 3">
            <a:extLst>
              <a:ext uri="{FF2B5EF4-FFF2-40B4-BE49-F238E27FC236}">
                <a16:creationId xmlns:a16="http://schemas.microsoft.com/office/drawing/2014/main" id="{5871F661-CD16-4A1E-EAB3-76CFDCC66AF4}"/>
              </a:ext>
            </a:extLst>
          </p:cNvPr>
          <p:cNvSpPr>
            <a:spLocks noGrp="1"/>
          </p:cNvSpPr>
          <p:nvPr>
            <p:ph type="sldNum" sz="quarter" idx="12"/>
          </p:nvPr>
        </p:nvSpPr>
        <p:spPr/>
        <p:txBody>
          <a:bodyPr/>
          <a:lstStyle/>
          <a:p>
            <a:fld id="{44E22EE9-B8A0-0641-9265-052CFE9B95A7}" type="slidenum">
              <a:rPr lang="en-GB" altLang="en-US" smtClean="0"/>
              <a:pPr/>
              <a:t>63</a:t>
            </a:fld>
            <a:endParaRPr lang="en-GB" altLang="en-US" dirty="0"/>
          </a:p>
        </p:txBody>
      </p:sp>
    </p:spTree>
    <p:extLst>
      <p:ext uri="{BB962C8B-B14F-4D97-AF65-F5344CB8AC3E}">
        <p14:creationId xmlns:p14="http://schemas.microsoft.com/office/powerpoint/2010/main" val="339632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CD01-1669-EC34-1451-0A0ED944EC97}"/>
              </a:ext>
            </a:extLst>
          </p:cNvPr>
          <p:cNvSpPr>
            <a:spLocks noGrp="1"/>
          </p:cNvSpPr>
          <p:nvPr>
            <p:ph type="title"/>
          </p:nvPr>
        </p:nvSpPr>
        <p:spPr/>
        <p:txBody>
          <a:bodyPr/>
          <a:lstStyle/>
          <a:p>
            <a:r>
              <a:rPr lang="en-GB" dirty="0"/>
              <a:t>The terminology in linear regression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BAC6FF-AE24-D45F-161B-ACA8C82AB652}"/>
                  </a:ext>
                </a:extLst>
              </p:cNvPr>
              <p:cNvSpPr>
                <a:spLocks noGrp="1"/>
              </p:cNvSpPr>
              <p:nvPr>
                <p:ph idx="1"/>
              </p:nvPr>
            </p:nvSpPr>
            <p:spPr/>
            <p:txBody>
              <a:bodyPr/>
              <a:lstStyle/>
              <a:p>
                <a:r>
                  <a:rPr lang="en-GB" dirty="0"/>
                  <a:t>Let’s</a:t>
                </a:r>
                <a:r>
                  <a:rPr lang="en-GB" dirty="0">
                    <a:effectLst/>
                  </a:rPr>
                  <a:t> assume a model:</a:t>
                </a:r>
              </a:p>
              <a:p>
                <a:pPr marL="1047682" lvl="3" indent="0">
                  <a:buNone/>
                </a:pPr>
                <a14:m>
                  <m:oMathPara xmlns:m="http://schemas.openxmlformats.org/officeDocument/2006/math">
                    <m:oMathParaPr>
                      <m:jc m:val="centerGroup"/>
                    </m:oMathParaPr>
                    <m:oMath xmlns:m="http://schemas.openxmlformats.org/officeDocument/2006/math">
                      <m:r>
                        <a:rPr lang="en-GB" sz="2000" i="1">
                          <a:latin typeface="Cambria Math" panose="02040503050406030204" pitchFamily="18" charset="0"/>
                        </a:rPr>
                        <m:t>𝑌</m:t>
                      </m:r>
                      <m:r>
                        <a:rPr lang="en-GB" sz="2000" i="1">
                          <a:latin typeface="Cambria Math" panose="02040503050406030204" pitchFamily="18" charset="0"/>
                        </a:rPr>
                        <m:t>= </m:t>
                      </m:r>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𝛽</m:t>
                          </m:r>
                        </m:e>
                        <m:sub>
                          <m:r>
                            <a:rPr lang="en-GB" sz="2000" i="1">
                              <a:latin typeface="Cambria Math" panose="02040503050406030204" pitchFamily="18" charset="0"/>
                              <a:ea typeface="Cambria Math" panose="02040503050406030204" pitchFamily="18" charset="0"/>
                            </a:rPr>
                            <m:t>0</m:t>
                          </m:r>
                        </m:sub>
                      </m:sSub>
                      <m:r>
                        <a:rPr lang="en-GB" sz="2000" i="1">
                          <a:latin typeface="Cambria Math" panose="02040503050406030204" pitchFamily="18" charset="0"/>
                          <a:ea typeface="Cambria Math" panose="02040503050406030204" pitchFamily="18" charset="0"/>
                        </a:rPr>
                        <m:t>+ </m:t>
                      </m:r>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𝛽</m:t>
                          </m:r>
                        </m:e>
                        <m:sub>
                          <m:r>
                            <a:rPr lang="en-GB" sz="2000" i="1">
                              <a:latin typeface="Cambria Math" panose="02040503050406030204" pitchFamily="18" charset="0"/>
                              <a:ea typeface="Cambria Math" panose="02040503050406030204" pitchFamily="18" charset="0"/>
                            </a:rPr>
                            <m:t>1</m:t>
                          </m:r>
                        </m:sub>
                      </m:sSub>
                      <m:r>
                        <a:rPr lang="en-GB" sz="2000" i="1">
                          <a:latin typeface="Cambria Math" panose="02040503050406030204" pitchFamily="18" charset="0"/>
                          <a:ea typeface="Cambria Math" panose="02040503050406030204" pitchFamily="18" charset="0"/>
                        </a:rPr>
                        <m:t>𝑋</m:t>
                      </m:r>
                      <m:r>
                        <a:rPr lang="en-GB" sz="2000" i="1">
                          <a:latin typeface="Cambria Math" panose="02040503050406030204" pitchFamily="18" charset="0"/>
                          <a:ea typeface="Cambria Math" panose="02040503050406030204" pitchFamily="18" charset="0"/>
                        </a:rPr>
                        <m:t>+ </m:t>
                      </m:r>
                      <m:r>
                        <a:rPr lang="en-GB" sz="2000" i="1">
                          <a:latin typeface="Cambria Math" panose="02040503050406030204" pitchFamily="18" charset="0"/>
                          <a:ea typeface="Cambria Math" panose="02040503050406030204" pitchFamily="18" charset="0"/>
                        </a:rPr>
                        <m:t>𝜀</m:t>
                      </m:r>
                    </m:oMath>
                  </m:oMathPara>
                </a14:m>
                <a:endParaRPr lang="en-GB" sz="2000" dirty="0">
                  <a:ea typeface="Cambria Math" panose="02040503050406030204" pitchFamily="18" charset="0"/>
                </a:endParaRPr>
              </a:p>
              <a:p>
                <a:pPr marL="1047682" lvl="3" indent="0">
                  <a:buNone/>
                </a:pPr>
                <a:r>
                  <a:rPr lang="en-GB" sz="1600" dirty="0"/>
                  <a:t>Or</a:t>
                </a:r>
                <a:r>
                  <a:rPr lang="en-GB" sz="2000" dirty="0"/>
                  <a:t>  </a:t>
                </a:r>
                <a:endParaRPr lang="en-GB" sz="2400" dirty="0"/>
              </a:p>
              <a:p>
                <a:pPr marL="2285852" lvl="6" indent="0">
                  <a:buNone/>
                </a:pPr>
                <a14:m>
                  <m:oMathPara xmlns:m="http://schemas.openxmlformats.org/officeDocument/2006/math">
                    <m:oMathParaPr>
                      <m:jc m:val="center"/>
                    </m:oMathParaPr>
                    <m:oMath xmlns:m="http://schemas.openxmlformats.org/officeDocument/2006/math">
                      <m:r>
                        <a:rPr lang="en-GB" sz="2000" i="1">
                          <a:latin typeface="Cambria Math" panose="02040503050406030204" pitchFamily="18" charset="0"/>
                        </a:rPr>
                        <m:t>   </m:t>
                      </m:r>
                      <m:r>
                        <a:rPr lang="en-GB" sz="2000" i="1">
                          <a:latin typeface="Cambria Math" panose="02040503050406030204" pitchFamily="18" charset="0"/>
                        </a:rPr>
                        <m:t>𝑌</m:t>
                      </m:r>
                      <m:r>
                        <a:rPr lang="en-GB" sz="2000" i="1">
                          <a:latin typeface="Cambria Math" panose="02040503050406030204" pitchFamily="18" charset="0"/>
                        </a:rPr>
                        <m:t>= </m:t>
                      </m:r>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𝑤</m:t>
                          </m:r>
                        </m:e>
                        <m:sub>
                          <m:r>
                            <a:rPr lang="en-GB" sz="2000" i="1">
                              <a:latin typeface="Cambria Math" panose="02040503050406030204" pitchFamily="18" charset="0"/>
                              <a:ea typeface="Cambria Math" panose="02040503050406030204" pitchFamily="18" charset="0"/>
                            </a:rPr>
                            <m:t>0</m:t>
                          </m:r>
                        </m:sub>
                      </m:sSub>
                      <m:r>
                        <a:rPr lang="en-GB" sz="2000" i="1">
                          <a:latin typeface="Cambria Math" panose="02040503050406030204" pitchFamily="18" charset="0"/>
                          <a:ea typeface="Cambria Math" panose="02040503050406030204" pitchFamily="18" charset="0"/>
                        </a:rPr>
                        <m:t>+ </m:t>
                      </m:r>
                      <m:sSub>
                        <m:sSubPr>
                          <m:ctrlPr>
                            <a:rPr lang="en-GB" sz="2000" i="1">
                              <a:latin typeface="Cambria Math" panose="02040503050406030204" pitchFamily="18" charset="0"/>
                              <a:ea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𝑤</m:t>
                          </m:r>
                        </m:e>
                        <m:sub>
                          <m:r>
                            <a:rPr lang="en-GB" sz="2000" i="1">
                              <a:latin typeface="Cambria Math" panose="02040503050406030204" pitchFamily="18" charset="0"/>
                              <a:ea typeface="Cambria Math" panose="02040503050406030204" pitchFamily="18" charset="0"/>
                            </a:rPr>
                            <m:t>1</m:t>
                          </m:r>
                        </m:sub>
                      </m:sSub>
                      <m:r>
                        <a:rPr lang="en-GB" sz="2000" i="1">
                          <a:latin typeface="Cambria Math" panose="02040503050406030204" pitchFamily="18" charset="0"/>
                          <a:ea typeface="Cambria Math" panose="02040503050406030204" pitchFamily="18" charset="0"/>
                        </a:rPr>
                        <m:t>𝑋</m:t>
                      </m:r>
                      <m:r>
                        <a:rPr lang="en-GB" sz="2000" i="1">
                          <a:latin typeface="Cambria Math" panose="02040503050406030204" pitchFamily="18" charset="0"/>
                          <a:ea typeface="Cambria Math" panose="02040503050406030204" pitchFamily="18" charset="0"/>
                        </a:rPr>
                        <m:t>+ </m:t>
                      </m:r>
                      <m:r>
                        <a:rPr lang="en-GB" sz="2000" i="1">
                          <a:latin typeface="Cambria Math" panose="02040503050406030204" pitchFamily="18" charset="0"/>
                          <a:ea typeface="Cambria Math" panose="02040503050406030204" pitchFamily="18" charset="0"/>
                        </a:rPr>
                        <m:t>𝜀</m:t>
                      </m:r>
                    </m:oMath>
                  </m:oMathPara>
                </a14:m>
                <a:endParaRPr lang="en-GB" sz="2000" dirty="0">
                  <a:ea typeface="Cambria Math" panose="02040503050406030204" pitchFamily="18" charset="0"/>
                </a:endParaRPr>
              </a:p>
              <a:p>
                <a:pPr marL="2285852" lvl="6" indent="0">
                  <a:buNone/>
                </a:pPr>
                <a:endParaRPr lang="en-GB" sz="2000" dirty="0">
                  <a:ea typeface="Cambria Math" panose="02040503050406030204" pitchFamily="18" charset="0"/>
                </a:endParaRPr>
              </a:p>
              <a:p>
                <a:r>
                  <a:rPr lang="en-GB" dirty="0">
                    <a:effectLst/>
                  </a:rPr>
                  <a:t>where </a:t>
                </a:r>
                <a:r>
                  <a:rPr lang="el-GR" dirty="0">
                    <a:effectLst/>
                    <a:latin typeface="CMMI10"/>
                  </a:rPr>
                  <a:t>β</a:t>
                </a:r>
                <a:r>
                  <a:rPr lang="el-GR" baseline="-25000" dirty="0">
                    <a:effectLst/>
                    <a:latin typeface="CMR8"/>
                  </a:rPr>
                  <a:t>0</a:t>
                </a:r>
                <a:r>
                  <a:rPr lang="el-GR" dirty="0">
                    <a:effectLst/>
                    <a:latin typeface="CMR8"/>
                  </a:rPr>
                  <a:t> </a:t>
                </a:r>
                <a:r>
                  <a:rPr lang="en-GB" dirty="0">
                    <a:effectLst/>
                  </a:rPr>
                  <a:t>and </a:t>
                </a:r>
                <a:r>
                  <a:rPr lang="el-GR" dirty="0">
                    <a:effectLst/>
                    <a:latin typeface="CMMI10"/>
                  </a:rPr>
                  <a:t>β</a:t>
                </a:r>
                <a:r>
                  <a:rPr lang="el-GR" baseline="-25000" dirty="0">
                    <a:effectLst/>
                    <a:latin typeface="CMR8"/>
                  </a:rPr>
                  <a:t>1</a:t>
                </a:r>
                <a:r>
                  <a:rPr lang="el-GR" dirty="0">
                    <a:effectLst/>
                    <a:latin typeface="CMR8"/>
                  </a:rPr>
                  <a:t> </a:t>
                </a:r>
                <a:r>
                  <a:rPr lang="en-GB" dirty="0">
                    <a:effectLst/>
                  </a:rPr>
                  <a:t>are two unknown parameters that represent the </a:t>
                </a:r>
                <a:r>
                  <a:rPr lang="en-GB" dirty="0">
                    <a:solidFill>
                      <a:srgbClr val="FF0000"/>
                    </a:solidFill>
                    <a:effectLst/>
                  </a:rPr>
                  <a:t>intercept</a:t>
                </a:r>
                <a:r>
                  <a:rPr lang="en-GB" dirty="0">
                    <a:solidFill>
                      <a:srgbClr val="009900"/>
                    </a:solidFill>
                    <a:effectLst/>
                  </a:rPr>
                  <a:t> </a:t>
                </a:r>
                <a:r>
                  <a:rPr lang="en-GB" dirty="0">
                    <a:effectLst/>
                  </a:rPr>
                  <a:t>and </a:t>
                </a:r>
                <a:r>
                  <a:rPr lang="en-GB" dirty="0">
                    <a:solidFill>
                      <a:srgbClr val="FF0000"/>
                    </a:solidFill>
                    <a:effectLst/>
                  </a:rPr>
                  <a:t>slope</a:t>
                </a:r>
                <a:r>
                  <a:rPr lang="en-GB" dirty="0">
                    <a:effectLst/>
                  </a:rPr>
                  <a:t>, also known as </a:t>
                </a:r>
                <a:r>
                  <a:rPr lang="en-GB" dirty="0">
                    <a:solidFill>
                      <a:srgbClr val="FF0000"/>
                    </a:solidFill>
                    <a:effectLst/>
                  </a:rPr>
                  <a:t>coefficients</a:t>
                </a:r>
                <a:r>
                  <a:rPr lang="en-GB" dirty="0">
                    <a:solidFill>
                      <a:srgbClr val="009900"/>
                    </a:solidFill>
                  </a:rPr>
                  <a:t> </a:t>
                </a:r>
                <a:r>
                  <a:rPr lang="en-GB" dirty="0">
                    <a:solidFill>
                      <a:srgbClr val="009900"/>
                    </a:solidFill>
                    <a:effectLst/>
                  </a:rPr>
                  <a:t> </a:t>
                </a:r>
                <a:r>
                  <a:rPr lang="en-GB" dirty="0">
                    <a:effectLst/>
                  </a:rPr>
                  <a:t>or </a:t>
                </a:r>
                <a:r>
                  <a:rPr lang="en-GB" dirty="0">
                    <a:solidFill>
                      <a:srgbClr val="FF0000"/>
                    </a:solidFill>
                    <a:effectLst/>
                  </a:rPr>
                  <a:t>weights</a:t>
                </a:r>
                <a:r>
                  <a:rPr lang="en-GB" dirty="0">
                    <a:effectLst/>
                  </a:rPr>
                  <a:t>, and </a:t>
                </a:r>
                <a:r>
                  <a:rPr lang="el-GR" dirty="0">
                    <a:effectLst/>
                    <a:latin typeface="CMMI10"/>
                  </a:rPr>
                  <a:t>ε </a:t>
                </a:r>
                <a:r>
                  <a:rPr lang="en-GB" dirty="0">
                    <a:effectLst/>
                  </a:rPr>
                  <a:t>is the error term. </a:t>
                </a:r>
                <a:endParaRPr lang="en-GB" sz="2400" dirty="0"/>
              </a:p>
              <a:p>
                <a:endParaRPr lang="en-US" dirty="0"/>
              </a:p>
            </p:txBody>
          </p:sp>
        </mc:Choice>
        <mc:Fallback xmlns="">
          <p:sp>
            <p:nvSpPr>
              <p:cNvPr id="3" name="Content Placeholder 2">
                <a:extLst>
                  <a:ext uri="{FF2B5EF4-FFF2-40B4-BE49-F238E27FC236}">
                    <a16:creationId xmlns:a16="http://schemas.microsoft.com/office/drawing/2014/main" id="{8FBAC6FF-AE24-D45F-161B-ACA8C82AB652}"/>
                  </a:ext>
                </a:extLst>
              </p:cNvPr>
              <p:cNvSpPr>
                <a:spLocks noGrp="1" noRot="1" noChangeAspect="1" noMove="1" noResize="1" noEditPoints="1" noAdjustHandles="1" noChangeArrowheads="1" noChangeShapeType="1" noTextEdit="1"/>
              </p:cNvSpPr>
              <p:nvPr>
                <p:ph idx="1"/>
              </p:nvPr>
            </p:nvSpPr>
            <p:spPr>
              <a:blipFill>
                <a:blip r:embed="rId2"/>
                <a:stretch>
                  <a:fillRect l="-772" t="-1223" r="-463"/>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4365CD49-827E-3F71-A9BA-DDE151D76422}"/>
              </a:ext>
            </a:extLst>
          </p:cNvPr>
          <p:cNvSpPr>
            <a:spLocks noGrp="1"/>
          </p:cNvSpPr>
          <p:nvPr>
            <p:ph type="sldNum" sz="quarter" idx="12"/>
          </p:nvPr>
        </p:nvSpPr>
        <p:spPr/>
        <p:txBody>
          <a:bodyPr/>
          <a:lstStyle/>
          <a:p>
            <a:fld id="{44E22EE9-B8A0-0641-9265-052CFE9B95A7}" type="slidenum">
              <a:rPr lang="en-GB" altLang="en-US" smtClean="0"/>
              <a:pPr/>
              <a:t>7</a:t>
            </a:fld>
            <a:endParaRPr lang="en-GB" altLang="en-US"/>
          </a:p>
        </p:txBody>
      </p:sp>
    </p:spTree>
    <p:extLst>
      <p:ext uri="{BB962C8B-B14F-4D97-AF65-F5344CB8AC3E}">
        <p14:creationId xmlns:p14="http://schemas.microsoft.com/office/powerpoint/2010/main" val="302184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7ECFF-F7DB-00BA-2093-2C1F03914878}"/>
              </a:ext>
            </a:extLst>
          </p:cNvPr>
          <p:cNvSpPr>
            <a:spLocks noGrp="1"/>
          </p:cNvSpPr>
          <p:nvPr>
            <p:ph type="title"/>
          </p:nvPr>
        </p:nvSpPr>
        <p:spPr/>
        <p:txBody>
          <a:bodyPr/>
          <a:lstStyle/>
          <a:p>
            <a:r>
              <a:rPr lang="en-GB" dirty="0"/>
              <a:t>Simple linear regression using a single predictor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3DE68CA-F8AC-5C4A-DF95-BCB32EE5C902}"/>
                  </a:ext>
                </a:extLst>
              </p:cNvPr>
              <p:cNvSpPr>
                <a:spLocks noGrp="1"/>
              </p:cNvSpPr>
              <p:nvPr>
                <p:ph idx="1"/>
              </p:nvPr>
            </p:nvSpPr>
            <p:spPr/>
            <p:txBody>
              <a:bodyPr/>
              <a:lstStyle/>
              <a:p>
                <a:endParaRPr lang="en-GB" sz="1800" dirty="0"/>
              </a:p>
              <a:p>
                <a:pPr marL="0" indent="0">
                  <a:buNone/>
                </a:pPr>
                <a14:m>
                  <m:oMathPara xmlns:m="http://schemas.openxmlformats.org/officeDocument/2006/math">
                    <m:oMathParaPr>
                      <m:jc m:val="centerGroup"/>
                    </m:oMathParaPr>
                    <m:oMath xmlns:m="http://schemas.openxmlformats.org/officeDocument/2006/math">
                      <m:r>
                        <a:rPr lang="en-GB" sz="1800" i="1">
                          <a:latin typeface="Cambria Math" panose="02040503050406030204" pitchFamily="18" charset="0"/>
                        </a:rPr>
                        <m:t>𝑌</m:t>
                      </m:r>
                      <m:r>
                        <a:rPr lang="en-GB" sz="1800" i="1">
                          <a:latin typeface="Cambria Math" panose="02040503050406030204" pitchFamily="18" charset="0"/>
                        </a:rPr>
                        <m:t>= </m:t>
                      </m:r>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r>
                        <a:rPr lang="en-GB" sz="1800" i="1">
                          <a:latin typeface="Cambria Math" panose="02040503050406030204" pitchFamily="18" charset="0"/>
                          <a:ea typeface="Cambria Math" panose="02040503050406030204" pitchFamily="18" charset="0"/>
                        </a:rPr>
                        <m:t>+ </m:t>
                      </m:r>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1</m:t>
                          </m:r>
                        </m:sub>
                      </m:sSub>
                      <m:r>
                        <a:rPr lang="en-GB" sz="1800" i="1">
                          <a:latin typeface="Cambria Math" panose="02040503050406030204" pitchFamily="18" charset="0"/>
                          <a:ea typeface="Cambria Math" panose="02040503050406030204" pitchFamily="18" charset="0"/>
                        </a:rPr>
                        <m:t>𝑋</m:t>
                      </m:r>
                      <m:r>
                        <a:rPr lang="en-GB" sz="1800" i="1">
                          <a:latin typeface="Cambria Math" panose="02040503050406030204" pitchFamily="18" charset="0"/>
                          <a:ea typeface="Cambria Math" panose="02040503050406030204" pitchFamily="18" charset="0"/>
                        </a:rPr>
                        <m:t>+ </m:t>
                      </m:r>
                      <m:r>
                        <a:rPr lang="en-GB" sz="1800" i="1">
                          <a:latin typeface="Cambria Math" panose="02040503050406030204" pitchFamily="18" charset="0"/>
                          <a:ea typeface="Cambria Math" panose="02040503050406030204" pitchFamily="18" charset="0"/>
                        </a:rPr>
                        <m:t>𝜀</m:t>
                      </m:r>
                    </m:oMath>
                  </m:oMathPara>
                </a14:m>
                <a:endParaRPr lang="en-GB" sz="1800" dirty="0">
                  <a:ea typeface="Cambria Math" panose="02040503050406030204" pitchFamily="18" charset="0"/>
                </a:endParaRPr>
              </a:p>
              <a:p>
                <a:endParaRPr lang="en-GB" sz="1800" dirty="0"/>
              </a:p>
              <a:p>
                <a:r>
                  <a:rPr lang="en-GB" sz="1800" dirty="0"/>
                  <a:t>Given some estimates </a:t>
                </a:r>
                <a:r>
                  <a:rPr lang="el-GR" sz="1800" dirty="0">
                    <a:latin typeface="CMMI10"/>
                  </a:rPr>
                  <a:t>β</a:t>
                </a:r>
                <a:r>
                  <a:rPr lang="el-GR" sz="1800" dirty="0">
                    <a:latin typeface="CMR10"/>
                  </a:rPr>
                  <a:t>ˆ</a:t>
                </a:r>
                <a:r>
                  <a:rPr lang="el-GR" sz="1800" baseline="-25000" dirty="0">
                    <a:latin typeface="CMR8"/>
                  </a:rPr>
                  <a:t>0</a:t>
                </a:r>
                <a:r>
                  <a:rPr lang="el-GR" sz="1800" dirty="0">
                    <a:latin typeface="CMR8"/>
                  </a:rPr>
                  <a:t> </a:t>
                </a:r>
                <a:r>
                  <a:rPr lang="en-GB" sz="1800" dirty="0"/>
                  <a:t>and </a:t>
                </a:r>
                <a:r>
                  <a:rPr lang="el-GR" sz="1800" dirty="0">
                    <a:latin typeface="CMMI10"/>
                  </a:rPr>
                  <a:t>β</a:t>
                </a:r>
                <a:r>
                  <a:rPr lang="el-GR" sz="1800" dirty="0">
                    <a:latin typeface="CMR10"/>
                  </a:rPr>
                  <a:t>ˆ</a:t>
                </a:r>
                <a:r>
                  <a:rPr lang="el-GR" sz="1800" baseline="-25000" dirty="0">
                    <a:latin typeface="CMR8"/>
                  </a:rPr>
                  <a:t>1</a:t>
                </a:r>
                <a:r>
                  <a:rPr lang="el-GR" sz="1800" dirty="0">
                    <a:latin typeface="CMR8"/>
                  </a:rPr>
                  <a:t> </a:t>
                </a:r>
                <a:r>
                  <a:rPr lang="en-GB" sz="1800" dirty="0"/>
                  <a:t>for the model coefficients, we want to predict future values using:</a:t>
                </a:r>
              </a:p>
              <a:p>
                <a:pPr marL="0" indent="0">
                  <a:buNone/>
                </a:pPr>
                <a:endParaRPr lang="en-GB" sz="1800" dirty="0"/>
              </a:p>
              <a:p>
                <a:pPr marL="0" indent="0">
                  <a:buNone/>
                </a:pPr>
                <a:r>
                  <a:rPr lang="en-GB" sz="1800" dirty="0"/>
                  <a:t>			 </a:t>
                </a:r>
                <a14:m>
                  <m:oMath xmlns:m="http://schemas.openxmlformats.org/officeDocument/2006/math">
                    <m:acc>
                      <m:accPr>
                        <m:chr m:val="̂"/>
                        <m:ctrlPr>
                          <a:rPr lang="en-GB" sz="1800" i="1">
                            <a:latin typeface="Cambria Math" panose="02040503050406030204" pitchFamily="18" charset="0"/>
                          </a:rPr>
                        </m:ctrlPr>
                      </m:accPr>
                      <m:e>
                        <m:r>
                          <a:rPr lang="en-GB" sz="1800" i="1">
                            <a:latin typeface="Cambria Math" panose="02040503050406030204" pitchFamily="18" charset="0"/>
                          </a:rPr>
                          <m:t>𝑌</m:t>
                        </m:r>
                      </m:e>
                    </m:acc>
                    <m:r>
                      <a:rPr lang="en-GB" sz="1800" i="1">
                        <a:latin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0</m:t>
                            </m:r>
                          </m:sub>
                        </m:sSub>
                      </m:e>
                    </m:acc>
                    <m:r>
                      <a:rPr lang="en-GB" sz="1800" i="1">
                        <a:latin typeface="Cambria Math" panose="02040503050406030204" pitchFamily="18" charset="0"/>
                        <a:ea typeface="Cambria Math" panose="02040503050406030204" pitchFamily="18" charset="0"/>
                      </a:rPr>
                      <m:t>+</m:t>
                    </m:r>
                    <m:acc>
                      <m:accPr>
                        <m:chr m:val="̂"/>
                        <m:ctrlPr>
                          <a:rPr lang="en-GB" sz="1800" i="1">
                            <a:latin typeface="Cambria Math" panose="02040503050406030204" pitchFamily="18" charset="0"/>
                            <a:ea typeface="Cambria Math" panose="02040503050406030204" pitchFamily="18" charset="0"/>
                          </a:rPr>
                        </m:ctrlPr>
                      </m:accPr>
                      <m:e>
                        <m:sSub>
                          <m:sSubPr>
                            <m:ctrlPr>
                              <a:rPr lang="en-GB" sz="1800" i="1">
                                <a:latin typeface="Cambria Math" panose="02040503050406030204" pitchFamily="18" charset="0"/>
                                <a:ea typeface="Cambria Math" panose="02040503050406030204" pitchFamily="18" charset="0"/>
                              </a:rPr>
                            </m:ctrlPr>
                          </m:sSubPr>
                          <m:e>
                            <m:r>
                              <a:rPr lang="en-GB" sz="1800" i="1">
                                <a:latin typeface="Cambria Math" panose="02040503050406030204" pitchFamily="18" charset="0"/>
                                <a:ea typeface="Cambria Math" panose="02040503050406030204" pitchFamily="18" charset="0"/>
                              </a:rPr>
                              <m:t>𝛽</m:t>
                            </m:r>
                          </m:e>
                          <m:sub>
                            <m:r>
                              <a:rPr lang="en-GB" sz="1800" i="1">
                                <a:latin typeface="Cambria Math" panose="02040503050406030204" pitchFamily="18" charset="0"/>
                                <a:ea typeface="Cambria Math" panose="02040503050406030204" pitchFamily="18" charset="0"/>
                              </a:rPr>
                              <m:t>1</m:t>
                            </m:r>
                          </m:sub>
                        </m:sSub>
                      </m:e>
                    </m:acc>
                    <m:r>
                      <a:rPr lang="en-GB" sz="1800" i="1">
                        <a:latin typeface="Cambria Math" panose="02040503050406030204" pitchFamily="18" charset="0"/>
                        <a:ea typeface="Cambria Math" panose="02040503050406030204" pitchFamily="18" charset="0"/>
                      </a:rPr>
                      <m:t> </m:t>
                    </m:r>
                    <m:r>
                      <a:rPr lang="en-GB" sz="1800" i="1">
                        <a:latin typeface="Cambria Math" panose="02040503050406030204" pitchFamily="18" charset="0"/>
                        <a:ea typeface="Cambria Math" panose="02040503050406030204" pitchFamily="18" charset="0"/>
                      </a:rPr>
                      <m:t>𝑋</m:t>
                    </m:r>
                    <m:r>
                      <a:rPr lang="en-GB" sz="1800" i="1">
                        <a:latin typeface="Cambria Math" panose="02040503050406030204" pitchFamily="18" charset="0"/>
                        <a:ea typeface="Cambria Math" panose="02040503050406030204" pitchFamily="18" charset="0"/>
                      </a:rPr>
                      <m:t>+ </m:t>
                    </m:r>
                    <m:r>
                      <a:rPr lang="en-GB" sz="1800" i="1">
                        <a:latin typeface="Cambria Math" panose="02040503050406030204" pitchFamily="18" charset="0"/>
                        <a:ea typeface="Cambria Math" panose="02040503050406030204" pitchFamily="18" charset="0"/>
                      </a:rPr>
                      <m:t>𝜀</m:t>
                    </m:r>
                  </m:oMath>
                </a14:m>
                <a:endParaRPr lang="en-GB" sz="1800" dirty="0"/>
              </a:p>
              <a:p>
                <a:pPr marL="3047802" lvl="8" indent="0">
                  <a:buNone/>
                </a:pPr>
                <a:r>
                  <a:rPr lang="en-GB" sz="1133" dirty="0">
                    <a:latin typeface="Gill Sans MT" panose="020B0502020104020203" pitchFamily="34" charset="77"/>
                  </a:rPr>
                  <a:t> </a:t>
                </a:r>
                <a:endParaRPr lang="en-GB" sz="933" dirty="0">
                  <a:latin typeface="Gill Sans MT" panose="020B0502020104020203" pitchFamily="34" charset="77"/>
                </a:endParaRPr>
              </a:p>
              <a:p>
                <a:r>
                  <a:rPr lang="en-GB" sz="1800" dirty="0"/>
                  <a:t>where </a:t>
                </a:r>
                <a14:m>
                  <m:oMath xmlns:m="http://schemas.openxmlformats.org/officeDocument/2006/math">
                    <m:acc>
                      <m:accPr>
                        <m:chr m:val="̂"/>
                        <m:ctrlPr>
                          <a:rPr lang="en-GB" sz="1800" i="1">
                            <a:latin typeface="Cambria Math" panose="02040503050406030204" pitchFamily="18" charset="0"/>
                          </a:rPr>
                        </m:ctrlPr>
                      </m:accPr>
                      <m:e>
                        <m:r>
                          <a:rPr lang="en-GB" sz="1800" i="1">
                            <a:latin typeface="Cambria Math" panose="02040503050406030204" pitchFamily="18" charset="0"/>
                          </a:rPr>
                          <m:t>𝑌</m:t>
                        </m:r>
                      </m:e>
                    </m:acc>
                  </m:oMath>
                </a14:m>
                <a:r>
                  <a:rPr lang="en-GB" sz="1800" dirty="0"/>
                  <a:t> indicates a prediction of </a:t>
                </a:r>
                <a14:m>
                  <m:oMath xmlns:m="http://schemas.openxmlformats.org/officeDocument/2006/math">
                    <m:r>
                      <a:rPr lang="en-GB" sz="1800" i="1" dirty="0">
                        <a:latin typeface="Cambria Math" panose="02040503050406030204" pitchFamily="18" charset="0"/>
                      </a:rPr>
                      <m:t>𝑌</m:t>
                    </m:r>
                  </m:oMath>
                </a14:m>
                <a:r>
                  <a:rPr lang="en-GB" sz="1800" dirty="0"/>
                  <a:t> on the basis of </a:t>
                </a:r>
                <a14:m>
                  <m:oMath xmlns:m="http://schemas.openxmlformats.org/officeDocument/2006/math">
                    <m:r>
                      <a:rPr lang="en-GB" sz="1800" i="1" dirty="0">
                        <a:latin typeface="Cambria Math" panose="02040503050406030204" pitchFamily="18" charset="0"/>
                      </a:rPr>
                      <m:t>𝑋</m:t>
                    </m:r>
                    <m:r>
                      <a:rPr lang="en-GB" sz="1800" i="1" dirty="0">
                        <a:latin typeface="Cambria Math" panose="02040503050406030204" pitchFamily="18" charset="0"/>
                      </a:rPr>
                      <m:t> = </m:t>
                    </m:r>
                    <m:r>
                      <a:rPr lang="en-GB" sz="1800" i="1" dirty="0">
                        <a:latin typeface="Cambria Math" panose="02040503050406030204" pitchFamily="18" charset="0"/>
                      </a:rPr>
                      <m:t>𝑥</m:t>
                    </m:r>
                    <m:r>
                      <a:rPr lang="en-GB" sz="1800" i="1" dirty="0">
                        <a:latin typeface="Cambria Math" panose="02040503050406030204" pitchFamily="18" charset="0"/>
                      </a:rPr>
                      <m:t>. </m:t>
                    </m:r>
                  </m:oMath>
                </a14:m>
                <a:r>
                  <a:rPr lang="en-GB" sz="1800" dirty="0"/>
                  <a:t>The </a:t>
                </a:r>
                <a:r>
                  <a:rPr lang="en-GB" sz="1800" dirty="0">
                    <a:solidFill>
                      <a:srgbClr val="FF0000"/>
                    </a:solidFill>
                  </a:rPr>
                  <a:t>hat </a:t>
                </a:r>
                <a:r>
                  <a:rPr lang="en-GB" sz="1800" dirty="0"/>
                  <a:t>symbol denotes an estimated value. </a:t>
                </a:r>
                <a:endParaRPr lang="en-GB" sz="1600" dirty="0"/>
              </a:p>
              <a:p>
                <a:pPr marL="0" indent="0">
                  <a:buNone/>
                </a:pPr>
                <a:r>
                  <a:rPr lang="en-GB" sz="1800" dirty="0"/>
                  <a:t> </a:t>
                </a:r>
                <a:endParaRPr lang="en-GB" dirty="0">
                  <a:effectLst/>
                </a:endParaRPr>
              </a:p>
              <a:p>
                <a:endParaRPr lang="en-US" dirty="0"/>
              </a:p>
            </p:txBody>
          </p:sp>
        </mc:Choice>
        <mc:Fallback xmlns="">
          <p:sp>
            <p:nvSpPr>
              <p:cNvPr id="3" name="Content Placeholder 2">
                <a:extLst>
                  <a:ext uri="{FF2B5EF4-FFF2-40B4-BE49-F238E27FC236}">
                    <a16:creationId xmlns:a16="http://schemas.microsoft.com/office/drawing/2014/main" id="{23DE68CA-F8AC-5C4A-DF95-BCB32EE5C902}"/>
                  </a:ext>
                </a:extLst>
              </p:cNvPr>
              <p:cNvSpPr>
                <a:spLocks noGrp="1" noRot="1" noChangeAspect="1" noMove="1" noResize="1" noEditPoints="1" noAdjustHandles="1" noChangeArrowheads="1" noChangeShapeType="1" noTextEdit="1"/>
              </p:cNvSpPr>
              <p:nvPr>
                <p:ph idx="1"/>
              </p:nvPr>
            </p:nvSpPr>
            <p:spPr>
              <a:blipFill>
                <a:blip r:embed="rId2"/>
                <a:stretch>
                  <a:fillRect l="-61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0185F7E8-E905-CB79-45DB-3DEF6CCC0977}"/>
              </a:ext>
            </a:extLst>
          </p:cNvPr>
          <p:cNvSpPr>
            <a:spLocks noGrp="1"/>
          </p:cNvSpPr>
          <p:nvPr>
            <p:ph type="sldNum" sz="quarter" idx="12"/>
          </p:nvPr>
        </p:nvSpPr>
        <p:spPr/>
        <p:txBody>
          <a:bodyPr/>
          <a:lstStyle/>
          <a:p>
            <a:fld id="{44E22EE9-B8A0-0641-9265-052CFE9B95A7}" type="slidenum">
              <a:rPr lang="en-GB" altLang="en-US" smtClean="0"/>
              <a:pPr/>
              <a:t>8</a:t>
            </a:fld>
            <a:endParaRPr lang="en-GB" altLang="en-US"/>
          </a:p>
        </p:txBody>
      </p:sp>
    </p:spTree>
    <p:extLst>
      <p:ext uri="{BB962C8B-B14F-4D97-AF65-F5344CB8AC3E}">
        <p14:creationId xmlns:p14="http://schemas.microsoft.com/office/powerpoint/2010/main" val="228081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7F76C-437D-150F-85FE-B599094EF1B8}"/>
              </a:ext>
            </a:extLst>
          </p:cNvPr>
          <p:cNvSpPr>
            <a:spLocks noGrp="1"/>
          </p:cNvSpPr>
          <p:nvPr>
            <p:ph type="title"/>
          </p:nvPr>
        </p:nvSpPr>
        <p:spPr/>
        <p:txBody>
          <a:bodyPr/>
          <a:lstStyle/>
          <a:p>
            <a:r>
              <a:rPr lang="en-US" dirty="0"/>
              <a:t>Liner regression and parameters</a:t>
            </a:r>
          </a:p>
        </p:txBody>
      </p:sp>
      <p:sp>
        <p:nvSpPr>
          <p:cNvPr id="3" name="Slide Number Placeholder 2">
            <a:extLst>
              <a:ext uri="{FF2B5EF4-FFF2-40B4-BE49-F238E27FC236}">
                <a16:creationId xmlns:a16="http://schemas.microsoft.com/office/drawing/2014/main" id="{86095CC7-169D-A5C3-2ACC-F82BD8BCB9B8}"/>
              </a:ext>
            </a:extLst>
          </p:cNvPr>
          <p:cNvSpPr>
            <a:spLocks noGrp="1"/>
          </p:cNvSpPr>
          <p:nvPr>
            <p:ph type="sldNum" sz="quarter" idx="12"/>
          </p:nvPr>
        </p:nvSpPr>
        <p:spPr/>
        <p:txBody>
          <a:bodyPr/>
          <a:lstStyle/>
          <a:p>
            <a:fld id="{BB98F552-A29D-2D4E-8192-F20670493719}" type="slidenum">
              <a:rPr lang="en-GB" altLang="en-US" smtClean="0"/>
              <a:pPr/>
              <a:t>9</a:t>
            </a:fld>
            <a:endParaRPr lang="en-GB" altLang="en-US"/>
          </a:p>
        </p:txBody>
      </p:sp>
      <p:pic>
        <p:nvPicPr>
          <p:cNvPr id="4" name="Picture 3" descr="Chart&#10;&#10;Description automatically generated">
            <a:extLst>
              <a:ext uri="{FF2B5EF4-FFF2-40B4-BE49-F238E27FC236}">
                <a16:creationId xmlns:a16="http://schemas.microsoft.com/office/drawing/2014/main" id="{AD4BCE94-3947-C41A-46DC-91CFC48C92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325" y="1142738"/>
            <a:ext cx="4717876" cy="3504708"/>
          </a:xfrm>
          <a:prstGeom prst="rect">
            <a:avLst/>
          </a:prstGeom>
        </p:spPr>
      </p:pic>
    </p:spTree>
    <p:extLst>
      <p:ext uri="{BB962C8B-B14F-4D97-AF65-F5344CB8AC3E}">
        <p14:creationId xmlns:p14="http://schemas.microsoft.com/office/powerpoint/2010/main" val="2506226586"/>
      </p:ext>
    </p:extLst>
  </p:cSld>
  <p:clrMapOvr>
    <a:masterClrMapping/>
  </p:clrMapOvr>
</p:sld>
</file>

<file path=ppt/theme/theme1.xml><?xml version="1.0" encoding="utf-8"?>
<a:theme xmlns:a="http://schemas.openxmlformats.org/drawingml/2006/main" name="CCSR">
  <a:themeElements>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CS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CS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CS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CS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CS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CS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CS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CS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CS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CS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CS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CS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CS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27B08E2-1ED8-9047-9A41-7FD6E07FF0DE}">
  <we:reference id="wa200002290" version="1.0.0.3" store="en-001" storeType="OMEX"/>
  <we:alternateReferences>
    <we:reference id="WA200002290" version="1.0.0.3" store="" storeType="OMEX"/>
  </we:alternateReferences>
  <we:properties>
    <we:property name="mathList" value="[{&quot;id&quot;:&quot;1&quot;,&quot;code&quot;:&quot;$\\hat{y}\\,=\\,w_{0}\\,\\times\\,x_{0}\\,+\\,w_{1}\\times\\,x_{1}\\,+\\,w_{2\\,}\\times\\,x_{3}\\,+\\,...\\,+\\,w_{n}\\,\\times\\,x_{n}$&quot;,&quot;font&quot;:{&quot;size&quot;:18,&quot;family&quot;:&quot;Arial&quot;,&quot;color&quot;:&quot;black&quot;},&quot;type&quot;:&quot;$&quot;},{&quot;id&quot;:&quot;1&quot;,&quot;code&quot;:&quot;$\\sum_{i=1}^{m}\\left(y_{i\\,-\\,}\\hat{y}\\right)^{2}$&quot;,&quot;font&quot;:{&quot;size&quot;:&quot;18&quot;,&quot;family&quot;:&quot;Arial&quot;,&quot;color&quot;:&quot;black&quot;},&quot;type&quot;:&quot;$&quot;},{&quot;id&quot;:&quot;1&quot;,&quot;code&quot;:&quot;$\\sum_{i=1}^{m}\\left(y_{i\\,-\\,}\\hat{y}\\right)^{2}\\,=\\,\\sum_{i=1}^{m}\\left(y_{i}\\,-\\,\\sum_{j=1}^{n}\\,x_{ij}\\right)$&quot;,&quot;font&quot;:{&quot;size&quot;:&quot;18&quot;,&quot;family&quot;:&quot;Arial&quot;,&quot;color&quot;:&quot;black&quot;},&quot;type&quot;:&quot;$&quot;},{&quot;id&quot;:&quot;1&quot;,&quot;code&quot;:&quot;$\\sum_{i=1}^{m}\\left(y_{i\\,-\\,}\\hat{y}\\right)^{2}\\,=\\,\\sum_{i=1}^{m}\\left(y_{i}\\,-\\,\\sum_{j=1}^{n}\\,x_{ij}\\right)\\,+\\,\\lambda\\,\\sum_{j=0}^{n}\\,w_{j^{}}^{2}$&quot;,&quot;font&quot;:{&quot;size&quot;:12,&quot;family&quot;:&quot;Arial&quot;,&quot;color&quot;:&quot;black&quot;},&quot;type&quot;:&quot;$&quot;},{&quot;id&quot;:&quot;1&quot;,&quot;code&quot;:&quot;$\\sum_{i=1}^{m}\\left(y_{i\\,-\\,}\\hat{y}\\right)^{2}\\,=\\,\\sum_{i=1}^{m}\\left(y_{i}\\,-\\,\\sum_{j=1}^{n}\\,x_{ij}\\right)\\,+\\,\\lambda\\,\\sum_{j=0}^{n}\\,w_{j^{}}^{}$&quot;,&quot;font&quot;:{&quot;size&quot;:12,&quot;family&quot;:&quot;Arial&quot;,&quot;color&quot;:&quot;black&quot;},&quot;type&quot;:&quot;$&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36772</TotalTime>
  <Words>2950</Words>
  <Application>Microsoft Macintosh PowerPoint</Application>
  <PresentationFormat>On-screen Show (16:10)</PresentationFormat>
  <Paragraphs>333</Paragraphs>
  <Slides>63</Slides>
  <Notes>3</Notes>
  <HiddenSlides>0</HiddenSlides>
  <MMClips>0</MMClips>
  <ScaleCrop>false</ScaleCrop>
  <HeadingPairs>
    <vt:vector size="8" baseType="variant">
      <vt:variant>
        <vt:lpstr>Fonts Used</vt:lpstr>
      </vt:variant>
      <vt:variant>
        <vt:i4>15</vt:i4>
      </vt:variant>
      <vt:variant>
        <vt:lpstr>Theme</vt:lpstr>
      </vt:variant>
      <vt:variant>
        <vt:i4>1</vt:i4>
      </vt:variant>
      <vt:variant>
        <vt:lpstr>Slide Titles</vt:lpstr>
      </vt:variant>
      <vt:variant>
        <vt:i4>63</vt:i4>
      </vt:variant>
      <vt:variant>
        <vt:lpstr>Custom Shows</vt:lpstr>
      </vt:variant>
      <vt:variant>
        <vt:i4>1</vt:i4>
      </vt:variant>
    </vt:vector>
  </HeadingPairs>
  <TitlesOfParts>
    <vt:vector size="80" baseType="lpstr">
      <vt:lpstr>ＭＳ Ｐゴシック</vt:lpstr>
      <vt:lpstr>Arial</vt:lpstr>
      <vt:lpstr>Calibri</vt:lpstr>
      <vt:lpstr>Cambria Math</vt:lpstr>
      <vt:lpstr>CMMI10</vt:lpstr>
      <vt:lpstr>CMR10</vt:lpstr>
      <vt:lpstr>CMR8</vt:lpstr>
      <vt:lpstr>CMSY10</vt:lpstr>
      <vt:lpstr>CMTI10</vt:lpstr>
      <vt:lpstr>Gill Sans MT</vt:lpstr>
      <vt:lpstr>guardian-text-oreilly</vt:lpstr>
      <vt:lpstr>Helvetica</vt:lpstr>
      <vt:lpstr>Helvetica Neue</vt:lpstr>
      <vt:lpstr>Lora</vt:lpstr>
      <vt:lpstr>Verdana</vt:lpstr>
      <vt:lpstr>CCSR</vt:lpstr>
      <vt:lpstr>PowerPoint Presentation</vt:lpstr>
      <vt:lpstr>Linear models</vt:lpstr>
      <vt:lpstr>Linear models: example </vt:lpstr>
      <vt:lpstr>Linear models - training</vt:lpstr>
      <vt:lpstr>Linear regression</vt:lpstr>
      <vt:lpstr>Linear regression and non-linear functions</vt:lpstr>
      <vt:lpstr>The terminology in linear regression</vt:lpstr>
      <vt:lpstr>Simple linear regression using a single predictor </vt:lpstr>
      <vt:lpstr>Liner regression and parameters</vt:lpstr>
      <vt:lpstr>Estimating the parameters</vt:lpstr>
      <vt:lpstr>Residual</vt:lpstr>
      <vt:lpstr>Estimating the parameters</vt:lpstr>
      <vt:lpstr>Estimating the parameters*</vt:lpstr>
      <vt:lpstr>Estimating the parameters in a simple regression</vt:lpstr>
      <vt:lpstr>PowerPoint Presentation</vt:lpstr>
      <vt:lpstr>Estimation and prediction for multiple regression </vt:lpstr>
      <vt:lpstr>Defining linear regression - again</vt:lpstr>
      <vt:lpstr>Sequential learning – Stochastic Gradient Descent* </vt:lpstr>
      <vt:lpstr>Obviously, the solution is not always a line</vt:lpstr>
      <vt:lpstr>Type of problems that we can apply to</vt:lpstr>
      <vt:lpstr>How to evaluate your LR model</vt:lpstr>
      <vt:lpstr>Mean Absolute Error (MAE)</vt:lpstr>
      <vt:lpstr>Mean Squared Error (MSE)</vt:lpstr>
      <vt:lpstr>Root Mean Squared Error (RMSE)</vt:lpstr>
      <vt:lpstr>Mean Squared Error (MSE) and Root Mean Squared Error (RMSE)</vt:lpstr>
      <vt:lpstr>Linear regression in Python</vt:lpstr>
      <vt:lpstr>Logistic regression</vt:lpstr>
      <vt:lpstr>The Sigmoid function</vt:lpstr>
      <vt:lpstr>Logistic regression</vt:lpstr>
      <vt:lpstr>Decision boundary</vt:lpstr>
      <vt:lpstr>Decision boundary</vt:lpstr>
      <vt:lpstr>Practical methodology</vt:lpstr>
      <vt:lpstr>Parametric vs non-parametric models</vt:lpstr>
      <vt:lpstr>K-nearest neighbours</vt:lpstr>
      <vt:lpstr>K-nearest neighbours - example</vt:lpstr>
      <vt:lpstr>KNN</vt:lpstr>
      <vt:lpstr>Euclidean distance</vt:lpstr>
      <vt:lpstr>Euclidean distance - example</vt:lpstr>
      <vt:lpstr>The curse of dimensionality</vt:lpstr>
      <vt:lpstr>Overfitting</vt:lpstr>
      <vt:lpstr>KNN in Python</vt:lpstr>
      <vt:lpstr>Model selection</vt:lpstr>
      <vt:lpstr>Misclassification rate</vt:lpstr>
      <vt:lpstr>Model selection - revisited</vt:lpstr>
      <vt:lpstr>Training and test errors</vt:lpstr>
      <vt:lpstr>Cross validation</vt:lpstr>
      <vt:lpstr>N-Fold cross validation</vt:lpstr>
      <vt:lpstr>Cross validation and model selection</vt:lpstr>
      <vt:lpstr>Reporting the results </vt:lpstr>
      <vt:lpstr>No free lunch theorem</vt:lpstr>
      <vt:lpstr>Different models for different problems</vt:lpstr>
      <vt:lpstr>Review questions  </vt:lpstr>
      <vt:lpstr>Q1</vt:lpstr>
      <vt:lpstr>Q2</vt:lpstr>
      <vt:lpstr>Q3</vt:lpstr>
      <vt:lpstr>Q4</vt:lpstr>
      <vt:lpstr>Acknowledgement</vt:lpstr>
      <vt:lpstr>Additional slides (optional further reading)</vt:lpstr>
      <vt:lpstr>L1 Regularisation (Lasso)*</vt:lpstr>
      <vt:lpstr>Lasso – setting λ* </vt:lpstr>
      <vt:lpstr>ℓ2 regularisation (Ridge)*</vt:lpstr>
      <vt:lpstr>Lasso and Ridge</vt:lpstr>
      <vt:lpstr>If you have any questions </vt:lpstr>
      <vt:lpstr>Custom Show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neuroscience</dc:title>
  <dc:subject/>
  <dc:creator>P. Barnaghi</dc:creator>
  <cp:keywords/>
  <dc:description/>
  <cp:lastModifiedBy>Barnaghi, Payam</cp:lastModifiedBy>
  <cp:revision>190</cp:revision>
  <cp:lastPrinted>2018-10-01T18:07:26Z</cp:lastPrinted>
  <dcterms:created xsi:type="dcterms:W3CDTF">2015-10-05T13:27:19Z</dcterms:created>
  <dcterms:modified xsi:type="dcterms:W3CDTF">2024-01-12T10:30:48Z</dcterms:modified>
  <cp:category/>
</cp:coreProperties>
</file>