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73" r:id="rId2"/>
    <p:sldId id="274" r:id="rId3"/>
    <p:sldId id="275" r:id="rId4"/>
    <p:sldId id="286" r:id="rId5"/>
    <p:sldId id="287" r:id="rId6"/>
    <p:sldId id="284" r:id="rId7"/>
    <p:sldId id="28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21"/>
    <p:restoredTop sz="67922"/>
  </p:normalViewPr>
  <p:slideViewPr>
    <p:cSldViewPr snapToGrid="0">
      <p:cViewPr>
        <p:scale>
          <a:sx n="70" d="100"/>
          <a:sy n="70" d="100"/>
        </p:scale>
        <p:origin x="840" y="30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6011D-A4BC-914A-815F-1C00DCA3A5BF}" type="datetimeFigureOut">
              <a:rPr lang="en-GB" smtClean="0"/>
              <a:t>11/12/2024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F1794-C15F-CB47-A315-A021D6C53858}" type="slidenum">
              <a:rPr lang="en-GB" smtClean="0"/>
              <a:t>‹#›</a:t>
            </a:fld>
            <a:endParaRPr lang="en-GB"/>
          </a:p>
        </p:txBody>
      </p:sp>
    </p:spTree>
    <p:extLst>
      <p:ext uri="{BB962C8B-B14F-4D97-AF65-F5344CB8AC3E}">
        <p14:creationId xmlns:p14="http://schemas.microsoft.com/office/powerpoint/2010/main" val="94889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a:t>Welcome back! In this video, we will be discussing conditional statements, but what are conditional statements?</a:t>
            </a:r>
          </a:p>
          <a:p>
            <a:endParaRPr lang="en-GB"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Well, conditional statements allow us to make decisions based on the values of variables or the result of comparisons, and in Python, they are used to execute a specific block of code based on the truth value of a condition. </a:t>
            </a:r>
          </a:p>
          <a:p>
            <a:endParaRPr lang="en-GB" sz="2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678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Python supports the usual logical mathematical conditions such as a is equal to b, a is not equal to b, a is less than b, a is greater than b, a is less than or equal to b, and a is greater than or equal to b.</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0792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B1519-5880-2E51-E6F2-96404FC2D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65CB2-DBD0-1B58-CB5F-5D4B86C7F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61185-8570-9869-49B9-4B9955F62474}"/>
              </a:ext>
            </a:extLst>
          </p:cNvPr>
          <p:cNvSpPr>
            <a:spLocks noGrp="1"/>
          </p:cNvSpPr>
          <p:nvPr>
            <p:ph type="body" idx="1"/>
          </p:nvPr>
        </p:nvSpPr>
        <p:spPr/>
        <p:txBody>
          <a:bodyPr/>
          <a:lstStyle/>
          <a:p>
            <a:r>
              <a:rPr lang="en-GB" dirty="0"/>
              <a:t>The most common way these conditions can be used is in if statements. </a:t>
            </a:r>
          </a:p>
          <a:p>
            <a:endParaRPr lang="en-GB" dirty="0"/>
          </a:p>
          <a:p>
            <a:r>
              <a:rPr lang="en-GB" dirty="0"/>
              <a:t>An if statement is written by using the keyword if, followed by a condition, followed by a colon, followed by an indented block of code (in this example, the print statement) to execute if the condition is true. Python relies on indentation (denoted by the vertical grey line under the word if), and without this, the if statement will raise an error. </a:t>
            </a:r>
          </a:p>
          <a:p>
            <a:endParaRPr lang="en-GB" dirty="0"/>
          </a:p>
          <a:p>
            <a:r>
              <a:rPr lang="en-GB" dirty="0"/>
              <a:t>Here, as a = 10 and b = 20, this if statement will return b is greater than a based on the given condition. But what would happen if b was not greater than a?</a:t>
            </a:r>
          </a:p>
        </p:txBody>
      </p:sp>
      <p:sp>
        <p:nvSpPr>
          <p:cNvPr id="4" name="Slide Number Placeholder 3">
            <a:extLst>
              <a:ext uri="{FF2B5EF4-FFF2-40B4-BE49-F238E27FC236}">
                <a16:creationId xmlns:a16="http://schemas.microsoft.com/office/drawing/2014/main" id="{C6067C28-CDB3-9945-31DD-22456E4BB5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1396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98BCA-FAF8-AB08-8C35-9A2755AD7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6BEDB-7C95-FB8E-3C32-A2DE0ADEB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733BDB-1B1F-D6BC-2C8E-5CCE38E2F07E}"/>
              </a:ext>
            </a:extLst>
          </p:cNvPr>
          <p:cNvSpPr>
            <a:spLocks noGrp="1"/>
          </p:cNvSpPr>
          <p:nvPr>
            <p:ph type="body" idx="1"/>
          </p:nvPr>
        </p:nvSpPr>
        <p:spPr/>
        <p:txBody>
          <a:bodyPr/>
          <a:lstStyle/>
          <a:p>
            <a:r>
              <a:rPr lang="en-GB" dirty="0"/>
              <a:t>In this example, we have added an extra aspect to the if statement in the form of the keyword else to catch anything which isn’t caught by the preceding if condition. Here, you can see that the if statement returns a is greater than b as the values of a and b have been reversed. </a:t>
            </a:r>
          </a:p>
          <a:p>
            <a:endParaRPr lang="en-GB" dirty="0"/>
          </a:p>
          <a:p>
            <a:r>
              <a:rPr lang="en-GB" dirty="0"/>
              <a:t>But what happens if a is equal to b?</a:t>
            </a:r>
          </a:p>
        </p:txBody>
      </p:sp>
      <p:sp>
        <p:nvSpPr>
          <p:cNvPr id="4" name="Slide Number Placeholder 3">
            <a:extLst>
              <a:ext uri="{FF2B5EF4-FFF2-40B4-BE49-F238E27FC236}">
                <a16:creationId xmlns:a16="http://schemas.microsoft.com/office/drawing/2014/main" id="{065DD49A-6F53-6108-834A-CBDEF39D23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7425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387C7-CED9-B9FC-1D36-06A759256B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149B3-C36A-9490-444E-5FC4A06B3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F0E303-EE43-EACB-BB1E-0BCFF040ED5C}"/>
              </a:ext>
            </a:extLst>
          </p:cNvPr>
          <p:cNvSpPr>
            <a:spLocks noGrp="1"/>
          </p:cNvSpPr>
          <p:nvPr>
            <p:ph type="body" idx="1"/>
          </p:nvPr>
        </p:nvSpPr>
        <p:spPr/>
        <p:txBody>
          <a:bodyPr/>
          <a:lstStyle/>
          <a:p>
            <a:r>
              <a:rPr lang="en-GB" dirty="0"/>
              <a:t>In this, our final example, we introduce the keyword </a:t>
            </a:r>
            <a:r>
              <a:rPr lang="en-GB" dirty="0" err="1"/>
              <a:t>elif</a:t>
            </a:r>
            <a:r>
              <a:rPr lang="en-GB" dirty="0"/>
              <a:t>, which introduces another condition for if the preceding if condition is not true. In this case, the keyword else is now catching anything not caught by either of the conditions introduced by if or </a:t>
            </a:r>
            <a:r>
              <a:rPr lang="en-GB" dirty="0" err="1"/>
              <a:t>elif</a:t>
            </a:r>
            <a:r>
              <a:rPr lang="en-GB" dirty="0"/>
              <a:t>. Here, the statement returns a and b are equal, as a and b are both equal to 20, fulfilling the </a:t>
            </a:r>
            <a:r>
              <a:rPr lang="en-GB" dirty="0" err="1"/>
              <a:t>elif</a:t>
            </a:r>
            <a:r>
              <a:rPr lang="en-GB" dirty="0"/>
              <a:t> condition.</a:t>
            </a:r>
          </a:p>
        </p:txBody>
      </p:sp>
      <p:sp>
        <p:nvSpPr>
          <p:cNvPr id="4" name="Slide Number Placeholder 3">
            <a:extLst>
              <a:ext uri="{FF2B5EF4-FFF2-40B4-BE49-F238E27FC236}">
                <a16:creationId xmlns:a16="http://schemas.microsoft.com/office/drawing/2014/main" id="{1D44D062-5024-0053-3862-0431FCE5BF9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2052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that’s this lesson on conditional statements complete. Now we would like to give you the opportunity to challenge yourself by trying the assignment set on this slide. </a:t>
            </a:r>
          </a:p>
          <a:p>
            <a:r>
              <a:rPr lang="en-GB" dirty="0"/>
              <a:t>Answers will be discussed in the following slide, so make sure to pause this video now while you work through the task. </a:t>
            </a:r>
          </a:p>
        </p:txBody>
      </p:sp>
      <p:sp>
        <p:nvSpPr>
          <p:cNvPr id="4" name="Slide Number Placeholder 3"/>
          <p:cNvSpPr>
            <a:spLocks noGrp="1"/>
          </p:cNvSpPr>
          <p:nvPr>
            <p:ph type="sldNum" sz="quarter" idx="5"/>
          </p:nvPr>
        </p:nvSpPr>
        <p:spPr/>
        <p:txBody>
          <a:bodyPr/>
          <a:lstStyle/>
          <a:p>
            <a:fld id="{83AF1794-C15F-CB47-A315-A021D6C53858}" type="slidenum">
              <a:rPr lang="en-GB" smtClean="0"/>
              <a:t>6</a:t>
            </a:fld>
            <a:endParaRPr lang="en-GB"/>
          </a:p>
        </p:txBody>
      </p:sp>
    </p:spTree>
    <p:extLst>
      <p:ext uri="{BB962C8B-B14F-4D97-AF65-F5344CB8AC3E}">
        <p14:creationId xmlns:p14="http://schemas.microsoft.com/office/powerpoint/2010/main" val="235304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r>
              <a:rPr lang="en-GB" sz="1200" b="0" dirty="0">
                <a:solidFill>
                  <a:prstClr val="black"/>
                </a:solidFill>
                <a:latin typeface="Aptos Display" panose="020B0004020202020204" pitchFamily="34" charset="0"/>
              </a:rPr>
              <a:t>We asked you to try writing an if statement that outputs ‘apple’ if a is greater than b, ‘banana’ if a is equal to b, and ‘cherry' for anything else, so our code uses the keywords if, </a:t>
            </a:r>
            <a:r>
              <a:rPr lang="en-GB" sz="1200" b="0" dirty="0" err="1">
                <a:solidFill>
                  <a:prstClr val="black"/>
                </a:solidFill>
                <a:latin typeface="Aptos Display" panose="020B0004020202020204" pitchFamily="34" charset="0"/>
              </a:rPr>
              <a:t>elif</a:t>
            </a:r>
            <a:r>
              <a:rPr lang="en-GB" sz="1200" b="0" dirty="0">
                <a:solidFill>
                  <a:prstClr val="black"/>
                </a:solidFill>
                <a:latin typeface="Aptos Display" panose="020B0004020202020204" pitchFamily="34" charset="0"/>
              </a:rPr>
              <a:t>, and else. This means that when a = 5 and b = 2, the output of the statement is apple. </a:t>
            </a:r>
          </a:p>
          <a:p>
            <a:pPr lvl="0" algn="just"/>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How did you find this? If you got it right, congratulations! If not, that’s okay. We don’t always get things right on the first try. There’s still plenty of time to learn, and the teaching staff will be happy to work through any problems with you. Just give us a shout!</a:t>
            </a:r>
          </a:p>
          <a:p>
            <a:pPr lvl="0" algn="just"/>
            <a:endParaRPr lang="en-GB" sz="1200" b="0" dirty="0">
              <a:solidFill>
                <a:prstClr val="black"/>
              </a:solidFill>
              <a:latin typeface="Aptos Display" panose="020B0004020202020204" pitchFamily="34" charset="0"/>
            </a:endParaRPr>
          </a:p>
          <a:p>
            <a:pPr lvl="0" algn="just"/>
            <a:r>
              <a:rPr lang="en-GB" sz="1200" b="0" dirty="0">
                <a:solidFill>
                  <a:prstClr val="black"/>
                </a:solidFill>
                <a:latin typeface="Aptos Display" panose="020B0004020202020204" pitchFamily="34" charset="0"/>
              </a:rPr>
              <a:t>Otherwise, see you in the next video. </a:t>
            </a:r>
          </a:p>
        </p:txBody>
      </p:sp>
      <p:sp>
        <p:nvSpPr>
          <p:cNvPr id="4" name="Slide Number Placeholder 3"/>
          <p:cNvSpPr>
            <a:spLocks noGrp="1"/>
          </p:cNvSpPr>
          <p:nvPr>
            <p:ph type="sldNum" sz="quarter" idx="5"/>
          </p:nvPr>
        </p:nvSpPr>
        <p:spPr/>
        <p:txBody>
          <a:bodyPr/>
          <a:lstStyle/>
          <a:p>
            <a:fld id="{83AF1794-C15F-CB47-A315-A021D6C53858}" type="slidenum">
              <a:rPr lang="en-GB" smtClean="0"/>
              <a:t>7</a:t>
            </a:fld>
            <a:endParaRPr lang="en-GB"/>
          </a:p>
        </p:txBody>
      </p:sp>
    </p:spTree>
    <p:extLst>
      <p:ext uri="{BB962C8B-B14F-4D97-AF65-F5344CB8AC3E}">
        <p14:creationId xmlns:p14="http://schemas.microsoft.com/office/powerpoint/2010/main" val="7261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BDB0-9653-F3FA-D5ED-5DF223EBBB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FAF67BD-2A13-39CA-664F-06A9A42F9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B88D471-F2E0-893B-7771-BCEDB0E421F5}"/>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5" name="Footer Placeholder 4">
            <a:extLst>
              <a:ext uri="{FF2B5EF4-FFF2-40B4-BE49-F238E27FC236}">
                <a16:creationId xmlns:a16="http://schemas.microsoft.com/office/drawing/2014/main" id="{B18DD0D4-1336-4E3E-FC69-FA7E53E8F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AE558-88B4-EE70-9D35-2401849E2B95}"/>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63258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FFA0-21D9-70E6-0106-39CC06A63DF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36C5903-5E02-75DC-FCAA-5339F53706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A525E3-D2B7-707C-4C65-3F877E6B9D7F}"/>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5" name="Footer Placeholder 4">
            <a:extLst>
              <a:ext uri="{FF2B5EF4-FFF2-40B4-BE49-F238E27FC236}">
                <a16:creationId xmlns:a16="http://schemas.microsoft.com/office/drawing/2014/main" id="{6827A26A-CF07-1745-5056-E26E7C8C5D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A0A58-88DA-FD5A-7553-20B17AD1B5C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96570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58177-7BE1-F266-5379-D7FA1D3CC16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9576ED9-0844-BFA3-7673-C8F8B4D871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2926578-6D89-D05E-C282-755835B6D33E}"/>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5" name="Footer Placeholder 4">
            <a:extLst>
              <a:ext uri="{FF2B5EF4-FFF2-40B4-BE49-F238E27FC236}">
                <a16:creationId xmlns:a16="http://schemas.microsoft.com/office/drawing/2014/main" id="{815EB5C9-6EAD-43E1-45EF-40A6D8A26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2AA06F-47D0-972D-865D-6AB8D6794E3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4017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C9D1-C456-ADCA-E9D9-CC027B280D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EC5BCAA-921D-CA4D-B880-24CD58AE10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5C1FC8-69D7-49E8-4597-B2775FB552F1}"/>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5" name="Footer Placeholder 4">
            <a:extLst>
              <a:ext uri="{FF2B5EF4-FFF2-40B4-BE49-F238E27FC236}">
                <a16:creationId xmlns:a16="http://schemas.microsoft.com/office/drawing/2014/main" id="{149EEA11-C473-223F-5FDF-F78FB566A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8E707-86B4-9DA8-38DD-D2F2C4F80857}"/>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40534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0C4-2364-A3BC-04E0-AD78D4114F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67FEAD7-8044-EF21-F9B4-363BFF000B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4406FF-6BC0-C89A-5F6D-0D68D08E29A6}"/>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5" name="Footer Placeholder 4">
            <a:extLst>
              <a:ext uri="{FF2B5EF4-FFF2-40B4-BE49-F238E27FC236}">
                <a16:creationId xmlns:a16="http://schemas.microsoft.com/office/drawing/2014/main" id="{B308FA96-73A6-BE1C-47CB-7E58154602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15F32-AD26-878C-38BA-BD1E23D5118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282185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8AF0-F105-7D51-9DE0-CE22F05AF0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637394-05E6-5B13-400C-1C262F1DD9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28E5897-966F-7096-0C83-D6E920AC96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56D0A01-56AF-E32C-7835-0866A4567BF2}"/>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6" name="Footer Placeholder 5">
            <a:extLst>
              <a:ext uri="{FF2B5EF4-FFF2-40B4-BE49-F238E27FC236}">
                <a16:creationId xmlns:a16="http://schemas.microsoft.com/office/drawing/2014/main" id="{49E8D07F-0363-23AB-5C49-41D0D93864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3FD66A-9742-A9B3-0283-8AB05B58AEE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47057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4F80-2624-CE1D-B4CC-40CC6358E2D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FE7BC9-606C-3552-7278-CA322A8C3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9E60EC-3CF3-E0DD-8967-F51082A0A3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32FD6E1-867F-9908-8E2B-5F385E0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7CF2E6-7061-75C4-84FF-76F08DFB84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B731AD-9671-F8B2-54BB-C03F6ED84763}"/>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8" name="Footer Placeholder 7">
            <a:extLst>
              <a:ext uri="{FF2B5EF4-FFF2-40B4-BE49-F238E27FC236}">
                <a16:creationId xmlns:a16="http://schemas.microsoft.com/office/drawing/2014/main" id="{1E25D8CB-374F-DAB2-0E46-66B571DED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48AE10-93F6-8F66-6FF3-02CBD0EE7B3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56314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8794-5CB9-D68A-C5A8-AA6A9E575EA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ED097B2-7FE0-795F-07F5-1BFE0D561840}"/>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4" name="Footer Placeholder 3">
            <a:extLst>
              <a:ext uri="{FF2B5EF4-FFF2-40B4-BE49-F238E27FC236}">
                <a16:creationId xmlns:a16="http://schemas.microsoft.com/office/drawing/2014/main" id="{FA857B40-CF86-F14B-7196-B0AB16034C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1C24D2-C73E-5BFF-4CC0-1B2BC96C9901}"/>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6210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1674F-F70E-1EA5-39F5-0C0546D6A8B4}"/>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3" name="Footer Placeholder 2">
            <a:extLst>
              <a:ext uri="{FF2B5EF4-FFF2-40B4-BE49-F238E27FC236}">
                <a16:creationId xmlns:a16="http://schemas.microsoft.com/office/drawing/2014/main" id="{72C2301A-A230-132A-7F77-8A109ED6AC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66D77C-2EF7-6213-110C-965733CBFAB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22824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528C-DE2C-E153-AEF5-4DD974B3DB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5BA9DC0-A8ED-CB8E-2169-968D2B36D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3D5B6F5-3F01-9140-2BE5-538651981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F82ADC-2FA2-E2FB-7DE9-8EED407EBDA7}"/>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6" name="Footer Placeholder 5">
            <a:extLst>
              <a:ext uri="{FF2B5EF4-FFF2-40B4-BE49-F238E27FC236}">
                <a16:creationId xmlns:a16="http://schemas.microsoft.com/office/drawing/2014/main" id="{F6C1F5BE-5716-67ED-C263-68ACA3AE7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8D9D4A-8A16-F252-F642-F15D3F1552D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73905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DEF5-D728-799F-505F-B9553E4E39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20AEA5-689A-6ECE-1E5C-8BF3BC856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F50BDA-3CCE-8113-C97A-706EE0A5E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0384DC-EB60-16CC-9ECF-18FCFA39F97E}"/>
              </a:ext>
            </a:extLst>
          </p:cNvPr>
          <p:cNvSpPr>
            <a:spLocks noGrp="1"/>
          </p:cNvSpPr>
          <p:nvPr>
            <p:ph type="dt" sz="half" idx="10"/>
          </p:nvPr>
        </p:nvSpPr>
        <p:spPr/>
        <p:txBody>
          <a:bodyPr/>
          <a:lstStyle/>
          <a:p>
            <a:fld id="{4B83B92E-1F6A-544D-8FEF-F108C9571DF9}" type="datetimeFigureOut">
              <a:rPr lang="en-GB" smtClean="0"/>
              <a:t>11/12/2024</a:t>
            </a:fld>
            <a:endParaRPr lang="en-GB"/>
          </a:p>
        </p:txBody>
      </p:sp>
      <p:sp>
        <p:nvSpPr>
          <p:cNvPr id="6" name="Footer Placeholder 5">
            <a:extLst>
              <a:ext uri="{FF2B5EF4-FFF2-40B4-BE49-F238E27FC236}">
                <a16:creationId xmlns:a16="http://schemas.microsoft.com/office/drawing/2014/main" id="{C32F7141-72FD-7F05-07E7-3E3A168E57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FB0C78-5A20-8EED-2A0A-FE767DEC01E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66665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6878D-7060-CC5C-67EA-E83E62D18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610081C-0E7F-625D-0E41-CD906135C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9D05A8-4DC7-5550-16E9-ECD615C7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83B92E-1F6A-544D-8FEF-F108C9571DF9}" type="datetimeFigureOut">
              <a:rPr lang="en-GB" smtClean="0"/>
              <a:t>11/12/2024</a:t>
            </a:fld>
            <a:endParaRPr lang="en-GB"/>
          </a:p>
        </p:txBody>
      </p:sp>
      <p:sp>
        <p:nvSpPr>
          <p:cNvPr id="5" name="Footer Placeholder 4">
            <a:extLst>
              <a:ext uri="{FF2B5EF4-FFF2-40B4-BE49-F238E27FC236}">
                <a16:creationId xmlns:a16="http://schemas.microsoft.com/office/drawing/2014/main" id="{05959F2A-790B-3C29-1D0E-BB4B5E2B0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116D29-A4D4-39A7-8E4C-8C8DD6EE6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700133-2899-7A43-AC42-57522A4D305B}" type="slidenum">
              <a:rPr lang="en-GB" smtClean="0"/>
              <a:t>‹#›</a:t>
            </a:fld>
            <a:endParaRPr lang="en-GB"/>
          </a:p>
        </p:txBody>
      </p:sp>
    </p:spTree>
    <p:extLst>
      <p:ext uri="{BB962C8B-B14F-4D97-AF65-F5344CB8AC3E}">
        <p14:creationId xmlns:p14="http://schemas.microsoft.com/office/powerpoint/2010/main" val="221977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notesSlide" Target="../notesSlides/notesSlide3.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notesSlide" Target="../notesSlides/notesSlide4.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notesSlide" Target="../notesSlides/notesSlide5.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7.xml"/><Relationship Id="rId7" Type="http://schemas.openxmlformats.org/officeDocument/2006/relationships/image" Target="../media/image17.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notesSlide" Target="../notesSlides/notesSlide7.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21E230C0-686E-606F-E532-247A8B5FCC1A}"/>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442DA8B8-94A2-45D6-976E-910B4828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CB2FB0A-BB56-8573-8E35-CC6164BD402B}"/>
              </a:ext>
            </a:extLst>
          </p:cNvPr>
          <p:cNvSpPr>
            <a:spLocks noGrp="1"/>
          </p:cNvSpPr>
          <p:nvPr>
            <p:ph type="ctrTitle"/>
          </p:nvPr>
        </p:nvSpPr>
        <p:spPr>
          <a:xfrm>
            <a:off x="643466" y="753626"/>
            <a:ext cx="5081925" cy="3004145"/>
          </a:xfrm>
        </p:spPr>
        <p:txBody>
          <a:bodyPr>
            <a:normAutofit/>
          </a:bodyPr>
          <a:lstStyle/>
          <a:p>
            <a:r>
              <a:rPr lang="en-GB" b="1" dirty="0"/>
              <a:t>Conditional Statements</a:t>
            </a:r>
            <a:endParaRPr lang="en-GB" sz="5000" b="1" i="1" dirty="0"/>
          </a:p>
        </p:txBody>
      </p:sp>
      <p:sp>
        <p:nvSpPr>
          <p:cNvPr id="3" name="Subtitle 2">
            <a:extLst>
              <a:ext uri="{FF2B5EF4-FFF2-40B4-BE49-F238E27FC236}">
                <a16:creationId xmlns:a16="http://schemas.microsoft.com/office/drawing/2014/main" id="{6A0BBC0B-2366-9D85-BC81-FAF553E3517B}"/>
              </a:ext>
            </a:extLst>
          </p:cNvPr>
          <p:cNvSpPr>
            <a:spLocks noGrp="1"/>
          </p:cNvSpPr>
          <p:nvPr>
            <p:ph type="subTitle" idx="1"/>
          </p:nvPr>
        </p:nvSpPr>
        <p:spPr>
          <a:xfrm>
            <a:off x="643466" y="3849845"/>
            <a:ext cx="5081926" cy="2189214"/>
          </a:xfrm>
        </p:spPr>
        <p:txBody>
          <a:bodyPr>
            <a:normAutofit/>
          </a:bodyPr>
          <a:lstStyle/>
          <a:p>
            <a:r>
              <a:rPr lang="en-GB" b="1" dirty="0"/>
              <a:t>A guide in Python</a:t>
            </a:r>
          </a:p>
        </p:txBody>
      </p:sp>
      <p:sp>
        <p:nvSpPr>
          <p:cNvPr id="90" name="Freeform: Shape 89">
            <a:extLst>
              <a:ext uri="{FF2B5EF4-FFF2-40B4-BE49-F238E27FC236}">
                <a16:creationId xmlns:a16="http://schemas.microsoft.com/office/drawing/2014/main" id="{07062BB1-E215-424E-80C4-7E1CF179A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6609"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8" name="Graphic 7" descr="Laptop outline">
            <a:extLst>
              <a:ext uri="{FF2B5EF4-FFF2-40B4-BE49-F238E27FC236}">
                <a16:creationId xmlns:a16="http://schemas.microsoft.com/office/drawing/2014/main" id="{25266208-D416-9577-2DFB-21E246C24A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6087" y="2179673"/>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10" name="Graphic 9" descr="Binary outline">
            <a:extLst>
              <a:ext uri="{FF2B5EF4-FFF2-40B4-BE49-F238E27FC236}">
                <a16:creationId xmlns:a16="http://schemas.microsoft.com/office/drawing/2014/main" id="{9557D228-EE73-9F43-9AD2-6255B12689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0743" y="380065"/>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sp>
        <p:nvSpPr>
          <p:cNvPr id="92" name="Oval 91">
            <a:extLst>
              <a:ext uri="{FF2B5EF4-FFF2-40B4-BE49-F238E27FC236}">
                <a16:creationId xmlns:a16="http://schemas.microsoft.com/office/drawing/2014/main" id="{6FD0FBFA-B43E-40C1-A6E4-B88234171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0726" y="4546703"/>
            <a:ext cx="569514" cy="569514"/>
          </a:xfrm>
          <a:prstGeom prst="ellipse">
            <a:avLst/>
          </a:prstGeom>
          <a:noFill/>
          <a:ln w="127000">
            <a:solidFill>
              <a:schemeClr val="accent5">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4" name="Freeform: Shape 93">
            <a:extLst>
              <a:ext uri="{FF2B5EF4-FFF2-40B4-BE49-F238E27FC236}">
                <a16:creationId xmlns:a16="http://schemas.microsoft.com/office/drawing/2014/main" id="{B368E167-B2D7-4904-BB6B-AE0486A2C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0758" y="3236233"/>
            <a:ext cx="1261243" cy="1648694"/>
          </a:xfrm>
          <a:custGeom>
            <a:avLst/>
            <a:gdLst>
              <a:gd name="connsiteX0" fmla="*/ 824347 w 1261243"/>
              <a:gd name="connsiteY0" fmla="*/ 0 h 1648694"/>
              <a:gd name="connsiteX1" fmla="*/ 1145220 w 1261243"/>
              <a:gd name="connsiteY1" fmla="*/ 64781 h 1648694"/>
              <a:gd name="connsiteX2" fmla="*/ 1261243 w 1261243"/>
              <a:gd name="connsiteY2" fmla="*/ 127757 h 1648694"/>
              <a:gd name="connsiteX3" fmla="*/ 1261243 w 1261243"/>
              <a:gd name="connsiteY3" fmla="*/ 1520938 h 1648694"/>
              <a:gd name="connsiteX4" fmla="*/ 1145220 w 1261243"/>
              <a:gd name="connsiteY4" fmla="*/ 1583913 h 1648694"/>
              <a:gd name="connsiteX5" fmla="*/ 824347 w 1261243"/>
              <a:gd name="connsiteY5" fmla="*/ 1648694 h 1648694"/>
              <a:gd name="connsiteX6" fmla="*/ 0 w 1261243"/>
              <a:gd name="connsiteY6" fmla="*/ 824347 h 1648694"/>
              <a:gd name="connsiteX7" fmla="*/ 824347 w 1261243"/>
              <a:gd name="connsiteY7" fmla="*/ 0 h 1648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1243" h="1648694">
                <a:moveTo>
                  <a:pt x="824347" y="0"/>
                </a:moveTo>
                <a:cubicBezTo>
                  <a:pt x="938165" y="0"/>
                  <a:pt x="1046596" y="23067"/>
                  <a:pt x="1145220" y="64781"/>
                </a:cubicBezTo>
                <a:lnTo>
                  <a:pt x="1261243" y="127757"/>
                </a:lnTo>
                <a:lnTo>
                  <a:pt x="1261243" y="1520938"/>
                </a:lnTo>
                <a:lnTo>
                  <a:pt x="1145220" y="1583913"/>
                </a:lnTo>
                <a:cubicBezTo>
                  <a:pt x="1046596" y="1625627"/>
                  <a:pt x="938165" y="1648694"/>
                  <a:pt x="824347" y="1648694"/>
                </a:cubicBezTo>
                <a:cubicBezTo>
                  <a:pt x="369073" y="1648694"/>
                  <a:pt x="0" y="1279621"/>
                  <a:pt x="0" y="824347"/>
                </a:cubicBezTo>
                <a:cubicBezTo>
                  <a:pt x="0" y="369073"/>
                  <a:pt x="369073" y="0"/>
                  <a:pt x="824347" y="0"/>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6" name="Freeform: Shape 95">
            <a:extLst>
              <a:ext uri="{FF2B5EF4-FFF2-40B4-BE49-F238E27FC236}">
                <a16:creationId xmlns:a16="http://schemas.microsoft.com/office/drawing/2014/main" id="{E5EBF8F5-ABE5-4029-A8FC-4E32622D7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004836"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98" name="Freeform: Shape 97">
            <a:extLst>
              <a:ext uri="{FF2B5EF4-FFF2-40B4-BE49-F238E27FC236}">
                <a16:creationId xmlns:a16="http://schemas.microsoft.com/office/drawing/2014/main" id="{33E49524-66B4-4DB0-AD09-DC8B9874E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8804" y="6039059"/>
            <a:ext cx="1978348" cy="818941"/>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00" name="Freeform: Shape 99">
            <a:extLst>
              <a:ext uri="{FF2B5EF4-FFF2-40B4-BE49-F238E27FC236}">
                <a16:creationId xmlns:a16="http://schemas.microsoft.com/office/drawing/2014/main" id="{70A21480-D93D-46BE-9A94-B5A80469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48" name="Audio 47">
            <a:extLst>
              <a:ext uri="{FF2B5EF4-FFF2-40B4-BE49-F238E27FC236}">
                <a16:creationId xmlns:a16="http://schemas.microsoft.com/office/drawing/2014/main" id="{6D53DE9D-88B4-183C-CD63-ABD363C4AC7A}"/>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16878685"/>
      </p:ext>
    </p:extLst>
  </p:cSld>
  <p:clrMapOvr>
    <a:masterClrMapping/>
  </p:clrMapOvr>
  <mc:AlternateContent xmlns:mc="http://schemas.openxmlformats.org/markup-compatibility/2006">
    <mc:Choice xmlns:p14="http://schemas.microsoft.com/office/powerpoint/2010/main" Requires="p14">
      <p:transition spd="slow" p14:dur="2000" advTm="24169"/>
    </mc:Choice>
    <mc:Fallback>
      <p:transition spd="slow" advTm="241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F42DF98-F3D5-233D-81B4-C9EB2EE951C4}"/>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81056734-E2DC-0247-E66E-703E7806DECC}"/>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576A080E-148A-76F7-82B3-8AF58800FDD0}"/>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9728A18E-F0EE-0259-DE36-4142FFF4921B}"/>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Conditions</a:t>
            </a:r>
          </a:p>
        </p:txBody>
      </p:sp>
      <p:pic>
        <p:nvPicPr>
          <p:cNvPr id="5" name="Picture 4">
            <a:extLst>
              <a:ext uri="{FF2B5EF4-FFF2-40B4-BE49-F238E27FC236}">
                <a16:creationId xmlns:a16="http://schemas.microsoft.com/office/drawing/2014/main" id="{DE976BB4-7CCD-5B73-CE4F-2FB1850E6A9A}"/>
              </a:ext>
            </a:extLst>
          </p:cNvPr>
          <p:cNvPicPr>
            <a:picLocks noChangeAspect="1"/>
          </p:cNvPicPr>
          <p:nvPr/>
        </p:nvPicPr>
        <p:blipFill>
          <a:blip r:embed="rId6"/>
          <a:stretch>
            <a:fillRect/>
          </a:stretch>
        </p:blipFill>
        <p:spPr>
          <a:xfrm>
            <a:off x="5097497" y="2700922"/>
            <a:ext cx="1997004" cy="3034409"/>
          </a:xfrm>
          <a:prstGeom prst="rect">
            <a:avLst/>
          </a:prstGeom>
          <a:ln w="12700">
            <a:solidFill>
              <a:schemeClr val="accent2"/>
            </a:solidFill>
          </a:ln>
        </p:spPr>
      </p:pic>
      <p:pic>
        <p:nvPicPr>
          <p:cNvPr id="4" name="Picture 3">
            <a:extLst>
              <a:ext uri="{FF2B5EF4-FFF2-40B4-BE49-F238E27FC236}">
                <a16:creationId xmlns:a16="http://schemas.microsoft.com/office/drawing/2014/main" id="{2C6D80A7-D60E-D066-CE6E-316A0471CD4A}"/>
              </a:ext>
            </a:extLst>
          </p:cNvPr>
          <p:cNvPicPr>
            <a:picLocks noChangeAspect="1"/>
          </p:cNvPicPr>
          <p:nvPr/>
        </p:nvPicPr>
        <p:blipFill>
          <a:blip r:embed="rId7"/>
          <a:stretch>
            <a:fillRect/>
          </a:stretch>
        </p:blipFill>
        <p:spPr>
          <a:xfrm>
            <a:off x="1" y="0"/>
            <a:ext cx="2200228" cy="723223"/>
          </a:xfrm>
          <a:prstGeom prst="rect">
            <a:avLst/>
          </a:prstGeom>
        </p:spPr>
      </p:pic>
      <p:pic>
        <p:nvPicPr>
          <p:cNvPr id="74" name="Audio 73">
            <a:extLst>
              <a:ext uri="{FF2B5EF4-FFF2-40B4-BE49-F238E27FC236}">
                <a16:creationId xmlns:a16="http://schemas.microsoft.com/office/drawing/2014/main" id="{868EC594-17BC-4BB3-D917-E8C4B026E0AF}"/>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827372746"/>
      </p:ext>
    </p:extLst>
  </p:cSld>
  <p:clrMapOvr>
    <a:masterClrMapping/>
  </p:clrMapOvr>
  <mc:AlternateContent xmlns:mc="http://schemas.openxmlformats.org/markup-compatibility/2006">
    <mc:Choice xmlns:p14="http://schemas.microsoft.com/office/powerpoint/2010/main" Requires="p14">
      <p:transition spd="slow" p14:dur="2000" advTm="22271"/>
    </mc:Choice>
    <mc:Fallback>
      <p:transition spd="slow" advTm="222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E96BD5A2-9360-1813-9D69-E9E3AC2A1272}"/>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B0EEA100-32E2-0371-241E-E006490B5B08}"/>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5B387B2E-6DF1-8916-4333-CCB682B8618E}"/>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157CE6C1-64CA-334C-51D6-3A9E89B9A40A}"/>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149F189-6081-2CB3-86AF-72B7B8891D2D}"/>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If Statements</a:t>
            </a:r>
          </a:p>
        </p:txBody>
      </p:sp>
      <p:pic>
        <p:nvPicPr>
          <p:cNvPr id="4" name="Picture 3">
            <a:extLst>
              <a:ext uri="{FF2B5EF4-FFF2-40B4-BE49-F238E27FC236}">
                <a16:creationId xmlns:a16="http://schemas.microsoft.com/office/drawing/2014/main" id="{1B5DE928-85B6-3249-35A2-1D20916137F2}"/>
              </a:ext>
            </a:extLst>
          </p:cNvPr>
          <p:cNvPicPr>
            <a:picLocks noChangeAspect="1"/>
          </p:cNvPicPr>
          <p:nvPr/>
        </p:nvPicPr>
        <p:blipFill>
          <a:blip r:embed="rId6"/>
          <a:stretch>
            <a:fillRect/>
          </a:stretch>
        </p:blipFill>
        <p:spPr>
          <a:xfrm>
            <a:off x="3094831" y="2700920"/>
            <a:ext cx="6101092" cy="1912644"/>
          </a:xfrm>
          <a:prstGeom prst="rect">
            <a:avLst/>
          </a:prstGeom>
          <a:ln w="12700">
            <a:solidFill>
              <a:schemeClr val="accent2"/>
            </a:solidFill>
          </a:ln>
        </p:spPr>
      </p:pic>
      <p:pic>
        <p:nvPicPr>
          <p:cNvPr id="5" name="Picture 4">
            <a:extLst>
              <a:ext uri="{FF2B5EF4-FFF2-40B4-BE49-F238E27FC236}">
                <a16:creationId xmlns:a16="http://schemas.microsoft.com/office/drawing/2014/main" id="{BA5F2556-E1F9-A8D7-A8D9-30A19A01AA78}"/>
              </a:ext>
            </a:extLst>
          </p:cNvPr>
          <p:cNvPicPr>
            <a:picLocks noChangeAspect="1"/>
          </p:cNvPicPr>
          <p:nvPr/>
        </p:nvPicPr>
        <p:blipFill>
          <a:blip r:embed="rId7"/>
          <a:srcRect r="12945" b="375"/>
          <a:stretch/>
        </p:blipFill>
        <p:spPr>
          <a:xfrm>
            <a:off x="3094831" y="5165698"/>
            <a:ext cx="6112228" cy="554761"/>
          </a:xfrm>
          <a:prstGeom prst="rect">
            <a:avLst/>
          </a:prstGeom>
          <a:ln w="12700">
            <a:solidFill>
              <a:schemeClr val="accent2"/>
            </a:solidFill>
          </a:ln>
        </p:spPr>
      </p:pic>
      <p:pic>
        <p:nvPicPr>
          <p:cNvPr id="6" name="Picture 5">
            <a:extLst>
              <a:ext uri="{FF2B5EF4-FFF2-40B4-BE49-F238E27FC236}">
                <a16:creationId xmlns:a16="http://schemas.microsoft.com/office/drawing/2014/main" id="{E25CB291-72AF-6D77-B9A0-CBA137F88A5A}"/>
              </a:ext>
            </a:extLst>
          </p:cNvPr>
          <p:cNvPicPr>
            <a:picLocks noChangeAspect="1"/>
          </p:cNvPicPr>
          <p:nvPr/>
        </p:nvPicPr>
        <p:blipFill>
          <a:blip r:embed="rId8"/>
          <a:stretch>
            <a:fillRect/>
          </a:stretch>
        </p:blipFill>
        <p:spPr>
          <a:xfrm>
            <a:off x="1" y="0"/>
            <a:ext cx="2200228" cy="723223"/>
          </a:xfrm>
          <a:prstGeom prst="rect">
            <a:avLst/>
          </a:prstGeom>
        </p:spPr>
      </p:pic>
      <p:pic>
        <p:nvPicPr>
          <p:cNvPr id="52" name="Audio 51">
            <a:extLst>
              <a:ext uri="{FF2B5EF4-FFF2-40B4-BE49-F238E27FC236}">
                <a16:creationId xmlns:a16="http://schemas.microsoft.com/office/drawing/2014/main" id="{9644D090-CBDC-8B56-8D2B-6A8C9E236237}"/>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75770940"/>
      </p:ext>
    </p:extLst>
  </p:cSld>
  <p:clrMapOvr>
    <a:masterClrMapping/>
  </p:clrMapOvr>
  <mc:AlternateContent xmlns:mc="http://schemas.openxmlformats.org/markup-compatibility/2006">
    <mc:Choice xmlns:p14="http://schemas.microsoft.com/office/powerpoint/2010/main" Requires="p14">
      <p:transition spd="slow" p14:dur="2000" advTm="48825"/>
    </mc:Choice>
    <mc:Fallback>
      <p:transition spd="slow" advTm="488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BE3B577F-051A-9CCF-F8F7-DFE8C1585BA0}"/>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B459F948-6318-E1C8-7951-F13E666DC03C}"/>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47914F1E-A6C4-92F0-11BD-DE86E2288CE3}"/>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224B43B3-5E4E-5A6C-02A1-539D8A22747F}"/>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6ABBEF1-C7AD-CC72-7C56-4EE06A1A8AE8}"/>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If Statements</a:t>
            </a:r>
          </a:p>
        </p:txBody>
      </p:sp>
      <p:pic>
        <p:nvPicPr>
          <p:cNvPr id="4" name="Picture 3">
            <a:extLst>
              <a:ext uri="{FF2B5EF4-FFF2-40B4-BE49-F238E27FC236}">
                <a16:creationId xmlns:a16="http://schemas.microsoft.com/office/drawing/2014/main" id="{8ADBD8CC-B3F1-D052-9F15-7C48CCC932FD}"/>
              </a:ext>
            </a:extLst>
          </p:cNvPr>
          <p:cNvPicPr>
            <a:picLocks noChangeAspect="1"/>
          </p:cNvPicPr>
          <p:nvPr/>
        </p:nvPicPr>
        <p:blipFill>
          <a:blip r:embed="rId6"/>
          <a:stretch>
            <a:fillRect/>
          </a:stretch>
        </p:blipFill>
        <p:spPr>
          <a:xfrm>
            <a:off x="3094832" y="2529825"/>
            <a:ext cx="6101092" cy="2320661"/>
          </a:xfrm>
          <a:prstGeom prst="rect">
            <a:avLst/>
          </a:prstGeom>
          <a:ln w="12700">
            <a:solidFill>
              <a:schemeClr val="accent2"/>
            </a:solidFill>
          </a:ln>
        </p:spPr>
      </p:pic>
      <p:pic>
        <p:nvPicPr>
          <p:cNvPr id="8" name="Picture 7">
            <a:extLst>
              <a:ext uri="{FF2B5EF4-FFF2-40B4-BE49-F238E27FC236}">
                <a16:creationId xmlns:a16="http://schemas.microsoft.com/office/drawing/2014/main" id="{0882CA45-0EE5-8027-9033-450B7D6DD3D2}"/>
              </a:ext>
            </a:extLst>
          </p:cNvPr>
          <p:cNvPicPr>
            <a:picLocks noChangeAspect="1"/>
          </p:cNvPicPr>
          <p:nvPr/>
        </p:nvPicPr>
        <p:blipFill>
          <a:blip r:embed="rId7"/>
          <a:srcRect r="29158" b="9818"/>
          <a:stretch/>
        </p:blipFill>
        <p:spPr>
          <a:xfrm>
            <a:off x="3094832" y="5294526"/>
            <a:ext cx="6101092" cy="554762"/>
          </a:xfrm>
          <a:prstGeom prst="rect">
            <a:avLst/>
          </a:prstGeom>
          <a:ln w="12700">
            <a:solidFill>
              <a:schemeClr val="accent2"/>
            </a:solidFill>
          </a:ln>
        </p:spPr>
      </p:pic>
      <p:pic>
        <p:nvPicPr>
          <p:cNvPr id="5" name="Picture 4">
            <a:extLst>
              <a:ext uri="{FF2B5EF4-FFF2-40B4-BE49-F238E27FC236}">
                <a16:creationId xmlns:a16="http://schemas.microsoft.com/office/drawing/2014/main" id="{0E52FFCF-BE62-E2C8-33B1-AB2C208D89FA}"/>
              </a:ext>
            </a:extLst>
          </p:cNvPr>
          <p:cNvPicPr>
            <a:picLocks noChangeAspect="1"/>
          </p:cNvPicPr>
          <p:nvPr/>
        </p:nvPicPr>
        <p:blipFill>
          <a:blip r:embed="rId8"/>
          <a:stretch>
            <a:fillRect/>
          </a:stretch>
        </p:blipFill>
        <p:spPr>
          <a:xfrm>
            <a:off x="1" y="0"/>
            <a:ext cx="2200228" cy="723223"/>
          </a:xfrm>
          <a:prstGeom prst="rect">
            <a:avLst/>
          </a:prstGeom>
        </p:spPr>
      </p:pic>
      <p:pic>
        <p:nvPicPr>
          <p:cNvPr id="44" name="Audio 43">
            <a:extLst>
              <a:ext uri="{FF2B5EF4-FFF2-40B4-BE49-F238E27FC236}">
                <a16:creationId xmlns:a16="http://schemas.microsoft.com/office/drawing/2014/main" id="{C3B6FE5C-4373-CB50-D4EB-139AAF82D6D3}"/>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999743874"/>
      </p:ext>
    </p:extLst>
  </p:cSld>
  <p:clrMapOvr>
    <a:masterClrMapping/>
  </p:clrMapOvr>
  <mc:AlternateContent xmlns:mc="http://schemas.openxmlformats.org/markup-compatibility/2006">
    <mc:Choice xmlns:p14="http://schemas.microsoft.com/office/powerpoint/2010/main" Requires="p14">
      <p:transition spd="slow" p14:dur="2000" advTm="25578"/>
    </mc:Choice>
    <mc:Fallback>
      <p:transition spd="slow" advTm="255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B282BD73-4410-0A81-D41D-F353B65484E4}"/>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7EE8706B-A390-6085-EC4B-D57CBA8BF5EC}"/>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0DD734B4-A346-83DC-7385-2E9084DEACD5}"/>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1E3A9C60-3742-5A87-F510-6526F29BB069}"/>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8732691E-027E-E3F1-4FFC-C228716ACA4A}"/>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If Statements</a:t>
            </a:r>
          </a:p>
        </p:txBody>
      </p:sp>
      <p:pic>
        <p:nvPicPr>
          <p:cNvPr id="4" name="Picture 3">
            <a:extLst>
              <a:ext uri="{FF2B5EF4-FFF2-40B4-BE49-F238E27FC236}">
                <a16:creationId xmlns:a16="http://schemas.microsoft.com/office/drawing/2014/main" id="{CD8857EE-4649-B4CA-9838-5664828BC2B7}"/>
              </a:ext>
            </a:extLst>
          </p:cNvPr>
          <p:cNvPicPr>
            <a:picLocks noChangeAspect="1"/>
          </p:cNvPicPr>
          <p:nvPr/>
        </p:nvPicPr>
        <p:blipFill>
          <a:blip r:embed="rId6"/>
          <a:stretch>
            <a:fillRect/>
          </a:stretch>
        </p:blipFill>
        <p:spPr>
          <a:xfrm>
            <a:off x="3094832" y="2081676"/>
            <a:ext cx="6112227" cy="3216961"/>
          </a:xfrm>
          <a:prstGeom prst="rect">
            <a:avLst/>
          </a:prstGeom>
          <a:ln w="12700">
            <a:solidFill>
              <a:schemeClr val="accent2"/>
            </a:solidFill>
          </a:ln>
        </p:spPr>
      </p:pic>
      <p:pic>
        <p:nvPicPr>
          <p:cNvPr id="5" name="Picture 4">
            <a:extLst>
              <a:ext uri="{FF2B5EF4-FFF2-40B4-BE49-F238E27FC236}">
                <a16:creationId xmlns:a16="http://schemas.microsoft.com/office/drawing/2014/main" id="{87DF5D8B-2CF5-1BA2-E35A-D3545E0CE356}"/>
              </a:ext>
            </a:extLst>
          </p:cNvPr>
          <p:cNvPicPr>
            <a:picLocks noChangeAspect="1"/>
          </p:cNvPicPr>
          <p:nvPr/>
        </p:nvPicPr>
        <p:blipFill>
          <a:blip r:embed="rId7"/>
          <a:srcRect b="13776"/>
          <a:stretch/>
        </p:blipFill>
        <p:spPr>
          <a:xfrm>
            <a:off x="3094831" y="5849295"/>
            <a:ext cx="6101092" cy="554761"/>
          </a:xfrm>
          <a:prstGeom prst="rect">
            <a:avLst/>
          </a:prstGeom>
          <a:ln w="12700">
            <a:solidFill>
              <a:schemeClr val="accent2"/>
            </a:solidFill>
          </a:ln>
        </p:spPr>
      </p:pic>
      <p:pic>
        <p:nvPicPr>
          <p:cNvPr id="6" name="Picture 5">
            <a:extLst>
              <a:ext uri="{FF2B5EF4-FFF2-40B4-BE49-F238E27FC236}">
                <a16:creationId xmlns:a16="http://schemas.microsoft.com/office/drawing/2014/main" id="{8F155BBB-FE40-0694-DB50-8CFBCB30737D}"/>
              </a:ext>
            </a:extLst>
          </p:cNvPr>
          <p:cNvPicPr>
            <a:picLocks noChangeAspect="1"/>
          </p:cNvPicPr>
          <p:nvPr/>
        </p:nvPicPr>
        <p:blipFill>
          <a:blip r:embed="rId8"/>
          <a:stretch>
            <a:fillRect/>
          </a:stretch>
        </p:blipFill>
        <p:spPr>
          <a:xfrm>
            <a:off x="1" y="0"/>
            <a:ext cx="2200228" cy="723223"/>
          </a:xfrm>
          <a:prstGeom prst="rect">
            <a:avLst/>
          </a:prstGeom>
        </p:spPr>
      </p:pic>
      <p:pic>
        <p:nvPicPr>
          <p:cNvPr id="37" name="Audio 36">
            <a:extLst>
              <a:ext uri="{FF2B5EF4-FFF2-40B4-BE49-F238E27FC236}">
                <a16:creationId xmlns:a16="http://schemas.microsoft.com/office/drawing/2014/main" id="{0B325403-6A08-7870-7FAA-CF2F3ED86454}"/>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461605133"/>
      </p:ext>
    </p:extLst>
  </p:cSld>
  <p:clrMapOvr>
    <a:masterClrMapping/>
  </p:clrMapOvr>
  <mc:AlternateContent xmlns:mc="http://schemas.openxmlformats.org/markup-compatibility/2006">
    <mc:Choice xmlns:p14="http://schemas.microsoft.com/office/powerpoint/2010/main" Requires="p14">
      <p:transition spd="slow" p14:dur="2000" advTm="33814"/>
    </mc:Choice>
    <mc:Fallback>
      <p:transition spd="slow" advTm="33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304BD1-2C64-1E46-1095-EBF2B642D5F3}"/>
              </a:ext>
            </a:extLst>
          </p:cNvPr>
          <p:cNvGrpSpPr/>
          <p:nvPr/>
        </p:nvGrpSpPr>
        <p:grpSpPr>
          <a:xfrm>
            <a:off x="688996" y="1050175"/>
            <a:ext cx="4759200" cy="4759200"/>
            <a:chOff x="688995" y="1371350"/>
            <a:chExt cx="4759200" cy="4759200"/>
          </a:xfrm>
        </p:grpSpPr>
        <p:sp>
          <p:nvSpPr>
            <p:cNvPr id="8" name="Oval 7">
              <a:extLst>
                <a:ext uri="{FF2B5EF4-FFF2-40B4-BE49-F238E27FC236}">
                  <a16:creationId xmlns:a16="http://schemas.microsoft.com/office/drawing/2014/main" id="{61AB21C2-C324-DDFA-9521-72BE8E26AD9D}"/>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DC931C00-D8A6-857E-0249-B2F07FF01EC5}"/>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Title 1">
            <a:extLst>
              <a:ext uri="{FF2B5EF4-FFF2-40B4-BE49-F238E27FC236}">
                <a16:creationId xmlns:a16="http://schemas.microsoft.com/office/drawing/2014/main" id="{B7562FBD-F6E1-3A3C-4D53-B5887AC7FB9B}"/>
              </a:ext>
            </a:extLst>
          </p:cNvPr>
          <p:cNvSpPr txBox="1">
            <a:spLocks/>
          </p:cNvSpPr>
          <p:nvPr/>
        </p:nvSpPr>
        <p:spPr>
          <a:xfrm>
            <a:off x="1183376" y="2296360"/>
            <a:ext cx="3770440" cy="22652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rgbClr val="FFFFFF"/>
                </a:solidFill>
              </a:rPr>
              <a:t>Challenge Yourself</a:t>
            </a:r>
          </a:p>
        </p:txBody>
      </p:sp>
      <p:sp>
        <p:nvSpPr>
          <p:cNvPr id="5" name="TextBox 4">
            <a:extLst>
              <a:ext uri="{FF2B5EF4-FFF2-40B4-BE49-F238E27FC236}">
                <a16:creationId xmlns:a16="http://schemas.microsoft.com/office/drawing/2014/main" id="{4C3547DF-EA85-3843-7B1F-0A3D3DC79265}"/>
              </a:ext>
            </a:extLst>
          </p:cNvPr>
          <p:cNvSpPr txBox="1"/>
          <p:nvPr/>
        </p:nvSpPr>
        <p:spPr>
          <a:xfrm>
            <a:off x="6619200" y="1801616"/>
            <a:ext cx="4883804" cy="3254762"/>
          </a:xfrm>
          <a:prstGeom prst="rect">
            <a:avLst/>
          </a:prstGeom>
        </p:spPr>
        <p:txBody>
          <a:bodyPr vert="horz" lIns="91440" tIns="45720" rIns="91440" bIns="45720" rtlCol="0">
            <a:noAutofit/>
          </a:bodyPr>
          <a:lstStyle/>
          <a:p>
            <a:pPr lvl="0" algn="just"/>
            <a:r>
              <a:rPr lang="en-GB" sz="2000" b="1" dirty="0">
                <a:solidFill>
                  <a:prstClr val="black"/>
                </a:solidFill>
                <a:latin typeface="Aptos Display" panose="020B0004020202020204" pitchFamily="34" charset="0"/>
              </a:rPr>
              <a:t>Write an if statement that outputs the following values based on the comparison between and b:</a:t>
            </a:r>
          </a:p>
          <a:p>
            <a:pPr lvl="0" algn="just"/>
            <a:endParaRPr lang="en-GB" sz="2000" dirty="0">
              <a:solidFill>
                <a:prstClr val="black"/>
              </a:solidFill>
              <a:latin typeface="Aptos Display" panose="020B0004020202020204" pitchFamily="34" charset="0"/>
            </a:endParaRPr>
          </a:p>
          <a:p>
            <a:pPr marL="342900" indent="-342900" algn="just">
              <a:buFont typeface="Arial" panose="020B0604020202020204" pitchFamily="34" charset="0"/>
              <a:buChar char="•"/>
            </a:pPr>
            <a:r>
              <a:rPr lang="en-GB" sz="2000" dirty="0">
                <a:solidFill>
                  <a:prstClr val="black"/>
                </a:solidFill>
                <a:latin typeface="Aptos Display" panose="020B0004020202020204" pitchFamily="34" charset="0"/>
              </a:rPr>
              <a:t>Print ‘apple’ if a is greater than b</a:t>
            </a:r>
          </a:p>
          <a:p>
            <a:pPr marL="342900" indent="-342900" algn="just">
              <a:buFont typeface="Arial" panose="020B0604020202020204" pitchFamily="34" charset="0"/>
              <a:buChar char="•"/>
            </a:pPr>
            <a:r>
              <a:rPr lang="en-GB" sz="2000" dirty="0">
                <a:solidFill>
                  <a:prstClr val="black"/>
                </a:solidFill>
                <a:latin typeface="Aptos Display" panose="020B0004020202020204" pitchFamily="34" charset="0"/>
              </a:rPr>
              <a:t>Print ‘banana’ if a is equal to b</a:t>
            </a:r>
          </a:p>
          <a:p>
            <a:pPr marL="342900" indent="-342900" algn="just">
              <a:buFont typeface="Arial" panose="020B0604020202020204" pitchFamily="34" charset="0"/>
              <a:buChar char="•"/>
            </a:pPr>
            <a:r>
              <a:rPr lang="en-GB" sz="2000" dirty="0">
                <a:solidFill>
                  <a:prstClr val="black"/>
                </a:solidFill>
                <a:latin typeface="Aptos Display" panose="020B0004020202020204" pitchFamily="34" charset="0"/>
              </a:rPr>
              <a:t>Print ‘cherry’ if b is greater than a</a:t>
            </a:r>
          </a:p>
          <a:p>
            <a:pPr marL="342900" indent="-342900" algn="just">
              <a:buFont typeface="Arial" panose="020B0604020202020204" pitchFamily="34" charset="0"/>
              <a:buChar char="•"/>
            </a:pPr>
            <a:endParaRPr lang="en-GB" sz="2000" dirty="0">
              <a:solidFill>
                <a:prstClr val="black"/>
              </a:solidFill>
              <a:latin typeface="Aptos Display" panose="020B0004020202020204" pitchFamily="34" charset="0"/>
            </a:endParaRPr>
          </a:p>
          <a:p>
            <a:pPr algn="just"/>
            <a:r>
              <a:rPr lang="en-GB" sz="2000" b="1" noProof="0" dirty="0">
                <a:solidFill>
                  <a:prstClr val="black"/>
                </a:solidFill>
                <a:latin typeface="Aptos Display" panose="020B0004020202020204" pitchFamily="34" charset="0"/>
              </a:rPr>
              <a:t>Print the output of this statement if a = 5 and b = 2.</a:t>
            </a:r>
            <a:endParaRPr lang="en-GB" sz="2000" b="1" dirty="0">
              <a:solidFill>
                <a:prstClr val="black"/>
              </a:solidFill>
              <a:latin typeface="Aptos Display" panose="020B0004020202020204" pitchFamily="34" charset="0"/>
            </a:endParaRPr>
          </a:p>
        </p:txBody>
      </p:sp>
      <p:pic>
        <p:nvPicPr>
          <p:cNvPr id="28" name="Audio 27">
            <a:extLst>
              <a:ext uri="{FF2B5EF4-FFF2-40B4-BE49-F238E27FC236}">
                <a16:creationId xmlns:a16="http://schemas.microsoft.com/office/drawing/2014/main" id="{024531D4-B108-F427-6737-0D77463F32B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34029255"/>
      </p:ext>
    </p:extLst>
  </p:cSld>
  <p:clrMapOvr>
    <a:masterClrMapping/>
  </p:clrMapOvr>
  <mc:AlternateContent xmlns:mc="http://schemas.openxmlformats.org/markup-compatibility/2006">
    <mc:Choice xmlns:p14="http://schemas.microsoft.com/office/powerpoint/2010/main" Requires="p14">
      <p:transition spd="slow" p14:dur="2000" advTm="20557"/>
    </mc:Choice>
    <mc:Fallback>
      <p:transition spd="slow" advTm="205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8"/>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F83D8F94-913E-2213-6058-856EBBAF4E3C}"/>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A305E6B2-0D0D-2A84-83DE-ECC1FE6630F5}"/>
              </a:ext>
            </a:extLst>
          </p:cNvPr>
          <p:cNvGrpSpPr/>
          <p:nvPr/>
        </p:nvGrpSpPr>
        <p:grpSpPr>
          <a:xfrm>
            <a:off x="688996" y="1050175"/>
            <a:ext cx="4759200" cy="4759200"/>
            <a:chOff x="688995" y="1371350"/>
            <a:chExt cx="4759200" cy="4759200"/>
          </a:xfrm>
        </p:grpSpPr>
        <p:sp>
          <p:nvSpPr>
            <p:cNvPr id="12" name="Oval 11">
              <a:extLst>
                <a:ext uri="{FF2B5EF4-FFF2-40B4-BE49-F238E27FC236}">
                  <a16:creationId xmlns:a16="http://schemas.microsoft.com/office/drawing/2014/main" id="{CFCBAA90-93BE-A353-223F-1B414F5747F0}"/>
                </a:ext>
              </a:extLst>
            </p:cNvPr>
            <p:cNvSpPr>
              <a:spLocks noChangeAspect="1"/>
            </p:cNvSpPr>
            <p:nvPr/>
          </p:nvSpPr>
          <p:spPr>
            <a:xfrm>
              <a:off x="688995" y="1371350"/>
              <a:ext cx="4759200" cy="4759200"/>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Oval 12">
              <a:extLst>
                <a:ext uri="{FF2B5EF4-FFF2-40B4-BE49-F238E27FC236}">
                  <a16:creationId xmlns:a16="http://schemas.microsoft.com/office/drawing/2014/main" id="{688B0B6F-FBD7-46DB-B187-98A03CE69CB0}"/>
                </a:ext>
              </a:extLst>
            </p:cNvPr>
            <p:cNvSpPr/>
            <p:nvPr/>
          </p:nvSpPr>
          <p:spPr>
            <a:xfrm>
              <a:off x="975867" y="4869705"/>
              <a:ext cx="1080000" cy="1080000"/>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7" name="Graphic 6" descr="CheckList outline">
            <a:extLst>
              <a:ext uri="{FF2B5EF4-FFF2-40B4-BE49-F238E27FC236}">
                <a16:creationId xmlns:a16="http://schemas.microsoft.com/office/drawing/2014/main" id="{160F80EE-14A0-78EA-FC74-CC0FCF94EF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8596" y="1988997"/>
            <a:ext cx="2880000" cy="2880000"/>
          </a:xfrm>
          <a:prstGeom prst="rect">
            <a:avLst/>
          </a:prstGeom>
        </p:spPr>
      </p:pic>
      <p:grpSp>
        <p:nvGrpSpPr>
          <p:cNvPr id="5" name="Group 4">
            <a:extLst>
              <a:ext uri="{FF2B5EF4-FFF2-40B4-BE49-F238E27FC236}">
                <a16:creationId xmlns:a16="http://schemas.microsoft.com/office/drawing/2014/main" id="{9396CF8B-5AC2-CAF8-CB62-3C11E22EC812}"/>
              </a:ext>
            </a:extLst>
          </p:cNvPr>
          <p:cNvGrpSpPr/>
          <p:nvPr/>
        </p:nvGrpSpPr>
        <p:grpSpPr>
          <a:xfrm>
            <a:off x="6096000" y="1464830"/>
            <a:ext cx="5402290" cy="3928333"/>
            <a:chOff x="6096000" y="1476980"/>
            <a:chExt cx="5402290" cy="3928333"/>
          </a:xfrm>
        </p:grpSpPr>
        <p:pic>
          <p:nvPicPr>
            <p:cNvPr id="3" name="Picture 2">
              <a:extLst>
                <a:ext uri="{FF2B5EF4-FFF2-40B4-BE49-F238E27FC236}">
                  <a16:creationId xmlns:a16="http://schemas.microsoft.com/office/drawing/2014/main" id="{EFAC87D1-A3F8-A63F-20D5-51291F3A682A}"/>
                </a:ext>
              </a:extLst>
            </p:cNvPr>
            <p:cNvPicPr>
              <a:picLocks noChangeAspect="1"/>
            </p:cNvPicPr>
            <p:nvPr/>
          </p:nvPicPr>
          <p:blipFill>
            <a:blip r:embed="rId7"/>
            <a:stretch>
              <a:fillRect/>
            </a:stretch>
          </p:blipFill>
          <p:spPr>
            <a:xfrm>
              <a:off x="6096000" y="1476980"/>
              <a:ext cx="5402290" cy="2712542"/>
            </a:xfrm>
            <a:prstGeom prst="rect">
              <a:avLst/>
            </a:prstGeom>
            <a:ln w="12700">
              <a:solidFill>
                <a:schemeClr val="accent2"/>
              </a:solidFill>
            </a:ln>
          </p:spPr>
        </p:pic>
        <p:pic>
          <p:nvPicPr>
            <p:cNvPr id="4" name="Picture 3">
              <a:extLst>
                <a:ext uri="{FF2B5EF4-FFF2-40B4-BE49-F238E27FC236}">
                  <a16:creationId xmlns:a16="http://schemas.microsoft.com/office/drawing/2014/main" id="{CC2BFB45-DF5F-5C39-08FF-E539EC6F8BCA}"/>
                </a:ext>
              </a:extLst>
            </p:cNvPr>
            <p:cNvPicPr>
              <a:picLocks noChangeAspect="1"/>
            </p:cNvPicPr>
            <p:nvPr/>
          </p:nvPicPr>
          <p:blipFill>
            <a:blip r:embed="rId8"/>
            <a:srcRect r="11380" b="24872"/>
            <a:stretch/>
          </p:blipFill>
          <p:spPr>
            <a:xfrm>
              <a:off x="6096000" y="4771747"/>
              <a:ext cx="5402290" cy="633566"/>
            </a:xfrm>
            <a:prstGeom prst="rect">
              <a:avLst/>
            </a:prstGeom>
            <a:ln w="12700">
              <a:solidFill>
                <a:schemeClr val="accent2"/>
              </a:solidFill>
            </a:ln>
          </p:spPr>
        </p:pic>
      </p:grpSp>
      <p:pic>
        <p:nvPicPr>
          <p:cNvPr id="25" name="Audio 24">
            <a:extLst>
              <a:ext uri="{FF2B5EF4-FFF2-40B4-BE49-F238E27FC236}">
                <a16:creationId xmlns:a16="http://schemas.microsoft.com/office/drawing/2014/main" id="{60C2124D-D502-93AA-A554-79C6DB4CAF2B}"/>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76046181"/>
      </p:ext>
    </p:extLst>
  </p:cSld>
  <p:clrMapOvr>
    <a:masterClrMapping/>
  </p:clrMapOvr>
  <mc:AlternateContent xmlns:mc="http://schemas.openxmlformats.org/markup-compatibility/2006">
    <mc:Choice xmlns:p14="http://schemas.microsoft.com/office/powerpoint/2010/main" Requires="p14">
      <p:transition spd="slow" p14:dur="2000" advTm="49175"/>
    </mc:Choice>
    <mc:Fallback>
      <p:transition spd="slow" advTm="491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5779</TotalTime>
  <Words>668</Words>
  <Application>Microsoft Macintosh PowerPoint</Application>
  <PresentationFormat>Widescreen</PresentationFormat>
  <Paragraphs>41</Paragraphs>
  <Slides>7</Slides>
  <Notes>7</Notes>
  <HiddenSlides>0</HiddenSlides>
  <MMClips>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Conditional Statements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 Victoria</dc:creator>
  <cp:lastModifiedBy>Nan Victoria</cp:lastModifiedBy>
  <cp:revision>30</cp:revision>
  <dcterms:created xsi:type="dcterms:W3CDTF">2024-11-01T20:48:54Z</dcterms:created>
  <dcterms:modified xsi:type="dcterms:W3CDTF">2024-12-11T16:33:02Z</dcterms:modified>
</cp:coreProperties>
</file>