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49"/>
  </p:notesMasterIdLst>
  <p:handoutMasterIdLst>
    <p:handoutMasterId r:id="rId50"/>
  </p:handoutMasterIdLst>
  <p:sldIdLst>
    <p:sldId id="297" r:id="rId2"/>
    <p:sldId id="1249" r:id="rId3"/>
    <p:sldId id="1250" r:id="rId4"/>
    <p:sldId id="1251" r:id="rId5"/>
    <p:sldId id="1252" r:id="rId6"/>
    <p:sldId id="1280" r:id="rId7"/>
    <p:sldId id="1253" r:id="rId8"/>
    <p:sldId id="1256" r:id="rId9"/>
    <p:sldId id="1257" r:id="rId10"/>
    <p:sldId id="1258" r:id="rId11"/>
    <p:sldId id="1260" r:id="rId12"/>
    <p:sldId id="1259" r:id="rId13"/>
    <p:sldId id="1261" r:id="rId14"/>
    <p:sldId id="1262" r:id="rId15"/>
    <p:sldId id="1263" r:id="rId16"/>
    <p:sldId id="1264" r:id="rId17"/>
    <p:sldId id="1265" r:id="rId18"/>
    <p:sldId id="1266" r:id="rId19"/>
    <p:sldId id="1267" r:id="rId20"/>
    <p:sldId id="1268" r:id="rId21"/>
    <p:sldId id="1269" r:id="rId22"/>
    <p:sldId id="1270" r:id="rId23"/>
    <p:sldId id="1271" r:id="rId24"/>
    <p:sldId id="1272" r:id="rId25"/>
    <p:sldId id="1273" r:id="rId26"/>
    <p:sldId id="1274" r:id="rId27"/>
    <p:sldId id="1275" r:id="rId28"/>
    <p:sldId id="1276" r:id="rId29"/>
    <p:sldId id="1277" r:id="rId30"/>
    <p:sldId id="1278" r:id="rId31"/>
    <p:sldId id="1279" r:id="rId32"/>
    <p:sldId id="1255" r:id="rId33"/>
    <p:sldId id="1281" r:id="rId34"/>
    <p:sldId id="1282" r:id="rId35"/>
    <p:sldId id="1283" r:id="rId36"/>
    <p:sldId id="1284" r:id="rId37"/>
    <p:sldId id="1285" r:id="rId38"/>
    <p:sldId id="1286" r:id="rId39"/>
    <p:sldId id="1287" r:id="rId40"/>
    <p:sldId id="1288" r:id="rId41"/>
    <p:sldId id="1289" r:id="rId42"/>
    <p:sldId id="1291" r:id="rId43"/>
    <p:sldId id="1292" r:id="rId44"/>
    <p:sldId id="1294" r:id="rId45"/>
    <p:sldId id="1295" r:id="rId46"/>
    <p:sldId id="1296" r:id="rId47"/>
    <p:sldId id="1297" r:id="rId48"/>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2"/>
    <p:restoredTop sz="90259"/>
  </p:normalViewPr>
  <p:slideViewPr>
    <p:cSldViewPr>
      <p:cViewPr varScale="1">
        <p:scale>
          <a:sx n="122" d="100"/>
          <a:sy n="122" d="100"/>
        </p:scale>
        <p:origin x="1432" y="192"/>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29/12/2023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29/12/2023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1pPr>
            <a:lvl2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2pPr>
            <a:lvl3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3pPr>
            <a:lvl4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4pPr>
            <a:lvl5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D9BFEE09-3372-E049-AB13-389BF2DB6A64}" type="datetime1">
              <a:rPr lang="en-GB" altLang="en-US" smtClean="0"/>
              <a:pPr>
                <a:defRPr/>
              </a:pPr>
              <a:t>29/12/2023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fld id="{44E22EE9-B8A0-0641-9265-052CFE9B95A7}" type="slidenum">
              <a:rPr lang="en-GB" altLang="en-US" smtClean="0"/>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29/12/2023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29/12/2023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29/12/2023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29/12/2023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29/12/2023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AD94234F-0D0A-E947-8D54-AB6E4080FFC3}" type="datetime1">
              <a:rPr lang="en-GB" altLang="en-US" smtClean="0"/>
              <a:pPr>
                <a:defRPr/>
              </a:pPr>
              <a:t>29/12/2023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fld id="{07E9AECC-8061-DA49-97AE-2E5615142E93}" type="slidenum">
              <a:rPr lang="en-GB" altLang="en-US" smtClean="0"/>
              <a:pPr/>
              <a:t>‹#›</a:t>
            </a:fld>
            <a:endParaRPr lang="en-GB" altLang="en-US" dirty="0"/>
          </a:p>
        </p:txBody>
      </p:sp>
      <p:pic>
        <p:nvPicPr>
          <p:cNvPr id="2" name="Graphic 1">
            <a:extLst>
              <a:ext uri="{FF2B5EF4-FFF2-40B4-BE49-F238E27FC236}">
                <a16:creationId xmlns:a16="http://schemas.microsoft.com/office/drawing/2014/main" id="{5884D537-B656-B6C7-4179-E7FDF2565DE0}"/>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Helvetica Neue" panose="02000503000000020004" pitchFamily="2" charset="0"/>
          <a:cs typeface="Helvetica Neue" panose="02000503000000020004" pitchFamily="2" charset="0"/>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image" Target="../media/image31.tif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ea typeface="Helvetica Neue" panose="02000503000000020004" pitchFamily="2" charset="0"/>
                <a:cs typeface="Helvetica Neue" panose="02000503000000020004" pitchFamily="2" charset="0"/>
              </a:rPr>
              <a:pPr>
                <a:spcBef>
                  <a:spcPct val="0"/>
                </a:spcBef>
                <a:buFontTx/>
                <a:buNone/>
              </a:pPr>
              <a:t>1</a:t>
            </a:fld>
            <a:endParaRPr lang="en-GB" altLang="en-US" sz="1167" dirty="0">
              <a:ea typeface="Helvetica Neue" panose="02000503000000020004" pitchFamily="2" charset="0"/>
              <a:cs typeface="Helvetica Neue" panose="02000503000000020004" pitchFamily="2" charset="0"/>
            </a:endParaRPr>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7200800" cy="245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ea typeface="Helvetica Neue" panose="02000503000000020004" pitchFamily="2" charset="0"/>
                <a:cs typeface="Helvetica Neue" panose="02000503000000020004" pitchFamily="2" charset="0"/>
              </a:rPr>
              <a:t>Machine Learning for Neuroscience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None/>
            </a:pPr>
            <a:r>
              <a:rPr lang="en-GB" sz="2000" dirty="0">
                <a:solidFill>
                  <a:srgbClr val="003D7D"/>
                </a:solidFill>
                <a:ea typeface="Helvetica Neue" panose="02000503000000020004" pitchFamily="2" charset="0"/>
                <a:cs typeface="Helvetica Neue" panose="02000503000000020004" pitchFamily="2" charset="0"/>
              </a:rPr>
              <a:t>Convolutional Neural Networks</a:t>
            </a:r>
          </a:p>
          <a:p>
            <a:pPr eaLnBrk="1" hangingPunct="1">
              <a:spcBef>
                <a:spcPct val="0"/>
              </a:spcBef>
              <a:buNone/>
            </a:pPr>
            <a:endParaRPr lang="en-GB" sz="2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FontTx/>
              <a:buNone/>
            </a:pPr>
            <a:r>
              <a:rPr lang="en-GB" altLang="en-US" sz="2000" dirty="0">
                <a:solidFill>
                  <a:srgbClr val="003D7D"/>
                </a:solidFill>
                <a:ea typeface="Helvetica Neue" panose="02000503000000020004" pitchFamily="2" charset="0"/>
                <a:cs typeface="Helvetica Neue" panose="02000503000000020004" pitchFamily="2" charset="0"/>
              </a:rPr>
              <a:t>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Department of Brain Sciences</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altLang="en-US" sz="1333" dirty="0">
                <a:solidFill>
                  <a:srgbClr val="003D7D"/>
                </a:solidFill>
              </a:rPr>
              <a:t>January 2024</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77"/>
              <a:ea typeface="Helvetica Neue" panose="02000503000000020004" pitchFamily="2" charset="0"/>
              <a:cs typeface="Helvetica Neue" panose="020005030000000200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A926-80AF-6C49-26AD-BD26805EA15E}"/>
              </a:ext>
            </a:extLst>
          </p:cNvPr>
          <p:cNvSpPr>
            <a:spLocks noGrp="1"/>
          </p:cNvSpPr>
          <p:nvPr>
            <p:ph type="title"/>
          </p:nvPr>
        </p:nvSpPr>
        <p:spPr/>
        <p:txBody>
          <a:bodyPr/>
          <a:lstStyle/>
          <a:p>
            <a:r>
              <a:rPr lang="en-GB" dirty="0"/>
              <a:t>Example – edge detection: data</a:t>
            </a:r>
          </a:p>
        </p:txBody>
      </p:sp>
      <p:sp>
        <p:nvSpPr>
          <p:cNvPr id="3" name="Slide Number Placeholder 2">
            <a:extLst>
              <a:ext uri="{FF2B5EF4-FFF2-40B4-BE49-F238E27FC236}">
                <a16:creationId xmlns:a16="http://schemas.microsoft.com/office/drawing/2014/main" id="{02021E08-40DB-FF9C-5743-6E203053784C}"/>
              </a:ext>
            </a:extLst>
          </p:cNvPr>
          <p:cNvSpPr>
            <a:spLocks noGrp="1"/>
          </p:cNvSpPr>
          <p:nvPr>
            <p:ph type="sldNum" sz="quarter" idx="12"/>
          </p:nvPr>
        </p:nvSpPr>
        <p:spPr/>
        <p:txBody>
          <a:bodyPr/>
          <a:lstStyle/>
          <a:p>
            <a:fld id="{BB98F552-A29D-2D4E-8192-F20670493719}" type="slidenum">
              <a:rPr lang="en-GB" altLang="en-US" smtClean="0"/>
              <a:pPr/>
              <a:t>10</a:t>
            </a:fld>
            <a:endParaRPr lang="en-GB" altLang="en-US" dirty="0"/>
          </a:p>
        </p:txBody>
      </p:sp>
      <p:pic>
        <p:nvPicPr>
          <p:cNvPr id="5" name="Picture 4" descr="Text&#10;&#10;Description automatically generated with low confidence">
            <a:extLst>
              <a:ext uri="{FF2B5EF4-FFF2-40B4-BE49-F238E27FC236}">
                <a16:creationId xmlns:a16="http://schemas.microsoft.com/office/drawing/2014/main" id="{720A894D-A5BE-DC62-5F28-314A365C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057300"/>
            <a:ext cx="5845403" cy="2672184"/>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80CF4949-13E9-C207-6EFC-0C7FEF527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4009628"/>
            <a:ext cx="3111500" cy="838200"/>
          </a:xfrm>
          <a:prstGeom prst="rect">
            <a:avLst/>
          </a:prstGeom>
        </p:spPr>
      </p:pic>
      <p:grpSp>
        <p:nvGrpSpPr>
          <p:cNvPr id="4" name="Group 3">
            <a:extLst>
              <a:ext uri="{FF2B5EF4-FFF2-40B4-BE49-F238E27FC236}">
                <a16:creationId xmlns:a16="http://schemas.microsoft.com/office/drawing/2014/main" id="{927E90FC-555A-D84D-FAC3-3ED2BF6A5084}"/>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90FAE80B-2848-F154-6E51-A2B8158AD1E4}"/>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8" name="Picture 2">
              <a:extLst>
                <a:ext uri="{FF2B5EF4-FFF2-40B4-BE49-F238E27FC236}">
                  <a16:creationId xmlns:a16="http://schemas.microsoft.com/office/drawing/2014/main" id="{F16AED25-2F26-FD66-4351-325C3C249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9321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46B4-508F-2127-431F-4C222943C751}"/>
              </a:ext>
            </a:extLst>
          </p:cNvPr>
          <p:cNvSpPr>
            <a:spLocks noGrp="1"/>
          </p:cNvSpPr>
          <p:nvPr>
            <p:ph type="title"/>
          </p:nvPr>
        </p:nvSpPr>
        <p:spPr/>
        <p:txBody>
          <a:bodyPr/>
          <a:lstStyle/>
          <a:p>
            <a:r>
              <a:rPr lang="en-GB" dirty="0"/>
              <a:t>Example – edge detection: data</a:t>
            </a:r>
          </a:p>
        </p:txBody>
      </p:sp>
      <p:sp>
        <p:nvSpPr>
          <p:cNvPr id="3" name="Slide Number Placeholder 2">
            <a:extLst>
              <a:ext uri="{FF2B5EF4-FFF2-40B4-BE49-F238E27FC236}">
                <a16:creationId xmlns:a16="http://schemas.microsoft.com/office/drawing/2014/main" id="{29016122-5D54-75C6-F31D-885A53367E9C}"/>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Chart&#10;&#10;Description automatically generated with medium confidence">
            <a:extLst>
              <a:ext uri="{FF2B5EF4-FFF2-40B4-BE49-F238E27FC236}">
                <a16:creationId xmlns:a16="http://schemas.microsoft.com/office/drawing/2014/main" id="{FDFC0101-153D-B4BF-B275-61E32B124D7D}"/>
              </a:ext>
            </a:extLst>
          </p:cNvPr>
          <p:cNvPicPr>
            <a:picLocks noChangeAspect="1"/>
          </p:cNvPicPr>
          <p:nvPr/>
        </p:nvPicPr>
        <p:blipFill rotWithShape="1">
          <a:blip r:embed="rId2">
            <a:extLst>
              <a:ext uri="{28A0092B-C50C-407E-A947-70E740481C1C}">
                <a14:useLocalDpi xmlns:a14="http://schemas.microsoft.com/office/drawing/2010/main" val="0"/>
              </a:ext>
            </a:extLst>
          </a:blip>
          <a:srcRect t="3013"/>
          <a:stretch/>
        </p:blipFill>
        <p:spPr>
          <a:xfrm>
            <a:off x="755576" y="930011"/>
            <a:ext cx="4914900" cy="4914621"/>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85DC6208-700A-B168-DCBA-D2A92CAA20B7}"/>
              </a:ext>
            </a:extLst>
          </p:cNvPr>
          <p:cNvPicPr>
            <a:picLocks noChangeAspect="1"/>
          </p:cNvPicPr>
          <p:nvPr/>
        </p:nvPicPr>
        <p:blipFill rotWithShape="1">
          <a:blip r:embed="rId3">
            <a:extLst>
              <a:ext uri="{28A0092B-C50C-407E-A947-70E740481C1C}">
                <a14:useLocalDpi xmlns:a14="http://schemas.microsoft.com/office/drawing/2010/main" val="0"/>
              </a:ext>
            </a:extLst>
          </a:blip>
          <a:srcRect l="15490" r="14510"/>
          <a:stretch/>
        </p:blipFill>
        <p:spPr>
          <a:xfrm>
            <a:off x="5148064" y="2430380"/>
            <a:ext cx="3859180" cy="2520280"/>
          </a:xfrm>
          <a:prstGeom prst="rect">
            <a:avLst/>
          </a:prstGeom>
        </p:spPr>
      </p:pic>
    </p:spTree>
    <p:extLst>
      <p:ext uri="{BB962C8B-B14F-4D97-AF65-F5344CB8AC3E}">
        <p14:creationId xmlns:p14="http://schemas.microsoft.com/office/powerpoint/2010/main" val="155570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34E4-D733-FCFA-BB5E-D7562D2A9E87}"/>
              </a:ext>
            </a:extLst>
          </p:cNvPr>
          <p:cNvSpPr>
            <a:spLocks noGrp="1"/>
          </p:cNvSpPr>
          <p:nvPr>
            <p:ph type="title"/>
          </p:nvPr>
        </p:nvSpPr>
        <p:spPr/>
        <p:txBody>
          <a:bodyPr/>
          <a:lstStyle/>
          <a:p>
            <a:r>
              <a:rPr lang="en-GB" dirty="0"/>
              <a:t>Example – edge detection: kernel</a:t>
            </a:r>
          </a:p>
        </p:txBody>
      </p:sp>
      <p:sp>
        <p:nvSpPr>
          <p:cNvPr id="3" name="Slide Number Placeholder 2">
            <a:extLst>
              <a:ext uri="{FF2B5EF4-FFF2-40B4-BE49-F238E27FC236}">
                <a16:creationId xmlns:a16="http://schemas.microsoft.com/office/drawing/2014/main" id="{A6D6C015-3BA5-7C68-6CAB-AFC955B1A0E0}"/>
              </a:ext>
            </a:extLst>
          </p:cNvPr>
          <p:cNvSpPr>
            <a:spLocks noGrp="1"/>
          </p:cNvSpPr>
          <p:nvPr>
            <p:ph type="sldNum" sz="quarter" idx="12"/>
          </p:nvPr>
        </p:nvSpPr>
        <p:spPr/>
        <p:txBody>
          <a:bodyPr/>
          <a:lstStyle/>
          <a:p>
            <a:fld id="{BB98F552-A29D-2D4E-8192-F20670493719}" type="slidenum">
              <a:rPr lang="en-GB" altLang="en-US" smtClean="0"/>
              <a:pPr/>
              <a:t>12</a:t>
            </a:fld>
            <a:endParaRPr lang="en-GB" altLang="en-US" dirty="0"/>
          </a:p>
        </p:txBody>
      </p:sp>
      <p:pic>
        <p:nvPicPr>
          <p:cNvPr id="5" name="Picture 4">
            <a:extLst>
              <a:ext uri="{FF2B5EF4-FFF2-40B4-BE49-F238E27FC236}">
                <a16:creationId xmlns:a16="http://schemas.microsoft.com/office/drawing/2014/main" id="{0D192E59-A1B9-73D5-C906-298094863384}"/>
              </a:ext>
            </a:extLst>
          </p:cNvPr>
          <p:cNvPicPr>
            <a:picLocks noChangeAspect="1"/>
          </p:cNvPicPr>
          <p:nvPr/>
        </p:nvPicPr>
        <p:blipFill rotWithShape="1">
          <a:blip r:embed="rId2">
            <a:extLst>
              <a:ext uri="{28A0092B-C50C-407E-A947-70E740481C1C}">
                <a14:useLocalDpi xmlns:a14="http://schemas.microsoft.com/office/drawing/2010/main" val="0"/>
              </a:ext>
            </a:extLst>
          </a:blip>
          <a:srcRect b="19001"/>
          <a:stretch/>
        </p:blipFill>
        <p:spPr>
          <a:xfrm>
            <a:off x="1403648" y="1345332"/>
            <a:ext cx="4419600" cy="432048"/>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703E68E0-7BFA-FF5B-3343-491EE5206507}"/>
              </a:ext>
            </a:extLst>
          </p:cNvPr>
          <p:cNvPicPr>
            <a:picLocks noChangeAspect="1"/>
          </p:cNvPicPr>
          <p:nvPr/>
        </p:nvPicPr>
        <p:blipFill rotWithShape="1">
          <a:blip r:embed="rId3">
            <a:extLst>
              <a:ext uri="{28A0092B-C50C-407E-A947-70E740481C1C}">
                <a14:useLocalDpi xmlns:a14="http://schemas.microsoft.com/office/drawing/2010/main" val="0"/>
              </a:ext>
            </a:extLst>
          </a:blip>
          <a:srcRect l="4396" t="32525" r="12094" b="4803"/>
          <a:stretch/>
        </p:blipFill>
        <p:spPr>
          <a:xfrm>
            <a:off x="4572000" y="2522483"/>
            <a:ext cx="4104456" cy="3175778"/>
          </a:xfrm>
          <a:prstGeom prst="rect">
            <a:avLst/>
          </a:prstGeom>
        </p:spPr>
      </p:pic>
      <p:cxnSp>
        <p:nvCxnSpPr>
          <p:cNvPr id="10" name="Straight Connector 9">
            <a:extLst>
              <a:ext uri="{FF2B5EF4-FFF2-40B4-BE49-F238E27FC236}">
                <a16:creationId xmlns:a16="http://schemas.microsoft.com/office/drawing/2014/main" id="{306996B0-8ABF-746C-833A-49A06F165BD6}"/>
              </a:ext>
            </a:extLst>
          </p:cNvPr>
          <p:cNvCxnSpPr>
            <a:cxnSpLocks/>
          </p:cNvCxnSpPr>
          <p:nvPr/>
        </p:nvCxnSpPr>
        <p:spPr>
          <a:xfrm>
            <a:off x="2985918" y="2192701"/>
            <a:ext cx="2837330" cy="37676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descr="Chart&#10;&#10;Description automatically generated">
            <a:extLst>
              <a:ext uri="{FF2B5EF4-FFF2-40B4-BE49-F238E27FC236}">
                <a16:creationId xmlns:a16="http://schemas.microsoft.com/office/drawing/2014/main" id="{5D4D5AC3-1976-B43D-300A-E701A977572E}"/>
              </a:ext>
            </a:extLst>
          </p:cNvPr>
          <p:cNvPicPr>
            <a:picLocks noChangeAspect="1"/>
          </p:cNvPicPr>
          <p:nvPr/>
        </p:nvPicPr>
        <p:blipFill rotWithShape="1">
          <a:blip r:embed="rId4">
            <a:extLst>
              <a:ext uri="{28A0092B-C50C-407E-A947-70E740481C1C}">
                <a14:useLocalDpi xmlns:a14="http://schemas.microsoft.com/office/drawing/2010/main" val="0"/>
              </a:ext>
            </a:extLst>
          </a:blip>
          <a:srcRect l="7897" r="8523"/>
          <a:stretch/>
        </p:blipFill>
        <p:spPr>
          <a:xfrm>
            <a:off x="1979712" y="2146871"/>
            <a:ext cx="1008112" cy="543368"/>
          </a:xfrm>
          <a:prstGeom prst="rect">
            <a:avLst/>
          </a:prstGeom>
        </p:spPr>
      </p:pic>
      <p:cxnSp>
        <p:nvCxnSpPr>
          <p:cNvPr id="12" name="Straight Connector 11">
            <a:extLst>
              <a:ext uri="{FF2B5EF4-FFF2-40B4-BE49-F238E27FC236}">
                <a16:creationId xmlns:a16="http://schemas.microsoft.com/office/drawing/2014/main" id="{2F4F77F6-51B9-3189-B05E-3A1EE6F5EDAE}"/>
              </a:ext>
            </a:extLst>
          </p:cNvPr>
          <p:cNvCxnSpPr>
            <a:cxnSpLocks/>
          </p:cNvCxnSpPr>
          <p:nvPr/>
        </p:nvCxnSpPr>
        <p:spPr>
          <a:xfrm>
            <a:off x="2985918" y="2669116"/>
            <a:ext cx="2837330" cy="44372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0C3B311-6B46-7945-29EC-123FDB33AFA7}"/>
              </a:ext>
            </a:extLst>
          </p:cNvPr>
          <p:cNvCxnSpPr>
            <a:cxnSpLocks/>
          </p:cNvCxnSpPr>
          <p:nvPr/>
        </p:nvCxnSpPr>
        <p:spPr>
          <a:xfrm>
            <a:off x="1979712" y="2669116"/>
            <a:ext cx="2835424" cy="4842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ED233B-6762-D648-7EF7-D7297375A224}"/>
              </a:ext>
            </a:extLst>
          </p:cNvPr>
          <p:cNvCxnSpPr>
            <a:cxnSpLocks/>
          </p:cNvCxnSpPr>
          <p:nvPr/>
        </p:nvCxnSpPr>
        <p:spPr>
          <a:xfrm>
            <a:off x="1979712" y="2193420"/>
            <a:ext cx="2808312" cy="41818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descr="Chart&#10;&#10;Description automatically generated">
            <a:extLst>
              <a:ext uri="{FF2B5EF4-FFF2-40B4-BE49-F238E27FC236}">
                <a16:creationId xmlns:a16="http://schemas.microsoft.com/office/drawing/2014/main" id="{7BD955C5-F287-CFBD-08EF-3C41A3D3410F}"/>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7897" r="8523"/>
          <a:stretch/>
        </p:blipFill>
        <p:spPr>
          <a:xfrm>
            <a:off x="4815136" y="2569468"/>
            <a:ext cx="1008112" cy="543368"/>
          </a:xfrm>
          <a:prstGeom prst="rect">
            <a:avLst/>
          </a:prstGeom>
          <a:ln w="15875">
            <a:solidFill>
              <a:srgbClr val="00B050"/>
            </a:solidFill>
          </a:ln>
        </p:spPr>
      </p:pic>
      <p:grpSp>
        <p:nvGrpSpPr>
          <p:cNvPr id="4" name="Group 3">
            <a:extLst>
              <a:ext uri="{FF2B5EF4-FFF2-40B4-BE49-F238E27FC236}">
                <a16:creationId xmlns:a16="http://schemas.microsoft.com/office/drawing/2014/main" id="{930F8CE4-D77F-C65F-C8DC-8CB444ED2FED}"/>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18457D96-4CA0-0BE6-1274-1BFE70BF3C37}"/>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9" name="Picture 2">
              <a:extLst>
                <a:ext uri="{FF2B5EF4-FFF2-40B4-BE49-F238E27FC236}">
                  <a16:creationId xmlns:a16="http://schemas.microsoft.com/office/drawing/2014/main" id="{7261EFC7-7561-B395-866E-381A81FC5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0925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0" accel="50000" decel="50000" fill="hold" nodeType="clickEffect">
                                  <p:stCondLst>
                                    <p:cond delay="0"/>
                                  </p:stCondLst>
                                  <p:childTnLst>
                                    <p:animMotion origin="layout" path="M 2.22222E-6 4.44444E-6 C 0.11771 0.03027 0.23559 0.06083 0.30069 0.07277 C 0.36562 0.08472 0.36024 0.07055 0.38923 0.07083 C 0.41857 0.07111 0.44844 0.07444 0.47569 0.07444 C 0.50278 0.07444 0.5526 0.07083 0.5526 0.07111 C 0.57864 0.07 0.68246 0.05083 0.63316 0.06888 C 0.5835 0.08722 0.30208 0.15888 0.25642 0.18 C 0.21041 0.20083 0.33142 0.19361 0.35903 0.195 C 0.38663 0.19666 0.39965 0.19111 0.42205 0.18944 C 0.4441 0.18805 0.47257 0.18527 0.49184 0.18555 C 0.51146 0.18583 0.52187 0.19 0.53854 0.19138 C 0.55521 0.1925 0.59219 0.19333 0.59219 0.19361 C 0.60712 0.19388 0.68646 0.17555 0.62847 0.195 C 0.57048 0.21444 0.28003 0.28805 0.24479 0.30944 C 0.20955 0.33083 0.37344 0.31861 0.41736 0.32277 C 0.46094 0.32638 0.47743 0.33055 0.50729 0.33194 C 0.53663 0.33361 0.59548 0.33194 0.59548 0.33222 C 0.61632 0.33194 0.68767 0.31944 0.63055 0.33194 C 0.57361 0.34444 0.29253 0.39305 0.25399 0.40722 C 0.21528 0.42138 0.39861 0.41666 0.39861 0.41694 C 0.43975 0.41944 0.46927 0.42361 0.50139 0.42416 C 0.53333 0.42444 0.5691 0.41888 0.59114 0.41833 C 0.61302 0.41805 0.68975 0.4125 0.63316 0.42222 C 0.57639 0.43194 0.29653 0.46805 0.25052 0.47666 C 0.20451 0.48527 0.35764 0.47472 0.35764 0.475 L 0.41267 0.47472 C 0.42899 0.47527 0.43923 0.47638 0.45573 0.47666 C 0.47239 0.47694 0.49444 0.47833 0.5118 0.47666 C 0.52916 0.47527 0.54114 0.46916 0.55972 0.4675 C 0.57795 0.46555 0.60937 0.46583 0.62274 0.46555 C 0.63576 0.46527 0.63889 0.46555 0.63889 0.46583 L 0.63889 0.46555 " pathEditMode="relative" rAng="0" ptsTypes="AAAAAAAAAAAAAAAAAAAAAAAAAAAAAAAA">
                                      <p:cBhvr>
                                        <p:cTn id="6" dur="10000" fill="hold"/>
                                        <p:tgtEl>
                                          <p:spTgt spid="7"/>
                                        </p:tgtEl>
                                        <p:attrNameLst>
                                          <p:attrName>ppt_x</p:attrName>
                                          <p:attrName>ppt_y</p:attrName>
                                        </p:attrNameLst>
                                      </p:cBhvr>
                                      <p:rCtr x="32674" y="24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83CE-A6CA-0085-DEE4-02CBEB656B27}"/>
              </a:ext>
            </a:extLst>
          </p:cNvPr>
          <p:cNvSpPr>
            <a:spLocks noGrp="1"/>
          </p:cNvSpPr>
          <p:nvPr>
            <p:ph type="title"/>
          </p:nvPr>
        </p:nvSpPr>
        <p:spPr/>
        <p:txBody>
          <a:bodyPr/>
          <a:lstStyle/>
          <a:p>
            <a:r>
              <a:rPr lang="en-GB" dirty="0"/>
              <a:t>Example – edge detection: result</a:t>
            </a:r>
          </a:p>
        </p:txBody>
      </p:sp>
      <p:sp>
        <p:nvSpPr>
          <p:cNvPr id="3" name="Slide Number Placeholder 2">
            <a:extLst>
              <a:ext uri="{FF2B5EF4-FFF2-40B4-BE49-F238E27FC236}">
                <a16:creationId xmlns:a16="http://schemas.microsoft.com/office/drawing/2014/main" id="{1CF33F0F-11E5-42F4-FA28-14FC2DDF62EC}"/>
              </a:ext>
            </a:extLst>
          </p:cNvPr>
          <p:cNvSpPr>
            <a:spLocks noGrp="1"/>
          </p:cNvSpPr>
          <p:nvPr>
            <p:ph type="sldNum" sz="quarter" idx="12"/>
          </p:nvPr>
        </p:nvSpPr>
        <p:spPr/>
        <p:txBody>
          <a:bodyPr/>
          <a:lstStyle/>
          <a:p>
            <a:fld id="{BB98F552-A29D-2D4E-8192-F20670493719}" type="slidenum">
              <a:rPr lang="en-GB" altLang="en-US" smtClean="0"/>
              <a:pPr/>
              <a:t>13</a:t>
            </a:fld>
            <a:endParaRPr lang="en-GB" altLang="en-US" dirty="0"/>
          </a:p>
        </p:txBody>
      </p:sp>
      <p:pic>
        <p:nvPicPr>
          <p:cNvPr id="5" name="Picture 4" descr="Calendar&#10;&#10;Description automatically generated">
            <a:extLst>
              <a:ext uri="{FF2B5EF4-FFF2-40B4-BE49-F238E27FC236}">
                <a16:creationId xmlns:a16="http://schemas.microsoft.com/office/drawing/2014/main" id="{724740BF-8F55-ABC7-E0E6-C931430C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278427"/>
            <a:ext cx="3744416" cy="1872208"/>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A060229D-7391-98ED-3DD8-5CCC0984FF55}"/>
              </a:ext>
            </a:extLst>
          </p:cNvPr>
          <p:cNvPicPr>
            <a:picLocks noChangeAspect="1"/>
          </p:cNvPicPr>
          <p:nvPr/>
        </p:nvPicPr>
        <p:blipFill rotWithShape="1">
          <a:blip r:embed="rId3">
            <a:extLst>
              <a:ext uri="{28A0092B-C50C-407E-A947-70E740481C1C}">
                <a14:useLocalDpi xmlns:a14="http://schemas.microsoft.com/office/drawing/2010/main" val="0"/>
              </a:ext>
            </a:extLst>
          </a:blip>
          <a:srcRect l="15382" r="13303"/>
          <a:stretch/>
        </p:blipFill>
        <p:spPr>
          <a:xfrm>
            <a:off x="1547664" y="907949"/>
            <a:ext cx="3672408" cy="2354081"/>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E7CCC252-E481-1739-5DE2-7AE5B3C3512E}"/>
              </a:ext>
            </a:extLst>
          </p:cNvPr>
          <p:cNvPicPr>
            <a:picLocks noChangeAspect="1"/>
          </p:cNvPicPr>
          <p:nvPr/>
        </p:nvPicPr>
        <p:blipFill rotWithShape="1">
          <a:blip r:embed="rId4">
            <a:extLst>
              <a:ext uri="{28A0092B-C50C-407E-A947-70E740481C1C}">
                <a14:useLocalDpi xmlns:a14="http://schemas.microsoft.com/office/drawing/2010/main" val="0"/>
              </a:ext>
            </a:extLst>
          </a:blip>
          <a:srcRect l="4396" t="32309" r="13558" b="6371"/>
          <a:stretch/>
        </p:blipFill>
        <p:spPr>
          <a:xfrm>
            <a:off x="6166520" y="1104237"/>
            <a:ext cx="2365920" cy="1823108"/>
          </a:xfrm>
          <a:prstGeom prst="rect">
            <a:avLst/>
          </a:prstGeom>
        </p:spPr>
      </p:pic>
      <p:pic>
        <p:nvPicPr>
          <p:cNvPr id="9" name="Picture 8" descr="Chart, bar chart&#10;&#10;Description automatically generated">
            <a:extLst>
              <a:ext uri="{FF2B5EF4-FFF2-40B4-BE49-F238E27FC236}">
                <a16:creationId xmlns:a16="http://schemas.microsoft.com/office/drawing/2014/main" id="{2640D99B-883D-F687-C844-D811E19CE963}"/>
              </a:ext>
            </a:extLst>
          </p:cNvPr>
          <p:cNvPicPr>
            <a:picLocks noChangeAspect="1"/>
          </p:cNvPicPr>
          <p:nvPr/>
        </p:nvPicPr>
        <p:blipFill rotWithShape="1">
          <a:blip r:embed="rId5">
            <a:extLst>
              <a:ext uri="{28A0092B-C50C-407E-A947-70E740481C1C}">
                <a14:useLocalDpi xmlns:a14="http://schemas.microsoft.com/office/drawing/2010/main" val="0"/>
              </a:ext>
            </a:extLst>
          </a:blip>
          <a:srcRect r="7395"/>
          <a:stretch/>
        </p:blipFill>
        <p:spPr>
          <a:xfrm>
            <a:off x="6156176" y="3278427"/>
            <a:ext cx="2316074" cy="2046298"/>
          </a:xfrm>
          <a:prstGeom prst="rect">
            <a:avLst/>
          </a:prstGeom>
        </p:spPr>
      </p:pic>
      <p:grpSp>
        <p:nvGrpSpPr>
          <p:cNvPr id="8" name="Group 7">
            <a:extLst>
              <a:ext uri="{FF2B5EF4-FFF2-40B4-BE49-F238E27FC236}">
                <a16:creationId xmlns:a16="http://schemas.microsoft.com/office/drawing/2014/main" id="{1A52E521-4BF0-3A84-868B-5B5C94637FA8}"/>
              </a:ext>
            </a:extLst>
          </p:cNvPr>
          <p:cNvGrpSpPr/>
          <p:nvPr/>
        </p:nvGrpSpPr>
        <p:grpSpPr>
          <a:xfrm>
            <a:off x="395536" y="5403106"/>
            <a:ext cx="3570208" cy="230832"/>
            <a:chOff x="395536" y="5403106"/>
            <a:chExt cx="3570208" cy="230832"/>
          </a:xfrm>
        </p:grpSpPr>
        <p:sp>
          <p:nvSpPr>
            <p:cNvPr id="4" name="TextBox 3">
              <a:extLst>
                <a:ext uri="{FF2B5EF4-FFF2-40B4-BE49-F238E27FC236}">
                  <a16:creationId xmlns:a16="http://schemas.microsoft.com/office/drawing/2014/main" id="{13251F32-0158-8551-75DE-19AAF92D2478}"/>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1026" name="Picture 2">
              <a:extLst>
                <a:ext uri="{FF2B5EF4-FFF2-40B4-BE49-F238E27FC236}">
                  <a16:creationId xmlns:a16="http://schemas.microsoft.com/office/drawing/2014/main" id="{63531370-F1AF-76E7-A457-047513EEC3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231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342B-4FFA-2ACC-3FE2-98C708918A1B}"/>
              </a:ext>
            </a:extLst>
          </p:cNvPr>
          <p:cNvSpPr>
            <a:spLocks noGrp="1"/>
          </p:cNvSpPr>
          <p:nvPr>
            <p:ph type="title"/>
          </p:nvPr>
        </p:nvSpPr>
        <p:spPr/>
        <p:txBody>
          <a:bodyPr/>
          <a:lstStyle/>
          <a:p>
            <a:r>
              <a:rPr lang="en-GB" dirty="0"/>
              <a:t>Learning a kernel</a:t>
            </a:r>
          </a:p>
        </p:txBody>
      </p:sp>
      <p:sp>
        <p:nvSpPr>
          <p:cNvPr id="3" name="Content Placeholder 2">
            <a:extLst>
              <a:ext uri="{FF2B5EF4-FFF2-40B4-BE49-F238E27FC236}">
                <a16:creationId xmlns:a16="http://schemas.microsoft.com/office/drawing/2014/main" id="{679B0C6B-6861-C413-4FF0-8C664168F1C0}"/>
              </a:ext>
            </a:extLst>
          </p:cNvPr>
          <p:cNvSpPr>
            <a:spLocks noGrp="1"/>
          </p:cNvSpPr>
          <p:nvPr>
            <p:ph idx="1"/>
          </p:nvPr>
        </p:nvSpPr>
        <p:spPr/>
        <p:txBody>
          <a:bodyPr/>
          <a:lstStyle/>
          <a:p>
            <a:r>
              <a:rPr lang="en-GB" b="0" i="0" u="none" strike="noStrike" dirty="0">
                <a:effectLst/>
              </a:rPr>
              <a:t>Designing an edge detector by finite differences </a:t>
            </a:r>
            <a:r>
              <a:rPr lang="en-GB" b="0" dirty="0">
                <a:effectLst/>
              </a:rPr>
              <a:t>[1,</a:t>
            </a:r>
            <a:r>
              <a:rPr lang="en-GB" dirty="0"/>
              <a:t> </a:t>
            </a:r>
            <a:r>
              <a:rPr lang="en-GB" b="0" dirty="0">
                <a:effectLst/>
              </a:rPr>
              <a:t>-1]</a:t>
            </a:r>
            <a:r>
              <a:rPr lang="en-GB" b="0" i="0" u="none" strike="noStrike" dirty="0">
                <a:effectLst/>
              </a:rPr>
              <a:t> is neat if we know this is precisely what we are looking for. </a:t>
            </a:r>
          </a:p>
          <a:p>
            <a:r>
              <a:rPr lang="en-GB" b="0" i="0" u="none" strike="noStrike" dirty="0">
                <a:effectLst/>
              </a:rPr>
              <a:t>However, as we look at larger kernels, and consider successive layers of convolutions, it might be impossible to specify precisely what each filter should be doing manually.</a:t>
            </a:r>
            <a:endParaRPr lang="en-GB" dirty="0"/>
          </a:p>
        </p:txBody>
      </p:sp>
      <p:sp>
        <p:nvSpPr>
          <p:cNvPr id="4" name="Slide Number Placeholder 3">
            <a:extLst>
              <a:ext uri="{FF2B5EF4-FFF2-40B4-BE49-F238E27FC236}">
                <a16:creationId xmlns:a16="http://schemas.microsoft.com/office/drawing/2014/main" id="{7FA40F21-3EE0-79EB-BFCA-74EC936BCA6D}"/>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Tree>
    <p:extLst>
      <p:ext uri="{BB962C8B-B14F-4D97-AF65-F5344CB8AC3E}">
        <p14:creationId xmlns:p14="http://schemas.microsoft.com/office/powerpoint/2010/main" val="390717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4A3B-2840-377A-45B0-940E85493FBE}"/>
              </a:ext>
            </a:extLst>
          </p:cNvPr>
          <p:cNvSpPr>
            <a:spLocks noGrp="1"/>
          </p:cNvSpPr>
          <p:nvPr>
            <p:ph type="title"/>
          </p:nvPr>
        </p:nvSpPr>
        <p:spPr/>
        <p:txBody>
          <a:bodyPr/>
          <a:lstStyle/>
          <a:p>
            <a:r>
              <a:rPr lang="en-GB" dirty="0"/>
              <a:t>Learning a kernel through training </a:t>
            </a:r>
          </a:p>
        </p:txBody>
      </p:sp>
      <p:sp>
        <p:nvSpPr>
          <p:cNvPr id="3" name="Content Placeholder 2">
            <a:extLst>
              <a:ext uri="{FF2B5EF4-FFF2-40B4-BE49-F238E27FC236}">
                <a16:creationId xmlns:a16="http://schemas.microsoft.com/office/drawing/2014/main" id="{1D4072DC-1AA3-FC4F-438B-C60DD5454DB3}"/>
              </a:ext>
            </a:extLst>
          </p:cNvPr>
          <p:cNvSpPr>
            <a:spLocks noGrp="1"/>
          </p:cNvSpPr>
          <p:nvPr>
            <p:ph idx="1"/>
          </p:nvPr>
        </p:nvSpPr>
        <p:spPr/>
        <p:txBody>
          <a:bodyPr/>
          <a:lstStyle/>
          <a:p>
            <a:r>
              <a:rPr lang="en-GB" dirty="0"/>
              <a:t>W</a:t>
            </a:r>
            <a:r>
              <a:rPr lang="en-GB" b="0" i="0" u="none" strike="noStrike" dirty="0">
                <a:effectLst/>
              </a:rPr>
              <a:t>e can learn the kernel that generated </a:t>
            </a:r>
            <a:r>
              <a:rPr lang="en-GB" b="0" dirty="0">
                <a:effectLst/>
                <a:latin typeface="Courier New" panose="02070309020205020404" pitchFamily="49" charset="0"/>
                <a:cs typeface="Courier New" panose="02070309020205020404" pitchFamily="49" charset="0"/>
              </a:rPr>
              <a:t>Y</a:t>
            </a:r>
            <a:r>
              <a:rPr lang="en-GB" b="0" i="0" u="none" strike="noStrike" dirty="0">
                <a:effectLst/>
              </a:rPr>
              <a:t> from </a:t>
            </a:r>
            <a:r>
              <a:rPr lang="en-GB" b="0" dirty="0">
                <a:effectLst/>
                <a:latin typeface="Courier New" panose="02070309020205020404" pitchFamily="49" charset="0"/>
                <a:cs typeface="Courier New" panose="02070309020205020404" pitchFamily="49" charset="0"/>
              </a:rPr>
              <a:t>X</a:t>
            </a:r>
            <a:r>
              <a:rPr lang="en-GB" b="0" i="0" u="none" strike="noStrike" dirty="0">
                <a:effectLst/>
              </a:rPr>
              <a:t> by looking at the input–output pairs only. We first construct a convolutional layer and initialise its kernel as a random tensor. </a:t>
            </a:r>
          </a:p>
          <a:p>
            <a:r>
              <a:rPr lang="en-GB" b="0" i="0" u="none" strike="noStrike" dirty="0">
                <a:effectLst/>
              </a:rPr>
              <a:t>Next, in each iteration, we will use the squared error to compare </a:t>
            </a:r>
            <a:r>
              <a:rPr lang="en-GB" b="0" dirty="0">
                <a:effectLst/>
                <a:latin typeface="Courier New" panose="02070309020205020404" pitchFamily="49" charset="0"/>
                <a:cs typeface="Courier New" panose="02070309020205020404" pitchFamily="49" charset="0"/>
              </a:rPr>
              <a:t>Y</a:t>
            </a:r>
            <a:r>
              <a:rPr lang="en-GB" b="0" i="0" u="none" strike="noStrike" dirty="0">
                <a:effectLst/>
              </a:rPr>
              <a:t> with the output of the convolutional layer. </a:t>
            </a:r>
          </a:p>
          <a:p>
            <a:r>
              <a:rPr lang="en-GB" b="0" i="0" u="none" strike="noStrike" dirty="0">
                <a:effectLst/>
              </a:rPr>
              <a:t>We can then calculate the gradient to update the kernel. </a:t>
            </a:r>
            <a:endParaRPr lang="en-GB" dirty="0"/>
          </a:p>
        </p:txBody>
      </p:sp>
      <p:sp>
        <p:nvSpPr>
          <p:cNvPr id="4" name="Slide Number Placeholder 3">
            <a:extLst>
              <a:ext uri="{FF2B5EF4-FFF2-40B4-BE49-F238E27FC236}">
                <a16:creationId xmlns:a16="http://schemas.microsoft.com/office/drawing/2014/main" id="{FF8FC364-F012-6AD6-E7E2-9D2032F8D2F5}"/>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3288281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C1F8-4024-D66D-4CD8-4C5FB175C358}"/>
              </a:ext>
            </a:extLst>
          </p:cNvPr>
          <p:cNvSpPr>
            <a:spLocks noGrp="1"/>
          </p:cNvSpPr>
          <p:nvPr>
            <p:ph type="title"/>
          </p:nvPr>
        </p:nvSpPr>
        <p:spPr/>
        <p:txBody>
          <a:bodyPr/>
          <a:lstStyle/>
          <a:p>
            <a:r>
              <a:rPr lang="en-GB" dirty="0"/>
              <a:t>Example: how to learn a kernel</a:t>
            </a:r>
          </a:p>
        </p:txBody>
      </p:sp>
      <p:sp>
        <p:nvSpPr>
          <p:cNvPr id="3" name="Slide Number Placeholder 2">
            <a:extLst>
              <a:ext uri="{FF2B5EF4-FFF2-40B4-BE49-F238E27FC236}">
                <a16:creationId xmlns:a16="http://schemas.microsoft.com/office/drawing/2014/main" id="{84A52E6B-F565-9A14-415E-2076E2B2FD9C}"/>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80CA5503-44BB-2988-8BB9-225720DA6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803887"/>
            <a:ext cx="5779309" cy="4655791"/>
          </a:xfrm>
          <a:prstGeom prst="rect">
            <a:avLst/>
          </a:prstGeom>
        </p:spPr>
      </p:pic>
      <p:grpSp>
        <p:nvGrpSpPr>
          <p:cNvPr id="4" name="Group 3">
            <a:extLst>
              <a:ext uri="{FF2B5EF4-FFF2-40B4-BE49-F238E27FC236}">
                <a16:creationId xmlns:a16="http://schemas.microsoft.com/office/drawing/2014/main" id="{194D971A-3EB7-A911-CE02-5E596E9AC7DF}"/>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06B71535-347E-CF7A-5F47-820C7B75EB35}"/>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7" name="Picture 2">
              <a:extLst>
                <a:ext uri="{FF2B5EF4-FFF2-40B4-BE49-F238E27FC236}">
                  <a16:creationId xmlns:a16="http://schemas.microsoft.com/office/drawing/2014/main" id="{B70FF94F-32AB-49DB-3C30-EDD1A8CA8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061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84CB-4E25-4B01-480F-5204538FC4EF}"/>
              </a:ext>
            </a:extLst>
          </p:cNvPr>
          <p:cNvSpPr>
            <a:spLocks noGrp="1"/>
          </p:cNvSpPr>
          <p:nvPr>
            <p:ph type="title"/>
          </p:nvPr>
        </p:nvSpPr>
        <p:spPr/>
        <p:txBody>
          <a:bodyPr/>
          <a:lstStyle/>
          <a:p>
            <a:r>
              <a:rPr lang="en-GB" dirty="0"/>
              <a:t>Example: how to learn a kernel: result</a:t>
            </a:r>
          </a:p>
        </p:txBody>
      </p:sp>
      <p:sp>
        <p:nvSpPr>
          <p:cNvPr id="3" name="Slide Number Placeholder 2">
            <a:extLst>
              <a:ext uri="{FF2B5EF4-FFF2-40B4-BE49-F238E27FC236}">
                <a16:creationId xmlns:a16="http://schemas.microsoft.com/office/drawing/2014/main" id="{5B2F1449-F856-C034-EBD0-A3849F1E02BE}"/>
              </a:ext>
            </a:extLst>
          </p:cNvPr>
          <p:cNvSpPr>
            <a:spLocks noGrp="1"/>
          </p:cNvSpPr>
          <p:nvPr>
            <p:ph type="sldNum" sz="quarter" idx="12"/>
          </p:nvPr>
        </p:nvSpPr>
        <p:spPr/>
        <p:txBody>
          <a:bodyPr/>
          <a:lstStyle/>
          <a:p>
            <a:fld id="{BB98F552-A29D-2D4E-8192-F20670493719}" type="slidenum">
              <a:rPr lang="en-GB" altLang="en-US" smtClean="0"/>
              <a:pPr/>
              <a:t>17</a:t>
            </a:fld>
            <a:endParaRPr lang="en-GB" altLang="en-US" dirty="0"/>
          </a:p>
        </p:txBody>
      </p:sp>
      <p:pic>
        <p:nvPicPr>
          <p:cNvPr id="5" name="Picture 4" descr="Calendar&#10;&#10;Description automatically generated">
            <a:extLst>
              <a:ext uri="{FF2B5EF4-FFF2-40B4-BE49-F238E27FC236}">
                <a16:creationId xmlns:a16="http://schemas.microsoft.com/office/drawing/2014/main" id="{05287B26-AB13-FBED-5987-7A29EA77C16A}"/>
              </a:ext>
            </a:extLst>
          </p:cNvPr>
          <p:cNvPicPr>
            <a:picLocks noChangeAspect="1"/>
          </p:cNvPicPr>
          <p:nvPr/>
        </p:nvPicPr>
        <p:blipFill rotWithShape="1">
          <a:blip r:embed="rId2">
            <a:extLst>
              <a:ext uri="{28A0092B-C50C-407E-A947-70E740481C1C}">
                <a14:useLocalDpi xmlns:a14="http://schemas.microsoft.com/office/drawing/2010/main" val="0"/>
              </a:ext>
            </a:extLst>
          </a:blip>
          <a:srcRect b="23948"/>
          <a:stretch/>
        </p:blipFill>
        <p:spPr>
          <a:xfrm>
            <a:off x="578812" y="930011"/>
            <a:ext cx="4275215" cy="4296732"/>
          </a:xfrm>
          <a:prstGeom prst="rect">
            <a:avLst/>
          </a:prstGeom>
        </p:spPr>
      </p:pic>
      <p:pic>
        <p:nvPicPr>
          <p:cNvPr id="6" name="Picture 5" descr="Calendar&#10;&#10;Description automatically generated">
            <a:extLst>
              <a:ext uri="{FF2B5EF4-FFF2-40B4-BE49-F238E27FC236}">
                <a16:creationId xmlns:a16="http://schemas.microsoft.com/office/drawing/2014/main" id="{66A9F277-BEFB-96DB-25C5-2C5B89DE7744}"/>
              </a:ext>
            </a:extLst>
          </p:cNvPr>
          <p:cNvPicPr>
            <a:picLocks noChangeAspect="1"/>
          </p:cNvPicPr>
          <p:nvPr/>
        </p:nvPicPr>
        <p:blipFill rotWithShape="1">
          <a:blip r:embed="rId2">
            <a:extLst>
              <a:ext uri="{28A0092B-C50C-407E-A947-70E740481C1C}">
                <a14:useLocalDpi xmlns:a14="http://schemas.microsoft.com/office/drawing/2010/main" val="0"/>
              </a:ext>
            </a:extLst>
          </a:blip>
          <a:srcRect t="80957"/>
          <a:stretch/>
        </p:blipFill>
        <p:spPr>
          <a:xfrm>
            <a:off x="5343001" y="3078377"/>
            <a:ext cx="3343799" cy="841485"/>
          </a:xfrm>
          <a:prstGeom prst="rect">
            <a:avLst/>
          </a:prstGeom>
        </p:spPr>
      </p:pic>
    </p:spTree>
    <p:extLst>
      <p:ext uri="{BB962C8B-B14F-4D97-AF65-F5344CB8AC3E}">
        <p14:creationId xmlns:p14="http://schemas.microsoft.com/office/powerpoint/2010/main" val="46748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B431-E600-3F2A-1313-CDD5CD706849}"/>
              </a:ext>
            </a:extLst>
          </p:cNvPr>
          <p:cNvSpPr>
            <a:spLocks noGrp="1"/>
          </p:cNvSpPr>
          <p:nvPr>
            <p:ph type="title"/>
          </p:nvPr>
        </p:nvSpPr>
        <p:spPr/>
        <p:txBody>
          <a:bodyPr/>
          <a:lstStyle/>
          <a:p>
            <a:r>
              <a:rPr lang="en-GB" dirty="0"/>
              <a:t>CNNs so far</a:t>
            </a:r>
          </a:p>
        </p:txBody>
      </p:sp>
      <p:sp>
        <p:nvSpPr>
          <p:cNvPr id="3" name="Content Placeholder 2">
            <a:extLst>
              <a:ext uri="{FF2B5EF4-FFF2-40B4-BE49-F238E27FC236}">
                <a16:creationId xmlns:a16="http://schemas.microsoft.com/office/drawing/2014/main" id="{A75AC51B-33F8-4B54-E295-D9825607E796}"/>
              </a:ext>
            </a:extLst>
          </p:cNvPr>
          <p:cNvSpPr>
            <a:spLocks noGrp="1"/>
          </p:cNvSpPr>
          <p:nvPr>
            <p:ph idx="1"/>
          </p:nvPr>
        </p:nvSpPr>
        <p:spPr/>
        <p:txBody>
          <a:bodyPr/>
          <a:lstStyle/>
          <a:p>
            <a:r>
              <a:rPr lang="en-GB" b="0" i="0" u="none" strike="noStrike" dirty="0">
                <a:effectLst/>
              </a:rPr>
              <a:t>The core computation required for a convolutional layer is a cross-correlation operation. </a:t>
            </a:r>
          </a:p>
          <a:p>
            <a:r>
              <a:rPr lang="en-GB" b="0" i="0" u="none" strike="noStrike" dirty="0">
                <a:effectLst/>
              </a:rPr>
              <a:t>We saw that a simple nested for-loop is all that is required to compute its value. </a:t>
            </a:r>
          </a:p>
          <a:p>
            <a:r>
              <a:rPr lang="en-GB" b="0" i="0" u="none" strike="noStrike" dirty="0">
                <a:effectLst/>
              </a:rPr>
              <a:t>If we have multiple input and multiple output channels, we are performing a matrix-matrix operation between channels.</a:t>
            </a:r>
            <a:endParaRPr lang="en-GB" dirty="0"/>
          </a:p>
        </p:txBody>
      </p:sp>
      <p:sp>
        <p:nvSpPr>
          <p:cNvPr id="4" name="Slide Number Placeholder 3">
            <a:extLst>
              <a:ext uri="{FF2B5EF4-FFF2-40B4-BE49-F238E27FC236}">
                <a16:creationId xmlns:a16="http://schemas.microsoft.com/office/drawing/2014/main" id="{878C4C50-6989-3CBB-F8CC-DF15A5C607A8}"/>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dirty="0"/>
          </a:p>
        </p:txBody>
      </p:sp>
    </p:spTree>
    <p:extLst>
      <p:ext uri="{BB962C8B-B14F-4D97-AF65-F5344CB8AC3E}">
        <p14:creationId xmlns:p14="http://schemas.microsoft.com/office/powerpoint/2010/main" val="211681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30F6-E26D-648F-FD39-7F52A58B6ACA}"/>
              </a:ext>
            </a:extLst>
          </p:cNvPr>
          <p:cNvSpPr>
            <a:spLocks noGrp="1"/>
          </p:cNvSpPr>
          <p:nvPr>
            <p:ph type="title"/>
          </p:nvPr>
        </p:nvSpPr>
        <p:spPr/>
        <p:txBody>
          <a:bodyPr/>
          <a:lstStyle/>
          <a:p>
            <a:r>
              <a:rPr lang="en-GB" dirty="0"/>
              <a:t>Padding and Stride</a:t>
            </a:r>
          </a:p>
        </p:txBody>
      </p:sp>
      <p:sp>
        <p:nvSpPr>
          <p:cNvPr id="3" name="Content Placeholder 2">
            <a:extLst>
              <a:ext uri="{FF2B5EF4-FFF2-40B4-BE49-F238E27FC236}">
                <a16:creationId xmlns:a16="http://schemas.microsoft.com/office/drawing/2014/main" id="{04D236E1-03C9-B9D1-B2E2-98A70EFEFD5F}"/>
              </a:ext>
            </a:extLst>
          </p:cNvPr>
          <p:cNvSpPr>
            <a:spLocks noGrp="1"/>
          </p:cNvSpPr>
          <p:nvPr>
            <p:ph idx="1"/>
          </p:nvPr>
        </p:nvSpPr>
        <p:spPr/>
        <p:txBody>
          <a:bodyPr/>
          <a:lstStyle/>
          <a:p>
            <a:r>
              <a:rPr lang="en-GB" b="0" i="0" u="none" strike="noStrike" dirty="0">
                <a:effectLst/>
              </a:rPr>
              <a:t>A tricky issue when applying convolutional layers is that we tend to lose pixels on the perimeter of our image.</a:t>
            </a:r>
            <a:endParaRPr lang="en-GB" dirty="0"/>
          </a:p>
        </p:txBody>
      </p:sp>
      <p:sp>
        <p:nvSpPr>
          <p:cNvPr id="4" name="Slide Number Placeholder 3">
            <a:extLst>
              <a:ext uri="{FF2B5EF4-FFF2-40B4-BE49-F238E27FC236}">
                <a16:creationId xmlns:a16="http://schemas.microsoft.com/office/drawing/2014/main" id="{0950DF4C-F987-202D-4C94-4309A5A0B8DA}"/>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pic>
        <p:nvPicPr>
          <p:cNvPr id="6" name="Picture 5" descr="A picture containing text, crossword puzzle, shoji&#10;&#10;Description automatically generated">
            <a:extLst>
              <a:ext uri="{FF2B5EF4-FFF2-40B4-BE49-F238E27FC236}">
                <a16:creationId xmlns:a16="http://schemas.microsoft.com/office/drawing/2014/main" id="{6D8BBCC7-3F96-5C61-9BD2-90C6E19EE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127375"/>
            <a:ext cx="1143000" cy="1155700"/>
          </a:xfrm>
          <a:prstGeom prst="rect">
            <a:avLst/>
          </a:prstGeom>
          <a:ln>
            <a:solidFill>
              <a:schemeClr val="tx1"/>
            </a:solidFill>
          </a:ln>
        </p:spPr>
      </p:pic>
      <p:pic>
        <p:nvPicPr>
          <p:cNvPr id="8" name="Picture 7" descr="A picture containing shape&#10;&#10;Description automatically generated">
            <a:extLst>
              <a:ext uri="{FF2B5EF4-FFF2-40B4-BE49-F238E27FC236}">
                <a16:creationId xmlns:a16="http://schemas.microsoft.com/office/drawing/2014/main" id="{CD3AC094-C2B9-FF3A-4C94-C52702EF3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342" y="2163197"/>
            <a:ext cx="1155700" cy="2489200"/>
          </a:xfrm>
          <a:prstGeom prst="rect">
            <a:avLst/>
          </a:prstGeom>
        </p:spPr>
      </p:pic>
    </p:spTree>
    <p:extLst>
      <p:ext uri="{BB962C8B-B14F-4D97-AF65-F5344CB8AC3E}">
        <p14:creationId xmlns:p14="http://schemas.microsoft.com/office/powerpoint/2010/main" val="109991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9A91-A40F-E2B3-CAB7-03F723DEC62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B6175BE-6BDD-2055-FD86-87A88EB790B8}"/>
              </a:ext>
            </a:extLst>
          </p:cNvPr>
          <p:cNvSpPr>
            <a:spLocks noGrp="1"/>
          </p:cNvSpPr>
          <p:nvPr>
            <p:ph idx="1"/>
          </p:nvPr>
        </p:nvSpPr>
        <p:spPr/>
        <p:txBody>
          <a:bodyPr/>
          <a:lstStyle/>
          <a:p>
            <a:r>
              <a:rPr lang="en-GB" b="0" i="0" u="none" strike="noStrike" dirty="0">
                <a:effectLst/>
              </a:rPr>
              <a:t>Image data is represented as a two-dimensional grid of pixels, be it monochromatic or in colour. </a:t>
            </a:r>
          </a:p>
          <a:p>
            <a:r>
              <a:rPr lang="en-GB" b="0" i="0" u="none" strike="noStrike" dirty="0">
                <a:effectLst/>
              </a:rPr>
              <a:t>Each pixel corresponds to one or multiple numerical values respectively. </a:t>
            </a:r>
          </a:p>
          <a:p>
            <a:r>
              <a:rPr lang="en-GB" b="0" i="0" u="none" strike="noStrike" dirty="0">
                <a:effectLst/>
              </a:rPr>
              <a:t>Until now most of the models that we have studied ignored this rich structure and treated the data as vectors of numbers.</a:t>
            </a:r>
          </a:p>
          <a:p>
            <a:pPr marL="0" indent="0">
              <a:buNone/>
            </a:pPr>
            <a:r>
              <a:rPr lang="en-GB" b="0" i="0" u="none" strike="noStrike" dirty="0">
                <a:effectLst/>
              </a:rPr>
              <a:t> </a:t>
            </a:r>
            <a:endParaRPr lang="en-GB" dirty="0"/>
          </a:p>
        </p:txBody>
      </p:sp>
      <p:sp>
        <p:nvSpPr>
          <p:cNvPr id="4" name="Slide Number Placeholder 3">
            <a:extLst>
              <a:ext uri="{FF2B5EF4-FFF2-40B4-BE49-F238E27FC236}">
                <a16:creationId xmlns:a16="http://schemas.microsoft.com/office/drawing/2014/main" id="{9633A533-A872-1733-BB89-9B7746B7B6E1}"/>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4066264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25BF-B51C-3624-0495-D96A5E333CEE}"/>
              </a:ext>
            </a:extLst>
          </p:cNvPr>
          <p:cNvSpPr>
            <a:spLocks noGrp="1"/>
          </p:cNvSpPr>
          <p:nvPr>
            <p:ph type="title"/>
          </p:nvPr>
        </p:nvSpPr>
        <p:spPr/>
        <p:txBody>
          <a:bodyPr/>
          <a:lstStyle/>
          <a:p>
            <a:r>
              <a:rPr lang="en-GB" dirty="0"/>
              <a:t>Padding</a:t>
            </a:r>
          </a:p>
        </p:txBody>
      </p:sp>
      <p:sp>
        <p:nvSpPr>
          <p:cNvPr id="3" name="Content Placeholder 2">
            <a:extLst>
              <a:ext uri="{FF2B5EF4-FFF2-40B4-BE49-F238E27FC236}">
                <a16:creationId xmlns:a16="http://schemas.microsoft.com/office/drawing/2014/main" id="{F7902C41-8DCD-FDC6-76DA-35BD4A1A1A54}"/>
              </a:ext>
            </a:extLst>
          </p:cNvPr>
          <p:cNvSpPr>
            <a:spLocks noGrp="1"/>
          </p:cNvSpPr>
          <p:nvPr>
            <p:ph idx="1"/>
          </p:nvPr>
        </p:nvSpPr>
        <p:spPr/>
        <p:txBody>
          <a:bodyPr/>
          <a:lstStyle/>
          <a:p>
            <a:r>
              <a:rPr lang="en-GB" b="0" i="0" u="none" strike="noStrike" dirty="0">
                <a:effectLst/>
              </a:rPr>
              <a:t>Since we typically use small kernels, for any given convolution, we might only lose a few pixels, but this can add up as we apply many successive convolutional layers. </a:t>
            </a:r>
          </a:p>
          <a:p>
            <a:r>
              <a:rPr lang="en-GB" b="0" i="0" u="none" strike="noStrike" dirty="0">
                <a:effectLst/>
              </a:rPr>
              <a:t>One straightforward solution to this problem is to add extra pixels of filler around the boundary of our input image, thus increasing the effective size of the image. </a:t>
            </a:r>
          </a:p>
          <a:p>
            <a:r>
              <a:rPr lang="en-GB" b="0" i="0" u="none" strike="noStrike" dirty="0">
                <a:effectLst/>
              </a:rPr>
              <a:t>Typically, we set the values of the extra pixels to zero.</a:t>
            </a:r>
            <a:endParaRPr lang="en-GB" dirty="0"/>
          </a:p>
        </p:txBody>
      </p:sp>
      <p:sp>
        <p:nvSpPr>
          <p:cNvPr id="4" name="Slide Number Placeholder 3">
            <a:extLst>
              <a:ext uri="{FF2B5EF4-FFF2-40B4-BE49-F238E27FC236}">
                <a16:creationId xmlns:a16="http://schemas.microsoft.com/office/drawing/2014/main" id="{1FA44B91-0A68-EB91-6176-C25611AF7DD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343637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FB1F-000F-97CF-26D2-712A936F1333}"/>
              </a:ext>
            </a:extLst>
          </p:cNvPr>
          <p:cNvSpPr>
            <a:spLocks noGrp="1"/>
          </p:cNvSpPr>
          <p:nvPr>
            <p:ph type="title"/>
          </p:nvPr>
        </p:nvSpPr>
        <p:spPr/>
        <p:txBody>
          <a:bodyPr/>
          <a:lstStyle/>
          <a:p>
            <a:r>
              <a:rPr lang="en-GB" dirty="0"/>
              <a:t>Padding: example</a:t>
            </a:r>
          </a:p>
        </p:txBody>
      </p:sp>
      <p:sp>
        <p:nvSpPr>
          <p:cNvPr id="3" name="Slide Number Placeholder 2">
            <a:extLst>
              <a:ext uri="{FF2B5EF4-FFF2-40B4-BE49-F238E27FC236}">
                <a16:creationId xmlns:a16="http://schemas.microsoft.com/office/drawing/2014/main" id="{C4E26B88-E287-7E94-D25C-738D1EE1A07F}"/>
              </a:ext>
            </a:extLst>
          </p:cNvPr>
          <p:cNvSpPr>
            <a:spLocks noGrp="1"/>
          </p:cNvSpPr>
          <p:nvPr>
            <p:ph type="sldNum" sz="quarter" idx="12"/>
          </p:nvPr>
        </p:nvSpPr>
        <p:spPr/>
        <p:txBody>
          <a:bodyPr/>
          <a:lstStyle/>
          <a:p>
            <a:fld id="{BB98F552-A29D-2D4E-8192-F20670493719}" type="slidenum">
              <a:rPr lang="en-GB" altLang="en-US" smtClean="0"/>
              <a:pPr/>
              <a:t>21</a:t>
            </a:fld>
            <a:endParaRPr lang="en-GB" altLang="en-US" dirty="0"/>
          </a:p>
        </p:txBody>
      </p:sp>
      <p:pic>
        <p:nvPicPr>
          <p:cNvPr id="5" name="Picture 4" descr="Diagram&#10;&#10;Description automatically generated with medium confidence">
            <a:extLst>
              <a:ext uri="{FF2B5EF4-FFF2-40B4-BE49-F238E27FC236}">
                <a16:creationId xmlns:a16="http://schemas.microsoft.com/office/drawing/2014/main" id="{97CE5641-FEA3-39BE-03C0-E755E626A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1416050"/>
            <a:ext cx="7175500" cy="2882900"/>
          </a:xfrm>
          <a:prstGeom prst="rect">
            <a:avLst/>
          </a:prstGeom>
        </p:spPr>
      </p:pic>
    </p:spTree>
    <p:extLst>
      <p:ext uri="{BB962C8B-B14F-4D97-AF65-F5344CB8AC3E}">
        <p14:creationId xmlns:p14="http://schemas.microsoft.com/office/powerpoint/2010/main" val="52644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17BF-DAE5-59BE-A636-E9EFE641E8EC}"/>
              </a:ext>
            </a:extLst>
          </p:cNvPr>
          <p:cNvSpPr>
            <a:spLocks noGrp="1"/>
          </p:cNvSpPr>
          <p:nvPr>
            <p:ph type="title"/>
          </p:nvPr>
        </p:nvSpPr>
        <p:spPr/>
        <p:txBody>
          <a:bodyPr/>
          <a:lstStyle/>
          <a:p>
            <a:r>
              <a:rPr lang="en-GB" dirty="0"/>
              <a:t>Choice of padding size</a:t>
            </a:r>
          </a:p>
        </p:txBody>
      </p:sp>
      <p:sp>
        <p:nvSpPr>
          <p:cNvPr id="3" name="Content Placeholder 2">
            <a:extLst>
              <a:ext uri="{FF2B5EF4-FFF2-40B4-BE49-F238E27FC236}">
                <a16:creationId xmlns:a16="http://schemas.microsoft.com/office/drawing/2014/main" id="{48992C48-DF51-B933-DAAD-CEDAE59AEA5B}"/>
              </a:ext>
            </a:extLst>
          </p:cNvPr>
          <p:cNvSpPr>
            <a:spLocks noGrp="1"/>
          </p:cNvSpPr>
          <p:nvPr>
            <p:ph idx="1"/>
          </p:nvPr>
        </p:nvSpPr>
        <p:spPr/>
        <p:txBody>
          <a:bodyPr/>
          <a:lstStyle/>
          <a:p>
            <a:r>
              <a:rPr lang="en-GB" b="0" i="0" u="none" strike="noStrike" dirty="0">
                <a:effectLst/>
              </a:rPr>
              <a:t>CNNs commonly use convolution kernels with odd height and width values, such as </a:t>
            </a:r>
            <a:r>
              <a:rPr lang="en-GB" b="0" i="0" u="none" strike="noStrike" dirty="0">
                <a:effectLst/>
                <a:latin typeface="Courier New" panose="02070309020205020404" pitchFamily="49" charset="0"/>
                <a:cs typeface="Courier New" panose="02070309020205020404" pitchFamily="49" charset="0"/>
              </a:rPr>
              <a:t>1</a:t>
            </a:r>
            <a:r>
              <a:rPr lang="en-GB" b="0" i="0" u="none" strike="noStrike" dirty="0">
                <a:effectLst/>
              </a:rPr>
              <a:t>, </a:t>
            </a:r>
            <a:r>
              <a:rPr lang="en-GB" b="0" i="0" u="none" strike="noStrike" dirty="0">
                <a:effectLst/>
                <a:latin typeface="Courier New" panose="02070309020205020404" pitchFamily="49" charset="0"/>
                <a:cs typeface="Courier New" panose="02070309020205020404" pitchFamily="49" charset="0"/>
              </a:rPr>
              <a:t>3</a:t>
            </a:r>
            <a:r>
              <a:rPr lang="en-GB" b="0" i="0" u="none" strike="noStrike" dirty="0">
                <a:effectLst/>
              </a:rPr>
              <a:t>, </a:t>
            </a:r>
            <a:r>
              <a:rPr lang="en-GB" b="0" i="0" u="none" strike="noStrike" dirty="0">
                <a:effectLst/>
                <a:latin typeface="Courier New" panose="02070309020205020404" pitchFamily="49" charset="0"/>
                <a:cs typeface="Courier New" panose="02070309020205020404" pitchFamily="49" charset="0"/>
              </a:rPr>
              <a:t>5</a:t>
            </a:r>
            <a:r>
              <a:rPr lang="en-GB" b="0" i="0" u="none" strike="noStrike" dirty="0">
                <a:effectLst/>
              </a:rPr>
              <a:t>, or </a:t>
            </a:r>
            <a:r>
              <a:rPr lang="en-GB" b="0" i="0" u="none" strike="noStrike" dirty="0">
                <a:effectLst/>
                <a:latin typeface="Courier New" panose="02070309020205020404" pitchFamily="49" charset="0"/>
                <a:cs typeface="Courier New" panose="02070309020205020404" pitchFamily="49" charset="0"/>
              </a:rPr>
              <a:t>7</a:t>
            </a:r>
            <a:r>
              <a:rPr lang="en-GB" b="0" i="0" u="none" strike="noStrike" dirty="0">
                <a:effectLst/>
              </a:rPr>
              <a:t>. </a:t>
            </a:r>
          </a:p>
          <a:p>
            <a:r>
              <a:rPr lang="en-GB" b="0" i="0" u="none" strike="noStrike" dirty="0">
                <a:effectLst/>
              </a:rPr>
              <a:t>Choosing odd kernel sizes has the benefit that we can preserve the dimensionality while padding with the same number of rows on top and bottom, and the same number of columns on left and right.</a:t>
            </a:r>
          </a:p>
          <a:p>
            <a:r>
              <a:rPr lang="en-GB" b="0" i="0" u="none" strike="noStrike" dirty="0">
                <a:effectLst/>
              </a:rPr>
              <a:t>For any two-dimensional tensor </a:t>
            </a:r>
            <a:r>
              <a:rPr lang="en-GB" b="0" dirty="0">
                <a:effectLst/>
                <a:latin typeface="Courier New" panose="02070309020205020404" pitchFamily="49" charset="0"/>
                <a:cs typeface="Courier New" panose="02070309020205020404" pitchFamily="49" charset="0"/>
              </a:rPr>
              <a:t>X</a:t>
            </a:r>
            <a:r>
              <a:rPr lang="en-GB" b="0" i="0" u="none" strike="noStrike" dirty="0">
                <a:effectLst/>
              </a:rPr>
              <a:t>, when the kernel’s size is odd and the number of padding rows and columns on all sides are the same, producing an output with the same height and width as the input.</a:t>
            </a:r>
            <a:endParaRPr lang="en-GB" dirty="0"/>
          </a:p>
        </p:txBody>
      </p:sp>
      <p:sp>
        <p:nvSpPr>
          <p:cNvPr id="4" name="Slide Number Placeholder 3">
            <a:extLst>
              <a:ext uri="{FF2B5EF4-FFF2-40B4-BE49-F238E27FC236}">
                <a16:creationId xmlns:a16="http://schemas.microsoft.com/office/drawing/2014/main" id="{176F6835-2F47-173A-E146-2E0AE1B8B2B7}"/>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277184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B33D-003A-B858-E025-A08DD7DFBEBD}"/>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49154311-A26B-E3F2-943D-5F61B912641B}"/>
              </a:ext>
            </a:extLst>
          </p:cNvPr>
          <p:cNvSpPr>
            <a:spLocks noGrp="1"/>
          </p:cNvSpPr>
          <p:nvPr>
            <p:ph idx="1"/>
          </p:nvPr>
        </p:nvSpPr>
        <p:spPr/>
        <p:txBody>
          <a:bodyPr/>
          <a:lstStyle/>
          <a:p>
            <a:r>
              <a:rPr lang="en-GB" b="0" i="0" u="none" strike="noStrike" dirty="0">
                <a:effectLst/>
              </a:rPr>
              <a:t>When computing the cross-correlation, we start with the convolution window at the upper-left corner of the input tensor, and then slide it over all locations both down and to the right.</a:t>
            </a:r>
          </a:p>
          <a:p>
            <a:r>
              <a:rPr lang="en-GB" b="0" i="0" u="none" strike="noStrike" dirty="0">
                <a:effectLst/>
              </a:rPr>
              <a:t>In the previous examples, we have been sliding one element at a time. </a:t>
            </a:r>
          </a:p>
        </p:txBody>
      </p:sp>
      <p:sp>
        <p:nvSpPr>
          <p:cNvPr id="4" name="Slide Number Placeholder 3">
            <a:extLst>
              <a:ext uri="{FF2B5EF4-FFF2-40B4-BE49-F238E27FC236}">
                <a16:creationId xmlns:a16="http://schemas.microsoft.com/office/drawing/2014/main" id="{FC5E9FA4-6833-A7BD-4087-7B01C3CC05BA}"/>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92950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393F-C3B8-4FFF-899F-23A25ED87128}"/>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868C382A-AB1F-8244-BCF3-306A2A38303C}"/>
              </a:ext>
            </a:extLst>
          </p:cNvPr>
          <p:cNvSpPr>
            <a:spLocks noGrp="1"/>
          </p:cNvSpPr>
          <p:nvPr>
            <p:ph idx="1"/>
          </p:nvPr>
        </p:nvSpPr>
        <p:spPr/>
        <p:txBody>
          <a:bodyPr/>
          <a:lstStyle/>
          <a:p>
            <a:r>
              <a:rPr lang="en-GB" b="0" i="0" u="none" strike="noStrike" dirty="0">
                <a:effectLst/>
              </a:rPr>
              <a:t>Sometimes, either for computational efficiency or because we wish to </a:t>
            </a:r>
            <a:r>
              <a:rPr lang="en-GB" b="0" i="0" u="none" strike="noStrike" dirty="0" err="1">
                <a:effectLst/>
              </a:rPr>
              <a:t>downsample</a:t>
            </a:r>
            <a:r>
              <a:rPr lang="en-GB" b="0" i="0" u="none" strike="noStrike" dirty="0">
                <a:effectLst/>
              </a:rPr>
              <a:t>, we move our window more than one element at a time, skipping the intermediate locations. </a:t>
            </a:r>
          </a:p>
          <a:p>
            <a:r>
              <a:rPr lang="en-GB" b="0" i="0" u="none" strike="noStrike" dirty="0">
                <a:effectLst/>
              </a:rPr>
              <a:t>This is particularly useful if the convolution kernel is large since it captures a large area of the underlying image.</a:t>
            </a:r>
          </a:p>
          <a:p>
            <a:endParaRPr lang="en-GB" b="0" i="0" u="none" strike="noStrike" dirty="0">
              <a:effectLst/>
            </a:endParaRPr>
          </a:p>
          <a:p>
            <a:r>
              <a:rPr lang="en-GB" b="0" i="0" u="none" strike="noStrike" dirty="0">
                <a:effectLst/>
              </a:rPr>
              <a:t>We refer to the number of rows and columns traversed per slide as </a:t>
            </a:r>
            <a:r>
              <a:rPr lang="en-GB" b="0" i="1" u="none" strike="noStrike" dirty="0">
                <a:solidFill>
                  <a:srgbClr val="FF0000"/>
                </a:solidFill>
                <a:effectLst/>
              </a:rPr>
              <a:t>stride</a:t>
            </a:r>
            <a:r>
              <a:rPr lang="en-GB" b="0" i="0" u="none" strike="noStrike" dirty="0">
                <a:effectLst/>
              </a:rPr>
              <a:t>. </a:t>
            </a:r>
            <a:endParaRPr lang="en-GB" dirty="0"/>
          </a:p>
          <a:p>
            <a:endParaRPr lang="en-GB" dirty="0"/>
          </a:p>
        </p:txBody>
      </p:sp>
      <p:sp>
        <p:nvSpPr>
          <p:cNvPr id="4" name="Slide Number Placeholder 3">
            <a:extLst>
              <a:ext uri="{FF2B5EF4-FFF2-40B4-BE49-F238E27FC236}">
                <a16:creationId xmlns:a16="http://schemas.microsoft.com/office/drawing/2014/main" id="{3358A8AB-1FFF-BA01-6C93-A22030FAE725}"/>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14528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D498-8022-03C0-1F39-39E89B94BF4F}"/>
              </a:ext>
            </a:extLst>
          </p:cNvPr>
          <p:cNvSpPr>
            <a:spLocks noGrp="1"/>
          </p:cNvSpPr>
          <p:nvPr>
            <p:ph type="title"/>
          </p:nvPr>
        </p:nvSpPr>
        <p:spPr/>
        <p:txBody>
          <a:bodyPr/>
          <a:lstStyle/>
          <a:p>
            <a:r>
              <a:rPr lang="en-GB" dirty="0"/>
              <a:t>Stride: example</a:t>
            </a:r>
          </a:p>
        </p:txBody>
      </p:sp>
      <p:sp>
        <p:nvSpPr>
          <p:cNvPr id="3" name="Slide Number Placeholder 2">
            <a:extLst>
              <a:ext uri="{FF2B5EF4-FFF2-40B4-BE49-F238E27FC236}">
                <a16:creationId xmlns:a16="http://schemas.microsoft.com/office/drawing/2014/main" id="{02E6929A-D9DC-CD63-6AE5-AD22A6D53DA7}"/>
              </a:ext>
            </a:extLst>
          </p:cNvPr>
          <p:cNvSpPr>
            <a:spLocks noGrp="1"/>
          </p:cNvSpPr>
          <p:nvPr>
            <p:ph type="sldNum" sz="quarter" idx="12"/>
          </p:nvPr>
        </p:nvSpPr>
        <p:spPr/>
        <p:txBody>
          <a:bodyPr/>
          <a:lstStyle/>
          <a:p>
            <a:fld id="{BB98F552-A29D-2D4E-8192-F20670493719}" type="slidenum">
              <a:rPr lang="en-GB" altLang="en-US" smtClean="0"/>
              <a:pPr/>
              <a:t>25</a:t>
            </a:fld>
            <a:endParaRPr lang="en-GB" altLang="en-US" dirty="0"/>
          </a:p>
        </p:txBody>
      </p:sp>
      <p:pic>
        <p:nvPicPr>
          <p:cNvPr id="5" name="Picture 4" descr="Diagram&#10;&#10;Description automatically generated">
            <a:extLst>
              <a:ext uri="{FF2B5EF4-FFF2-40B4-BE49-F238E27FC236}">
                <a16:creationId xmlns:a16="http://schemas.microsoft.com/office/drawing/2014/main" id="{9860E4A8-1CD5-2EE9-8B17-DC59F3F9B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276350"/>
            <a:ext cx="6883400" cy="3162300"/>
          </a:xfrm>
          <a:prstGeom prst="rect">
            <a:avLst/>
          </a:prstGeom>
        </p:spPr>
      </p:pic>
    </p:spTree>
    <p:extLst>
      <p:ext uri="{BB962C8B-B14F-4D97-AF65-F5344CB8AC3E}">
        <p14:creationId xmlns:p14="http://schemas.microsoft.com/office/powerpoint/2010/main" val="1085228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7728-D51C-4B3B-3498-B5FA26F516FC}"/>
              </a:ext>
            </a:extLst>
          </p:cNvPr>
          <p:cNvSpPr>
            <a:spLocks noGrp="1"/>
          </p:cNvSpPr>
          <p:nvPr>
            <p:ph type="title"/>
          </p:nvPr>
        </p:nvSpPr>
        <p:spPr/>
        <p:txBody>
          <a:bodyPr/>
          <a:lstStyle/>
          <a:p>
            <a:r>
              <a:rPr lang="en-GB" dirty="0"/>
              <a:t>Choice of padding</a:t>
            </a:r>
          </a:p>
        </p:txBody>
      </p:sp>
      <p:sp>
        <p:nvSpPr>
          <p:cNvPr id="3" name="Content Placeholder 2">
            <a:extLst>
              <a:ext uri="{FF2B5EF4-FFF2-40B4-BE49-F238E27FC236}">
                <a16:creationId xmlns:a16="http://schemas.microsoft.com/office/drawing/2014/main" id="{B42F77CD-1DE6-909D-AD30-E8B44356689C}"/>
              </a:ext>
            </a:extLst>
          </p:cNvPr>
          <p:cNvSpPr>
            <a:spLocks noGrp="1"/>
          </p:cNvSpPr>
          <p:nvPr>
            <p:ph idx="1"/>
          </p:nvPr>
        </p:nvSpPr>
        <p:spPr/>
        <p:txBody>
          <a:bodyPr/>
          <a:lstStyle/>
          <a:p>
            <a:r>
              <a:rPr lang="en-GB" b="0" i="0" u="none" strike="noStrike" dirty="0">
                <a:effectLst/>
              </a:rPr>
              <a:t>Padding can increase the height and width of the output. </a:t>
            </a:r>
          </a:p>
          <a:p>
            <a:r>
              <a:rPr lang="en-GB" b="0" i="0" u="none" strike="noStrike" dirty="0">
                <a:effectLst/>
              </a:rPr>
              <a:t>This is often used to give the output the same height and width as the input to avoid undesirable shrinkage of the output. </a:t>
            </a:r>
          </a:p>
          <a:p>
            <a:r>
              <a:rPr lang="en-GB" b="0" i="0" u="none" strike="noStrike" dirty="0">
                <a:effectLst/>
              </a:rPr>
              <a:t>Moreover, it ensures that all pixels are used equally frequently. </a:t>
            </a:r>
          </a:p>
          <a:p>
            <a:r>
              <a:rPr lang="en-GB" b="0" i="0" u="none" strike="noStrike" dirty="0">
                <a:effectLst/>
              </a:rPr>
              <a:t>Typically, we pick symmetric padding on both sides of the input height and width. </a:t>
            </a:r>
            <a:endParaRPr lang="en-GB" dirty="0"/>
          </a:p>
        </p:txBody>
      </p:sp>
      <p:sp>
        <p:nvSpPr>
          <p:cNvPr id="4" name="Slide Number Placeholder 3">
            <a:extLst>
              <a:ext uri="{FF2B5EF4-FFF2-40B4-BE49-F238E27FC236}">
                <a16:creationId xmlns:a16="http://schemas.microsoft.com/office/drawing/2014/main" id="{AB6FC4EA-64E6-3F33-8822-EC93F9EB3BA3}"/>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289244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5FC6-659B-E3C8-AF40-47A0FD6865A1}"/>
              </a:ext>
            </a:extLst>
          </p:cNvPr>
          <p:cNvSpPr>
            <a:spLocks noGrp="1"/>
          </p:cNvSpPr>
          <p:nvPr>
            <p:ph type="title"/>
          </p:nvPr>
        </p:nvSpPr>
        <p:spPr/>
        <p:txBody>
          <a:bodyPr/>
          <a:lstStyle/>
          <a:p>
            <a:r>
              <a:rPr lang="en-GB" dirty="0"/>
              <a:t>Multiple Input and Multiple Output Channels</a:t>
            </a:r>
          </a:p>
        </p:txBody>
      </p:sp>
      <p:sp>
        <p:nvSpPr>
          <p:cNvPr id="3" name="Content Placeholder 2">
            <a:extLst>
              <a:ext uri="{FF2B5EF4-FFF2-40B4-BE49-F238E27FC236}">
                <a16:creationId xmlns:a16="http://schemas.microsoft.com/office/drawing/2014/main" id="{3D575A3F-8928-FC36-7825-80E1C235B222}"/>
              </a:ext>
            </a:extLst>
          </p:cNvPr>
          <p:cNvSpPr>
            <a:spLocks noGrp="1"/>
          </p:cNvSpPr>
          <p:nvPr>
            <p:ph idx="1"/>
          </p:nvPr>
        </p:nvSpPr>
        <p:spPr/>
        <p:txBody>
          <a:bodyPr/>
          <a:lstStyle/>
          <a:p>
            <a:r>
              <a:rPr lang="en-GB" b="0" i="0" u="none" strike="noStrike" dirty="0">
                <a:effectLst/>
              </a:rPr>
              <a:t>While we described the multiple channels that comprise each image (e.g., colour images have the standard RGB channels to indicate the amount of red, green and blue) and convolutional layers for multiple channels.</a:t>
            </a:r>
          </a:p>
          <a:p>
            <a:r>
              <a:rPr lang="en-GB" b="0" i="0" u="none" strike="noStrike" dirty="0">
                <a:effectLst/>
              </a:rPr>
              <a:t>When the input data contains multiple channels, we need to construct a convolution kernel with the same number of input channels as the input data, so that it can perform cross-correlation with the input data.</a:t>
            </a:r>
            <a:endParaRPr lang="en-GB" dirty="0"/>
          </a:p>
        </p:txBody>
      </p:sp>
      <p:sp>
        <p:nvSpPr>
          <p:cNvPr id="4" name="Slide Number Placeholder 3">
            <a:extLst>
              <a:ext uri="{FF2B5EF4-FFF2-40B4-BE49-F238E27FC236}">
                <a16:creationId xmlns:a16="http://schemas.microsoft.com/office/drawing/2014/main" id="{DB856433-742C-BA41-071F-7D297B5FF135}"/>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2833262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9F64-6E94-0049-D86F-12334C491AC4}"/>
              </a:ext>
            </a:extLst>
          </p:cNvPr>
          <p:cNvSpPr>
            <a:spLocks noGrp="1"/>
          </p:cNvSpPr>
          <p:nvPr>
            <p:ph type="title"/>
          </p:nvPr>
        </p:nvSpPr>
        <p:spPr/>
        <p:txBody>
          <a:bodyPr/>
          <a:lstStyle/>
          <a:p>
            <a:r>
              <a:rPr lang="en-GB" dirty="0"/>
              <a:t>Multiple Input Channels: example</a:t>
            </a:r>
          </a:p>
        </p:txBody>
      </p:sp>
      <p:sp>
        <p:nvSpPr>
          <p:cNvPr id="3" name="Slide Number Placeholder 2">
            <a:extLst>
              <a:ext uri="{FF2B5EF4-FFF2-40B4-BE49-F238E27FC236}">
                <a16:creationId xmlns:a16="http://schemas.microsoft.com/office/drawing/2014/main" id="{5A2A724D-FD47-7F91-CAF7-DEEF0686D279}"/>
              </a:ext>
            </a:extLst>
          </p:cNvPr>
          <p:cNvSpPr>
            <a:spLocks noGrp="1"/>
          </p:cNvSpPr>
          <p:nvPr>
            <p:ph type="sldNum" sz="quarter" idx="12"/>
          </p:nvPr>
        </p:nvSpPr>
        <p:spPr/>
        <p:txBody>
          <a:bodyPr/>
          <a:lstStyle/>
          <a:p>
            <a:fld id="{BB98F552-A29D-2D4E-8192-F20670493719}" type="slidenum">
              <a:rPr lang="en-GB" altLang="en-US" smtClean="0"/>
              <a:pPr/>
              <a:t>28</a:t>
            </a:fld>
            <a:endParaRPr lang="en-GB" altLang="en-US" dirty="0"/>
          </a:p>
        </p:txBody>
      </p:sp>
      <p:pic>
        <p:nvPicPr>
          <p:cNvPr id="5" name="Picture 4" descr="Diagram&#10;&#10;Description automatically generated with medium confidence">
            <a:extLst>
              <a:ext uri="{FF2B5EF4-FFF2-40B4-BE49-F238E27FC236}">
                <a16:creationId xmlns:a16="http://schemas.microsoft.com/office/drawing/2014/main" id="{AD2C09D9-9F00-D7E6-4AA2-66845A5DE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81672"/>
            <a:ext cx="7772400" cy="2751655"/>
          </a:xfrm>
          <a:prstGeom prst="rect">
            <a:avLst/>
          </a:prstGeom>
        </p:spPr>
      </p:pic>
    </p:spTree>
    <p:extLst>
      <p:ext uri="{BB962C8B-B14F-4D97-AF65-F5344CB8AC3E}">
        <p14:creationId xmlns:p14="http://schemas.microsoft.com/office/powerpoint/2010/main" val="809467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9AC-F63A-4721-5AF9-BE3E78F2EC0D}"/>
              </a:ext>
            </a:extLst>
          </p:cNvPr>
          <p:cNvSpPr>
            <a:spLocks noGrp="1"/>
          </p:cNvSpPr>
          <p:nvPr>
            <p:ph type="title"/>
          </p:nvPr>
        </p:nvSpPr>
        <p:spPr/>
        <p:txBody>
          <a:bodyPr/>
          <a:lstStyle/>
          <a:p>
            <a:r>
              <a:rPr lang="en-GB" dirty="0"/>
              <a:t>Multiple Output Channel: example (1x1 convolution) </a:t>
            </a:r>
          </a:p>
        </p:txBody>
      </p:sp>
      <p:sp>
        <p:nvSpPr>
          <p:cNvPr id="3" name="Slide Number Placeholder 2">
            <a:extLst>
              <a:ext uri="{FF2B5EF4-FFF2-40B4-BE49-F238E27FC236}">
                <a16:creationId xmlns:a16="http://schemas.microsoft.com/office/drawing/2014/main" id="{0F82DE14-57AE-6F6A-7DD5-A2C3D9FD9E12}"/>
              </a:ext>
            </a:extLst>
          </p:cNvPr>
          <p:cNvSpPr>
            <a:spLocks noGrp="1"/>
          </p:cNvSpPr>
          <p:nvPr>
            <p:ph type="sldNum" sz="quarter" idx="12"/>
          </p:nvPr>
        </p:nvSpPr>
        <p:spPr/>
        <p:txBody>
          <a:bodyPr/>
          <a:lstStyle/>
          <a:p>
            <a:fld id="{BB98F552-A29D-2D4E-8192-F20670493719}" type="slidenum">
              <a:rPr lang="en-GB" altLang="en-US" smtClean="0"/>
              <a:pPr/>
              <a:t>29</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EDF387A1-9946-34D9-8FA3-289FF830F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33364"/>
            <a:ext cx="7772400" cy="2831964"/>
          </a:xfrm>
          <a:prstGeom prst="rect">
            <a:avLst/>
          </a:prstGeom>
        </p:spPr>
      </p:pic>
    </p:spTree>
    <p:extLst>
      <p:ext uri="{BB962C8B-B14F-4D97-AF65-F5344CB8AC3E}">
        <p14:creationId xmlns:p14="http://schemas.microsoft.com/office/powerpoint/2010/main" val="413827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C8A5-839A-152E-11B2-59765D58B436}"/>
              </a:ext>
            </a:extLst>
          </p:cNvPr>
          <p:cNvSpPr>
            <a:spLocks noGrp="1"/>
          </p:cNvSpPr>
          <p:nvPr>
            <p:ph type="title"/>
          </p:nvPr>
        </p:nvSpPr>
        <p:spPr/>
        <p:txBody>
          <a:bodyPr/>
          <a:lstStyle/>
          <a:p>
            <a:r>
              <a:rPr lang="en-GB" dirty="0"/>
              <a:t>Images a vectors</a:t>
            </a:r>
          </a:p>
        </p:txBody>
      </p:sp>
      <p:sp>
        <p:nvSpPr>
          <p:cNvPr id="3" name="Content Placeholder 2">
            <a:extLst>
              <a:ext uri="{FF2B5EF4-FFF2-40B4-BE49-F238E27FC236}">
                <a16:creationId xmlns:a16="http://schemas.microsoft.com/office/drawing/2014/main" id="{8EE9FAC1-A5F0-51EC-37BC-E4E518FEC78F}"/>
              </a:ext>
            </a:extLst>
          </p:cNvPr>
          <p:cNvSpPr>
            <a:spLocks noGrp="1"/>
          </p:cNvSpPr>
          <p:nvPr>
            <p:ph idx="1"/>
          </p:nvPr>
        </p:nvSpPr>
        <p:spPr/>
        <p:txBody>
          <a:bodyPr/>
          <a:lstStyle/>
          <a:p>
            <a:r>
              <a:rPr lang="en-GB" b="0" i="0" u="none" strike="noStrike" dirty="0">
                <a:effectLst/>
              </a:rPr>
              <a:t>Using images by </a:t>
            </a:r>
            <a:r>
              <a:rPr lang="en-GB" b="0" i="1" u="none" strike="noStrike" dirty="0">
                <a:effectLst/>
              </a:rPr>
              <a:t>flattening</a:t>
            </a:r>
            <a:r>
              <a:rPr lang="en-GB" b="0" i="0" u="none" strike="noStrike" dirty="0">
                <a:effectLst/>
              </a:rPr>
              <a:t> the images means overlooking the spatial relation between pixels. </a:t>
            </a:r>
          </a:p>
          <a:p>
            <a:r>
              <a:rPr lang="en-GB" b="0" i="0" u="none" strike="noStrike" dirty="0">
                <a:effectLst/>
              </a:rPr>
              <a:t>This deeply unsatisfying approach could be a very simple solution in order to feed the resulting one-dimensional vectors through a fully connected MLP or other probabilistic models.</a:t>
            </a:r>
            <a:endParaRPr lang="en-GB" dirty="0"/>
          </a:p>
          <a:p>
            <a:endParaRPr lang="en-GB" dirty="0"/>
          </a:p>
        </p:txBody>
      </p:sp>
      <p:sp>
        <p:nvSpPr>
          <p:cNvPr id="4" name="Slide Number Placeholder 3">
            <a:extLst>
              <a:ext uri="{FF2B5EF4-FFF2-40B4-BE49-F238E27FC236}">
                <a16:creationId xmlns:a16="http://schemas.microsoft.com/office/drawing/2014/main" id="{CC5BE8C4-C774-E364-70F3-555ADE55DDE0}"/>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1026" name="Picture 2" descr="Magnetic resonance imaging of the brain - Wikipedia">
            <a:extLst>
              <a:ext uri="{FF2B5EF4-FFF2-40B4-BE49-F238E27FC236}">
                <a16:creationId xmlns:a16="http://schemas.microsoft.com/office/drawing/2014/main" id="{1C844A62-A0BD-62B0-4989-7A74A3786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857500"/>
            <a:ext cx="2026568" cy="215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9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4907-896C-7DE7-8F9F-A6B406FE8634}"/>
              </a:ext>
            </a:extLst>
          </p:cNvPr>
          <p:cNvSpPr>
            <a:spLocks noGrp="1"/>
          </p:cNvSpPr>
          <p:nvPr>
            <p:ph type="title"/>
          </p:nvPr>
        </p:nvSpPr>
        <p:spPr/>
        <p:txBody>
          <a:bodyPr/>
          <a:lstStyle/>
          <a:p>
            <a:r>
              <a:rPr lang="en-GB" dirty="0"/>
              <a:t>CNN Channels</a:t>
            </a:r>
          </a:p>
        </p:txBody>
      </p:sp>
      <p:sp>
        <p:nvSpPr>
          <p:cNvPr id="3" name="Content Placeholder 2">
            <a:extLst>
              <a:ext uri="{FF2B5EF4-FFF2-40B4-BE49-F238E27FC236}">
                <a16:creationId xmlns:a16="http://schemas.microsoft.com/office/drawing/2014/main" id="{64AB18F3-C86A-D591-64A6-8061408901C4}"/>
              </a:ext>
            </a:extLst>
          </p:cNvPr>
          <p:cNvSpPr>
            <a:spLocks noGrp="1"/>
          </p:cNvSpPr>
          <p:nvPr>
            <p:ph idx="1"/>
          </p:nvPr>
        </p:nvSpPr>
        <p:spPr/>
        <p:txBody>
          <a:bodyPr/>
          <a:lstStyle/>
          <a:p>
            <a:r>
              <a:rPr lang="en-GB" b="0" i="0" u="none" strike="noStrike" dirty="0">
                <a:effectLst/>
              </a:rPr>
              <a:t>Channels allow us to combine the best of both worlds: MLPs that allow for significant nonlinearities and convolutions that allow for </a:t>
            </a:r>
            <a:r>
              <a:rPr lang="en-GB" b="0" i="1" u="none" strike="noStrike" dirty="0">
                <a:effectLst/>
              </a:rPr>
              <a:t>localised</a:t>
            </a:r>
            <a:r>
              <a:rPr lang="en-GB" b="0" i="0" u="none" strike="noStrike" dirty="0">
                <a:effectLst/>
              </a:rPr>
              <a:t> analysis of features. </a:t>
            </a:r>
          </a:p>
          <a:p>
            <a:r>
              <a:rPr lang="en-GB" b="0" i="0" u="none" strike="noStrike" dirty="0">
                <a:effectLst/>
              </a:rPr>
              <a:t>In particular, channels allow the CNN to reason with multiple features, such as edge and shape detectors at the same time. </a:t>
            </a:r>
          </a:p>
          <a:p>
            <a:r>
              <a:rPr lang="en-GB" b="0" i="0" u="none" strike="noStrike" dirty="0">
                <a:effectLst/>
              </a:rPr>
              <a:t>They also offer a practical trade-off between the drastic parameter reduction arising from translation invariance and locality, and the need for expressive and diverse models in computer vision.</a:t>
            </a:r>
            <a:endParaRPr lang="en-GB" dirty="0"/>
          </a:p>
        </p:txBody>
      </p:sp>
      <p:sp>
        <p:nvSpPr>
          <p:cNvPr id="4" name="Slide Number Placeholder 3">
            <a:extLst>
              <a:ext uri="{FF2B5EF4-FFF2-40B4-BE49-F238E27FC236}">
                <a16:creationId xmlns:a16="http://schemas.microsoft.com/office/drawing/2014/main" id="{E9B81F39-7F56-EB4F-C257-3EA0B04FC715}"/>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Tree>
    <p:extLst>
      <p:ext uri="{BB962C8B-B14F-4D97-AF65-F5344CB8AC3E}">
        <p14:creationId xmlns:p14="http://schemas.microsoft.com/office/powerpoint/2010/main" val="3379810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75ED-FD83-F04D-8219-FB9A87D452A7}"/>
              </a:ext>
            </a:extLst>
          </p:cNvPr>
          <p:cNvSpPr>
            <a:spLocks noGrp="1"/>
          </p:cNvSpPr>
          <p:nvPr>
            <p:ph type="title"/>
          </p:nvPr>
        </p:nvSpPr>
        <p:spPr/>
        <p:txBody>
          <a:bodyPr/>
          <a:lstStyle/>
          <a:p>
            <a:r>
              <a:rPr lang="en-GB" dirty="0"/>
              <a:t>Pooling</a:t>
            </a:r>
          </a:p>
        </p:txBody>
      </p:sp>
      <p:sp>
        <p:nvSpPr>
          <p:cNvPr id="3" name="Content Placeholder 2">
            <a:extLst>
              <a:ext uri="{FF2B5EF4-FFF2-40B4-BE49-F238E27FC236}">
                <a16:creationId xmlns:a16="http://schemas.microsoft.com/office/drawing/2014/main" id="{6803A98A-EC4A-868A-7AD3-3ACB3DA074C5}"/>
              </a:ext>
            </a:extLst>
          </p:cNvPr>
          <p:cNvSpPr>
            <a:spLocks noGrp="1"/>
          </p:cNvSpPr>
          <p:nvPr>
            <p:ph idx="1"/>
          </p:nvPr>
        </p:nvSpPr>
        <p:spPr/>
        <p:txBody>
          <a:bodyPr/>
          <a:lstStyle/>
          <a:p>
            <a:r>
              <a:rPr lang="en-GB" b="0" i="0" u="none" strike="noStrike" dirty="0">
                <a:effectLst/>
              </a:rPr>
              <a:t>In many cases our ultimate task asks some global question about the image, e.g., </a:t>
            </a:r>
            <a:r>
              <a:rPr lang="en-GB" b="0" i="1" u="none" strike="noStrike" dirty="0">
                <a:effectLst/>
              </a:rPr>
              <a:t>does it contain a lesion?</a:t>
            </a:r>
            <a:r>
              <a:rPr lang="en-GB" b="0" i="0" u="none" strike="noStrike" dirty="0">
                <a:effectLst/>
              </a:rPr>
              <a:t> </a:t>
            </a:r>
          </a:p>
          <a:p>
            <a:r>
              <a:rPr lang="en-GB" b="0" i="0" u="none" strike="noStrike" dirty="0">
                <a:effectLst/>
              </a:rPr>
              <a:t>Consequently, the units of our final layer should be sensitive to the entire input. </a:t>
            </a:r>
          </a:p>
          <a:p>
            <a:r>
              <a:rPr lang="en-GB" b="0" i="0" u="none" strike="noStrike" dirty="0">
                <a:effectLst/>
              </a:rPr>
              <a:t>By gradually aggregating information, yielding coarser and coarser maps, we accomplish this goal of ultimately learning a global representation, while keeping all the advantages of convolutional layers at the intermediate layers of processing. </a:t>
            </a:r>
            <a:endParaRPr lang="en-GB" dirty="0"/>
          </a:p>
        </p:txBody>
      </p:sp>
      <p:sp>
        <p:nvSpPr>
          <p:cNvPr id="4" name="Slide Number Placeholder 3">
            <a:extLst>
              <a:ext uri="{FF2B5EF4-FFF2-40B4-BE49-F238E27FC236}">
                <a16:creationId xmlns:a16="http://schemas.microsoft.com/office/drawing/2014/main" id="{A2ACE7DB-6679-8025-2200-A85BC5350C12}"/>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spTree>
    <p:extLst>
      <p:ext uri="{BB962C8B-B14F-4D97-AF65-F5344CB8AC3E}">
        <p14:creationId xmlns:p14="http://schemas.microsoft.com/office/powerpoint/2010/main" val="301452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CNN – deep layers</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32</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Tree>
    <p:extLst>
      <p:ext uri="{BB962C8B-B14F-4D97-AF65-F5344CB8AC3E}">
        <p14:creationId xmlns:p14="http://schemas.microsoft.com/office/powerpoint/2010/main" val="2566907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93F5-331A-9A85-0701-A7A1A3739FD4}"/>
              </a:ext>
            </a:extLst>
          </p:cNvPr>
          <p:cNvSpPr>
            <a:spLocks noGrp="1"/>
          </p:cNvSpPr>
          <p:nvPr>
            <p:ph type="title"/>
          </p:nvPr>
        </p:nvSpPr>
        <p:spPr/>
        <p:txBody>
          <a:bodyPr/>
          <a:lstStyle/>
          <a:p>
            <a:r>
              <a:rPr lang="en-GB" dirty="0"/>
              <a:t>Deeper layers in CNNs</a:t>
            </a:r>
          </a:p>
        </p:txBody>
      </p:sp>
      <p:sp>
        <p:nvSpPr>
          <p:cNvPr id="3" name="Content Placeholder 2">
            <a:extLst>
              <a:ext uri="{FF2B5EF4-FFF2-40B4-BE49-F238E27FC236}">
                <a16:creationId xmlns:a16="http://schemas.microsoft.com/office/drawing/2014/main" id="{004049E5-B106-6383-D977-20B3AB70DA4B}"/>
              </a:ext>
            </a:extLst>
          </p:cNvPr>
          <p:cNvSpPr>
            <a:spLocks noGrp="1"/>
          </p:cNvSpPr>
          <p:nvPr>
            <p:ph idx="1"/>
          </p:nvPr>
        </p:nvSpPr>
        <p:spPr/>
        <p:txBody>
          <a:bodyPr/>
          <a:lstStyle/>
          <a:p>
            <a:r>
              <a:rPr lang="en-GB" b="0" i="0" u="none" strike="noStrike" dirty="0">
                <a:effectLst/>
              </a:rPr>
              <a:t>The deeper we go in the network, the larger the receptive field (relative to the input) to which each hidden node is sensitive.</a:t>
            </a:r>
          </a:p>
          <a:p>
            <a:r>
              <a:rPr lang="en-GB" b="0" i="0" u="none" strike="noStrike" dirty="0">
                <a:effectLst/>
              </a:rPr>
              <a:t>Reducing spatial resolution accelerates this process, since the convolution kernels cover a larger effective area.</a:t>
            </a:r>
            <a:endParaRPr lang="en-GB" dirty="0"/>
          </a:p>
        </p:txBody>
      </p:sp>
      <p:sp>
        <p:nvSpPr>
          <p:cNvPr id="4" name="Slide Number Placeholder 3">
            <a:extLst>
              <a:ext uri="{FF2B5EF4-FFF2-40B4-BE49-F238E27FC236}">
                <a16:creationId xmlns:a16="http://schemas.microsoft.com/office/drawing/2014/main" id="{47128005-34D8-451E-985F-247CFDB1DA36}"/>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Tree>
    <p:extLst>
      <p:ext uri="{BB962C8B-B14F-4D97-AF65-F5344CB8AC3E}">
        <p14:creationId xmlns:p14="http://schemas.microsoft.com/office/powerpoint/2010/main" val="2694109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497E-C07A-C603-411F-00DAC9F5339A}"/>
              </a:ext>
            </a:extLst>
          </p:cNvPr>
          <p:cNvSpPr>
            <a:spLocks noGrp="1"/>
          </p:cNvSpPr>
          <p:nvPr>
            <p:ph type="title"/>
          </p:nvPr>
        </p:nvSpPr>
        <p:spPr/>
        <p:txBody>
          <a:bodyPr/>
          <a:lstStyle/>
          <a:p>
            <a:r>
              <a:rPr lang="en-GB" dirty="0"/>
              <a:t>Maximum Pooling and Average Pooling</a:t>
            </a:r>
          </a:p>
        </p:txBody>
      </p:sp>
      <p:sp>
        <p:nvSpPr>
          <p:cNvPr id="3" name="Slide Number Placeholder 2">
            <a:extLst>
              <a:ext uri="{FF2B5EF4-FFF2-40B4-BE49-F238E27FC236}">
                <a16:creationId xmlns:a16="http://schemas.microsoft.com/office/drawing/2014/main" id="{82F90501-DD01-CB50-8969-BC317CBD6B91}"/>
              </a:ext>
            </a:extLst>
          </p:cNvPr>
          <p:cNvSpPr>
            <a:spLocks noGrp="1"/>
          </p:cNvSpPr>
          <p:nvPr>
            <p:ph type="sldNum" sz="quarter" idx="12"/>
          </p:nvPr>
        </p:nvSpPr>
        <p:spPr/>
        <p:txBody>
          <a:bodyPr/>
          <a:lstStyle/>
          <a:p>
            <a:fld id="{BB98F552-A29D-2D4E-8192-F20670493719}" type="slidenum">
              <a:rPr lang="en-GB" altLang="en-US" smtClean="0"/>
              <a:pPr/>
              <a:t>34</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04F1159E-87E3-4819-E2F6-2146FEEF7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39951"/>
            <a:ext cx="7772400" cy="2368234"/>
          </a:xfrm>
          <a:prstGeom prst="rect">
            <a:avLst/>
          </a:prstGeom>
        </p:spPr>
      </p:pic>
    </p:spTree>
    <p:extLst>
      <p:ext uri="{BB962C8B-B14F-4D97-AF65-F5344CB8AC3E}">
        <p14:creationId xmlns:p14="http://schemas.microsoft.com/office/powerpoint/2010/main" val="3329625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F2D4-0CDC-E988-371B-F66766CEB0BD}"/>
              </a:ext>
            </a:extLst>
          </p:cNvPr>
          <p:cNvSpPr>
            <a:spLocks noGrp="1"/>
          </p:cNvSpPr>
          <p:nvPr>
            <p:ph type="title"/>
          </p:nvPr>
        </p:nvSpPr>
        <p:spPr/>
        <p:txBody>
          <a:bodyPr/>
          <a:lstStyle/>
          <a:p>
            <a:r>
              <a:rPr lang="en-GB" dirty="0"/>
              <a:t>Pooling</a:t>
            </a:r>
          </a:p>
        </p:txBody>
      </p:sp>
      <p:sp>
        <p:nvSpPr>
          <p:cNvPr id="3" name="Content Placeholder 2">
            <a:extLst>
              <a:ext uri="{FF2B5EF4-FFF2-40B4-BE49-F238E27FC236}">
                <a16:creationId xmlns:a16="http://schemas.microsoft.com/office/drawing/2014/main" id="{7A4E9A8C-8DC7-B9F3-1BCE-00CD92CCBC01}"/>
              </a:ext>
            </a:extLst>
          </p:cNvPr>
          <p:cNvSpPr>
            <a:spLocks noGrp="1"/>
          </p:cNvSpPr>
          <p:nvPr>
            <p:ph idx="1"/>
          </p:nvPr>
        </p:nvSpPr>
        <p:spPr/>
        <p:txBody>
          <a:bodyPr/>
          <a:lstStyle/>
          <a:p>
            <a:r>
              <a:rPr lang="en-GB" b="0" i="0" u="none" strike="noStrike" dirty="0">
                <a:effectLst/>
              </a:rPr>
              <a:t>Like convolutional layers, </a:t>
            </a:r>
            <a:r>
              <a:rPr lang="en-GB" b="0" i="1" u="none" strike="noStrike" dirty="0">
                <a:effectLst/>
              </a:rPr>
              <a:t>pooling</a:t>
            </a:r>
            <a:r>
              <a:rPr lang="en-GB" b="0" i="0" u="none" strike="noStrike" dirty="0">
                <a:effectLst/>
              </a:rPr>
              <a:t> operators consist of a fixed-shape window that is slid over all regions in the input according to its stride, computing a single output for each location traversed by the fixed-shape window (sometimes known as the </a:t>
            </a:r>
            <a:r>
              <a:rPr lang="en-GB" b="0" i="1" u="none" strike="noStrike" dirty="0">
                <a:effectLst/>
              </a:rPr>
              <a:t>pooling window</a:t>
            </a:r>
            <a:r>
              <a:rPr lang="en-GB" b="0" i="0" u="none" strike="noStrike" dirty="0">
                <a:effectLst/>
              </a:rPr>
              <a:t>). </a:t>
            </a:r>
            <a:endParaRPr lang="en-GB" dirty="0"/>
          </a:p>
        </p:txBody>
      </p:sp>
      <p:sp>
        <p:nvSpPr>
          <p:cNvPr id="4" name="Slide Number Placeholder 3">
            <a:extLst>
              <a:ext uri="{FF2B5EF4-FFF2-40B4-BE49-F238E27FC236}">
                <a16:creationId xmlns:a16="http://schemas.microsoft.com/office/drawing/2014/main" id="{56A283EC-E3ED-31AF-5EA6-008291E8500B}"/>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6D249FC4-1467-9A77-C507-CF7D234AC009}"/>
              </a:ext>
            </a:extLst>
          </p:cNvPr>
          <p:cNvPicPr>
            <a:picLocks noChangeAspect="1"/>
          </p:cNvPicPr>
          <p:nvPr/>
        </p:nvPicPr>
        <p:blipFill rotWithShape="1">
          <a:blip r:embed="rId2">
            <a:extLst>
              <a:ext uri="{28A0092B-C50C-407E-A947-70E740481C1C}">
                <a14:useLocalDpi xmlns:a14="http://schemas.microsoft.com/office/drawing/2010/main" val="0"/>
              </a:ext>
            </a:extLst>
          </a:blip>
          <a:srcRect b="30850"/>
          <a:stretch/>
        </p:blipFill>
        <p:spPr>
          <a:xfrm>
            <a:off x="755576" y="2857500"/>
            <a:ext cx="7772400" cy="1637629"/>
          </a:xfrm>
          <a:prstGeom prst="rect">
            <a:avLst/>
          </a:prstGeom>
        </p:spPr>
      </p:pic>
    </p:spTree>
    <p:extLst>
      <p:ext uri="{BB962C8B-B14F-4D97-AF65-F5344CB8AC3E}">
        <p14:creationId xmlns:p14="http://schemas.microsoft.com/office/powerpoint/2010/main" val="153629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EB0E-6CDE-E707-C297-A5B85A5EB600}"/>
              </a:ext>
            </a:extLst>
          </p:cNvPr>
          <p:cNvSpPr>
            <a:spLocks noGrp="1"/>
          </p:cNvSpPr>
          <p:nvPr>
            <p:ph type="title"/>
          </p:nvPr>
        </p:nvSpPr>
        <p:spPr/>
        <p:txBody>
          <a:bodyPr/>
          <a:lstStyle/>
          <a:p>
            <a:r>
              <a:rPr lang="en-GB" dirty="0"/>
              <a:t>Max-pooling and average-pooling</a:t>
            </a:r>
          </a:p>
        </p:txBody>
      </p:sp>
      <p:sp>
        <p:nvSpPr>
          <p:cNvPr id="3" name="Content Placeholder 2">
            <a:extLst>
              <a:ext uri="{FF2B5EF4-FFF2-40B4-BE49-F238E27FC236}">
                <a16:creationId xmlns:a16="http://schemas.microsoft.com/office/drawing/2014/main" id="{090AD871-C823-CD00-3222-3589625F0C03}"/>
              </a:ext>
            </a:extLst>
          </p:cNvPr>
          <p:cNvSpPr>
            <a:spLocks noGrp="1"/>
          </p:cNvSpPr>
          <p:nvPr>
            <p:ph idx="1"/>
          </p:nvPr>
        </p:nvSpPr>
        <p:spPr/>
        <p:txBody>
          <a:bodyPr/>
          <a:lstStyle/>
          <a:p>
            <a:r>
              <a:rPr lang="en-GB" b="0" i="0" u="none" strike="noStrike" dirty="0">
                <a:effectLst/>
              </a:rPr>
              <a:t>However, unlike the cross-correlation computation of the inputs and kernels in the convolutional layer, the pooling layer contains no parameters (</a:t>
            </a:r>
            <a:r>
              <a:rPr lang="en-GB" b="0" i="0" u="none" strike="noStrike" dirty="0">
                <a:solidFill>
                  <a:srgbClr val="FF0000"/>
                </a:solidFill>
                <a:effectLst/>
              </a:rPr>
              <a:t>there is no </a:t>
            </a:r>
            <a:r>
              <a:rPr lang="en-GB" b="0" i="1" u="none" strike="noStrike" dirty="0">
                <a:solidFill>
                  <a:srgbClr val="FF0000"/>
                </a:solidFill>
                <a:effectLst/>
              </a:rPr>
              <a:t>kernel</a:t>
            </a:r>
            <a:r>
              <a:rPr lang="en-GB" b="0" i="0" u="none" strike="noStrike" dirty="0">
                <a:effectLst/>
              </a:rPr>
              <a:t>). </a:t>
            </a:r>
          </a:p>
          <a:p>
            <a:r>
              <a:rPr lang="en-GB" b="0" i="0" u="none" strike="noStrike" dirty="0">
                <a:effectLst/>
              </a:rPr>
              <a:t>Instead, pooling operators are deterministic, typically calculating either the maximum or the average value of the elements in the pooling window. </a:t>
            </a:r>
          </a:p>
          <a:p>
            <a:r>
              <a:rPr lang="en-GB" b="0" i="0" u="none" strike="noStrike" dirty="0">
                <a:effectLst/>
              </a:rPr>
              <a:t>These operations are called </a:t>
            </a:r>
            <a:r>
              <a:rPr lang="en-GB" b="0" i="1" u="none" strike="noStrike" dirty="0">
                <a:effectLst/>
              </a:rPr>
              <a:t>maximum pooling</a:t>
            </a:r>
            <a:r>
              <a:rPr lang="en-GB" b="0" i="0" u="none" strike="noStrike" dirty="0">
                <a:effectLst/>
              </a:rPr>
              <a:t> (</a:t>
            </a:r>
            <a:r>
              <a:rPr lang="en-GB" b="0" i="1" u="none" strike="noStrike" dirty="0">
                <a:effectLst/>
              </a:rPr>
              <a:t>max-pooling</a:t>
            </a:r>
            <a:r>
              <a:rPr lang="en-GB" b="0" i="0" u="none" strike="noStrike" dirty="0">
                <a:effectLst/>
              </a:rPr>
              <a:t> for short) and </a:t>
            </a:r>
            <a:r>
              <a:rPr lang="en-GB" b="0" i="1" u="none" strike="noStrike" dirty="0">
                <a:effectLst/>
              </a:rPr>
              <a:t>average pooling</a:t>
            </a:r>
            <a:r>
              <a:rPr lang="en-GB" b="0" i="0" u="none" strike="noStrike" dirty="0">
                <a:effectLst/>
              </a:rPr>
              <a:t>, respectively.</a:t>
            </a:r>
            <a:endParaRPr lang="en-GB" dirty="0"/>
          </a:p>
        </p:txBody>
      </p:sp>
      <p:sp>
        <p:nvSpPr>
          <p:cNvPr id="4" name="Slide Number Placeholder 3">
            <a:extLst>
              <a:ext uri="{FF2B5EF4-FFF2-40B4-BE49-F238E27FC236}">
                <a16:creationId xmlns:a16="http://schemas.microsoft.com/office/drawing/2014/main" id="{77E28603-600B-2EDC-FE02-90F1C124A60F}"/>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E02650C6-DA69-D029-306E-F81721935F1D}"/>
              </a:ext>
            </a:extLst>
          </p:cNvPr>
          <p:cNvPicPr>
            <a:picLocks noChangeAspect="1"/>
          </p:cNvPicPr>
          <p:nvPr/>
        </p:nvPicPr>
        <p:blipFill rotWithShape="1">
          <a:blip r:embed="rId2">
            <a:extLst>
              <a:ext uri="{28A0092B-C50C-407E-A947-70E740481C1C}">
                <a14:useLocalDpi xmlns:a14="http://schemas.microsoft.com/office/drawing/2010/main" val="0"/>
              </a:ext>
            </a:extLst>
          </a:blip>
          <a:srcRect l="12044" t="8337" r="21251" b="30851"/>
          <a:stretch/>
        </p:blipFill>
        <p:spPr>
          <a:xfrm>
            <a:off x="2195736" y="3998892"/>
            <a:ext cx="5184576" cy="1440160"/>
          </a:xfrm>
          <a:prstGeom prst="rect">
            <a:avLst/>
          </a:prstGeom>
        </p:spPr>
      </p:pic>
    </p:spTree>
    <p:extLst>
      <p:ext uri="{BB962C8B-B14F-4D97-AF65-F5344CB8AC3E}">
        <p14:creationId xmlns:p14="http://schemas.microsoft.com/office/powerpoint/2010/main" val="1706356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DECB-C8EC-D9F7-827C-D31992BCC015}"/>
              </a:ext>
            </a:extLst>
          </p:cNvPr>
          <p:cNvSpPr>
            <a:spLocks noGrp="1"/>
          </p:cNvSpPr>
          <p:nvPr>
            <p:ph type="title"/>
          </p:nvPr>
        </p:nvSpPr>
        <p:spPr/>
        <p:txBody>
          <a:bodyPr/>
          <a:lstStyle/>
          <a:p>
            <a:r>
              <a:rPr lang="en-GB" dirty="0"/>
              <a:t>Max-pooling: revisiting the example</a:t>
            </a:r>
          </a:p>
        </p:txBody>
      </p:sp>
      <p:sp>
        <p:nvSpPr>
          <p:cNvPr id="3" name="Slide Number Placeholder 2">
            <a:extLst>
              <a:ext uri="{FF2B5EF4-FFF2-40B4-BE49-F238E27FC236}">
                <a16:creationId xmlns:a16="http://schemas.microsoft.com/office/drawing/2014/main" id="{858D962A-C821-9520-8677-79E5D46FC700}"/>
              </a:ext>
            </a:extLst>
          </p:cNvPr>
          <p:cNvSpPr>
            <a:spLocks noGrp="1"/>
          </p:cNvSpPr>
          <p:nvPr>
            <p:ph type="sldNum" sz="quarter" idx="12"/>
          </p:nvPr>
        </p:nvSpPr>
        <p:spPr/>
        <p:txBody>
          <a:bodyPr/>
          <a:lstStyle/>
          <a:p>
            <a:fld id="{BB98F552-A29D-2D4E-8192-F20670493719}" type="slidenum">
              <a:rPr lang="en-GB" altLang="en-US" smtClean="0"/>
              <a:pPr/>
              <a:t>37</a:t>
            </a:fld>
            <a:endParaRPr lang="en-GB" altLang="en-US" dirty="0"/>
          </a:p>
        </p:txBody>
      </p:sp>
      <p:pic>
        <p:nvPicPr>
          <p:cNvPr id="5" name="Picture 4" descr="Diagram&#10;&#10;Description automatically generated">
            <a:extLst>
              <a:ext uri="{FF2B5EF4-FFF2-40B4-BE49-F238E27FC236}">
                <a16:creationId xmlns:a16="http://schemas.microsoft.com/office/drawing/2014/main" id="{41F67F7C-E7EE-DAFA-2AAF-81E4DBE40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34" y="1417340"/>
            <a:ext cx="4762500" cy="1968500"/>
          </a:xfrm>
          <a:prstGeom prst="rect">
            <a:avLst/>
          </a:prstGeom>
        </p:spPr>
      </p:pic>
      <p:pic>
        <p:nvPicPr>
          <p:cNvPr id="7" name="Picture 6" descr="Text&#10;&#10;Description automatically generated">
            <a:extLst>
              <a:ext uri="{FF2B5EF4-FFF2-40B4-BE49-F238E27FC236}">
                <a16:creationId xmlns:a16="http://schemas.microsoft.com/office/drawing/2014/main" id="{4368CD03-75A2-9055-6B71-A5310BF96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3649588"/>
            <a:ext cx="2616200" cy="1549400"/>
          </a:xfrm>
          <a:prstGeom prst="rect">
            <a:avLst/>
          </a:prstGeom>
        </p:spPr>
      </p:pic>
    </p:spTree>
    <p:extLst>
      <p:ext uri="{BB962C8B-B14F-4D97-AF65-F5344CB8AC3E}">
        <p14:creationId xmlns:p14="http://schemas.microsoft.com/office/powerpoint/2010/main" val="1238632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936A-3EF2-C62C-1BAF-EACF6AD67CF1}"/>
              </a:ext>
            </a:extLst>
          </p:cNvPr>
          <p:cNvSpPr>
            <a:spLocks noGrp="1"/>
          </p:cNvSpPr>
          <p:nvPr>
            <p:ph type="title"/>
          </p:nvPr>
        </p:nvSpPr>
        <p:spPr/>
        <p:txBody>
          <a:bodyPr/>
          <a:lstStyle/>
          <a:p>
            <a:r>
              <a:rPr lang="en-GB" dirty="0"/>
              <a:t>Convolutional Neural Networks: example </a:t>
            </a:r>
            <a:r>
              <a:rPr lang="en-GB" dirty="0" err="1"/>
              <a:t>LeNet</a:t>
            </a:r>
            <a:endParaRPr lang="en-GB" dirty="0"/>
          </a:p>
        </p:txBody>
      </p:sp>
      <p:sp>
        <p:nvSpPr>
          <p:cNvPr id="3" name="Slide Number Placeholder 2">
            <a:extLst>
              <a:ext uri="{FF2B5EF4-FFF2-40B4-BE49-F238E27FC236}">
                <a16:creationId xmlns:a16="http://schemas.microsoft.com/office/drawing/2014/main" id="{37E9E962-E812-D787-37C7-A92E1FDCEE32}"/>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dirty="0"/>
          </a:p>
        </p:txBody>
      </p:sp>
      <p:pic>
        <p:nvPicPr>
          <p:cNvPr id="5" name="Picture 4" descr="Diagram&#10;&#10;Description automatically generated">
            <a:extLst>
              <a:ext uri="{FF2B5EF4-FFF2-40B4-BE49-F238E27FC236}">
                <a16:creationId xmlns:a16="http://schemas.microsoft.com/office/drawing/2014/main" id="{8B3959BD-C63E-0447-F87B-3FFE6B150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89348"/>
            <a:ext cx="7772400" cy="2613134"/>
          </a:xfrm>
          <a:prstGeom prst="rect">
            <a:avLst/>
          </a:prstGeom>
        </p:spPr>
      </p:pic>
    </p:spTree>
    <p:extLst>
      <p:ext uri="{BB962C8B-B14F-4D97-AF65-F5344CB8AC3E}">
        <p14:creationId xmlns:p14="http://schemas.microsoft.com/office/powerpoint/2010/main" val="4259166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A932-CC0B-4BE6-971A-0F8E401A90AC}"/>
              </a:ext>
            </a:extLst>
          </p:cNvPr>
          <p:cNvSpPr>
            <a:spLocks noGrp="1"/>
          </p:cNvSpPr>
          <p:nvPr>
            <p:ph type="title"/>
          </p:nvPr>
        </p:nvSpPr>
        <p:spPr/>
        <p:txBody>
          <a:bodyPr/>
          <a:lstStyle/>
          <a:p>
            <a:r>
              <a:rPr lang="en-GB" dirty="0"/>
              <a:t>Compressed notion for LeNet-5</a:t>
            </a:r>
          </a:p>
        </p:txBody>
      </p:sp>
      <p:sp>
        <p:nvSpPr>
          <p:cNvPr id="3" name="Slide Number Placeholder 2">
            <a:extLst>
              <a:ext uri="{FF2B5EF4-FFF2-40B4-BE49-F238E27FC236}">
                <a16:creationId xmlns:a16="http://schemas.microsoft.com/office/drawing/2014/main" id="{D60629BC-8E3F-BFE4-1AD7-68A77714EBD2}"/>
              </a:ext>
            </a:extLst>
          </p:cNvPr>
          <p:cNvSpPr>
            <a:spLocks noGrp="1"/>
          </p:cNvSpPr>
          <p:nvPr>
            <p:ph type="sldNum" sz="quarter" idx="12"/>
          </p:nvPr>
        </p:nvSpPr>
        <p:spPr/>
        <p:txBody>
          <a:bodyPr/>
          <a:lstStyle/>
          <a:p>
            <a:fld id="{BB98F552-A29D-2D4E-8192-F20670493719}" type="slidenum">
              <a:rPr lang="en-GB" altLang="en-US" smtClean="0"/>
              <a:pPr/>
              <a:t>39</a:t>
            </a:fld>
            <a:endParaRPr lang="en-GB" altLang="en-US" dirty="0"/>
          </a:p>
        </p:txBody>
      </p:sp>
      <p:pic>
        <p:nvPicPr>
          <p:cNvPr id="5" name="Picture 4" descr="Diagram&#10;&#10;Description automatically generated">
            <a:extLst>
              <a:ext uri="{FF2B5EF4-FFF2-40B4-BE49-F238E27FC236}">
                <a16:creationId xmlns:a16="http://schemas.microsoft.com/office/drawing/2014/main" id="{D4B3FDAB-27E4-657F-1055-132D339D2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27684"/>
            <a:ext cx="2601360" cy="4490442"/>
          </a:xfrm>
          <a:prstGeom prst="rect">
            <a:avLst/>
          </a:prstGeom>
        </p:spPr>
      </p:pic>
      <p:pic>
        <p:nvPicPr>
          <p:cNvPr id="6" name="Picture 5" descr="Diagram&#10;&#10;Description automatically generated">
            <a:extLst>
              <a:ext uri="{FF2B5EF4-FFF2-40B4-BE49-F238E27FC236}">
                <a16:creationId xmlns:a16="http://schemas.microsoft.com/office/drawing/2014/main" id="{C8C5386E-4502-0CFE-1DFE-DD8204875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132" y="2065412"/>
            <a:ext cx="5568620" cy="1872208"/>
          </a:xfrm>
          <a:prstGeom prst="rect">
            <a:avLst/>
          </a:prstGeom>
        </p:spPr>
      </p:pic>
    </p:spTree>
    <p:extLst>
      <p:ext uri="{BB962C8B-B14F-4D97-AF65-F5344CB8AC3E}">
        <p14:creationId xmlns:p14="http://schemas.microsoft.com/office/powerpoint/2010/main" val="70894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25B6-895B-6787-0345-0504AE6ECD87}"/>
              </a:ext>
            </a:extLst>
          </p:cNvPr>
          <p:cNvSpPr>
            <a:spLocks noGrp="1"/>
          </p:cNvSpPr>
          <p:nvPr>
            <p:ph type="title"/>
          </p:nvPr>
        </p:nvSpPr>
        <p:spPr/>
        <p:txBody>
          <a:bodyPr/>
          <a:lstStyle/>
          <a:p>
            <a:r>
              <a:rPr lang="en-GB" dirty="0"/>
              <a:t>Feeding images to the models as blocks </a:t>
            </a:r>
          </a:p>
        </p:txBody>
      </p:sp>
      <p:sp>
        <p:nvSpPr>
          <p:cNvPr id="3" name="Content Placeholder 2">
            <a:extLst>
              <a:ext uri="{FF2B5EF4-FFF2-40B4-BE49-F238E27FC236}">
                <a16:creationId xmlns:a16="http://schemas.microsoft.com/office/drawing/2014/main" id="{B18115CB-8304-7F6F-A7D2-67D98657CD06}"/>
              </a:ext>
            </a:extLst>
          </p:cNvPr>
          <p:cNvSpPr>
            <a:spLocks noGrp="1"/>
          </p:cNvSpPr>
          <p:nvPr>
            <p:ph idx="1"/>
          </p:nvPr>
        </p:nvSpPr>
        <p:spPr/>
        <p:txBody>
          <a:bodyPr/>
          <a:lstStyle/>
          <a:p>
            <a:r>
              <a:rPr lang="en-GB" b="0" i="0" u="none" strike="noStrike" dirty="0">
                <a:effectLst/>
              </a:rPr>
              <a:t>Because the MLP networks are invariant to the order of the features, we could get similar results regardless of whether we preserve an order corresponding to the spatial structure of the pixels or if we permute the columns of our design matrix before fitting the MLP’s parameters. </a:t>
            </a:r>
          </a:p>
          <a:p>
            <a:r>
              <a:rPr lang="en-GB" b="0" i="0" u="none" strike="noStrike" dirty="0">
                <a:effectLst/>
              </a:rPr>
              <a:t>Preferably, we would leverage our prior knowledge that nearby pixels are typically related to each other, to build efficient models for learning from image data.</a:t>
            </a:r>
            <a:endParaRPr lang="en-GB" dirty="0"/>
          </a:p>
        </p:txBody>
      </p:sp>
      <p:sp>
        <p:nvSpPr>
          <p:cNvPr id="4" name="Slide Number Placeholder 3">
            <a:extLst>
              <a:ext uri="{FF2B5EF4-FFF2-40B4-BE49-F238E27FC236}">
                <a16:creationId xmlns:a16="http://schemas.microsoft.com/office/drawing/2014/main" id="{EBC3C484-895D-2CAE-28F1-080A9DE354D6}"/>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912621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E984AA-B960-A8C8-E9BD-28632090CF9E}"/>
              </a:ext>
            </a:extLst>
          </p:cNvPr>
          <p:cNvSpPr>
            <a:spLocks noGrp="1"/>
          </p:cNvSpPr>
          <p:nvPr>
            <p:ph type="title"/>
          </p:nvPr>
        </p:nvSpPr>
        <p:spPr/>
        <p:txBody>
          <a:bodyPr/>
          <a:lstStyle/>
          <a:p>
            <a:r>
              <a:rPr lang="en-GB" dirty="0"/>
              <a:t>CNN Autoencoder</a:t>
            </a:r>
          </a:p>
        </p:txBody>
      </p:sp>
      <p:sp>
        <p:nvSpPr>
          <p:cNvPr id="4" name="Slide Number Placeholder 3">
            <a:extLst>
              <a:ext uri="{FF2B5EF4-FFF2-40B4-BE49-F238E27FC236}">
                <a16:creationId xmlns:a16="http://schemas.microsoft.com/office/drawing/2014/main" id="{D8C6C761-A521-37D8-E8D3-9A5EE1FDFFA6}"/>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pic>
        <p:nvPicPr>
          <p:cNvPr id="6" name="Picture 5">
            <a:extLst>
              <a:ext uri="{FF2B5EF4-FFF2-40B4-BE49-F238E27FC236}">
                <a16:creationId xmlns:a16="http://schemas.microsoft.com/office/drawing/2014/main" id="{6D972BA6-43B4-4763-5F33-7E931ECBBACC}"/>
              </a:ext>
            </a:extLst>
          </p:cNvPr>
          <p:cNvPicPr>
            <a:picLocks noChangeAspect="1"/>
          </p:cNvPicPr>
          <p:nvPr/>
        </p:nvPicPr>
        <p:blipFill>
          <a:blip r:embed="rId2"/>
          <a:stretch>
            <a:fillRect/>
          </a:stretch>
        </p:blipFill>
        <p:spPr>
          <a:xfrm>
            <a:off x="472233" y="1443053"/>
            <a:ext cx="6107941" cy="2376264"/>
          </a:xfrm>
          <a:prstGeom prst="rect">
            <a:avLst/>
          </a:prstGeom>
        </p:spPr>
      </p:pic>
      <p:pic>
        <p:nvPicPr>
          <p:cNvPr id="7" name="Picture 6">
            <a:extLst>
              <a:ext uri="{FF2B5EF4-FFF2-40B4-BE49-F238E27FC236}">
                <a16:creationId xmlns:a16="http://schemas.microsoft.com/office/drawing/2014/main" id="{2D50718F-FD9B-8BCA-D887-BD8B6C661FE7}"/>
              </a:ext>
            </a:extLst>
          </p:cNvPr>
          <p:cNvPicPr>
            <a:picLocks noChangeAspect="1"/>
          </p:cNvPicPr>
          <p:nvPr/>
        </p:nvPicPr>
        <p:blipFill>
          <a:blip r:embed="rId3"/>
          <a:stretch>
            <a:fillRect/>
          </a:stretch>
        </p:blipFill>
        <p:spPr>
          <a:xfrm>
            <a:off x="6732240" y="1558973"/>
            <a:ext cx="2133600" cy="2057979"/>
          </a:xfrm>
          <a:prstGeom prst="rect">
            <a:avLst/>
          </a:prstGeom>
        </p:spPr>
      </p:pic>
      <p:sp>
        <p:nvSpPr>
          <p:cNvPr id="8" name="Rectangle 7">
            <a:extLst>
              <a:ext uri="{FF2B5EF4-FFF2-40B4-BE49-F238E27FC236}">
                <a16:creationId xmlns:a16="http://schemas.microsoft.com/office/drawing/2014/main" id="{7667F126-C2A9-850D-5473-364994DB9F6C}"/>
              </a:ext>
            </a:extLst>
          </p:cNvPr>
          <p:cNvSpPr/>
          <p:nvPr/>
        </p:nvSpPr>
        <p:spPr>
          <a:xfrm>
            <a:off x="683568" y="4870616"/>
            <a:ext cx="7275296" cy="246221"/>
          </a:xfrm>
          <a:prstGeom prst="rect">
            <a:avLst/>
          </a:prstGeom>
        </p:spPr>
        <p:txBody>
          <a:bodyPr wrap="square">
            <a:spAutoFit/>
          </a:bodyPr>
          <a:lstStyle/>
          <a:p>
            <a:r>
              <a:rPr lang="en-GB" sz="1000" dirty="0">
                <a:solidFill>
                  <a:schemeClr val="bg1">
                    <a:lumMod val="50000"/>
                  </a:schemeClr>
                </a:solidFill>
                <a:latin typeface="Helvetica" pitchFamily="2" charset="0"/>
              </a:rPr>
              <a:t>image source: https://towardsdatascience.com/convolutional-autoencoders-for-image-noise-reduction-32fce9fc1763</a:t>
            </a:r>
          </a:p>
        </p:txBody>
      </p:sp>
    </p:spTree>
    <p:extLst>
      <p:ext uri="{BB962C8B-B14F-4D97-AF65-F5344CB8AC3E}">
        <p14:creationId xmlns:p14="http://schemas.microsoft.com/office/powerpoint/2010/main" val="3833938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FC56-ED1D-4886-2E02-71C7FDB24A03}"/>
              </a:ext>
            </a:extLst>
          </p:cNvPr>
          <p:cNvSpPr>
            <a:spLocks noGrp="1"/>
          </p:cNvSpPr>
          <p:nvPr>
            <p:ph type="title"/>
          </p:nvPr>
        </p:nvSpPr>
        <p:spPr/>
        <p:txBody>
          <a:bodyPr/>
          <a:lstStyle/>
          <a:p>
            <a:r>
              <a:rPr lang="en-GB" dirty="0"/>
              <a:t>More examples</a:t>
            </a:r>
          </a:p>
        </p:txBody>
      </p:sp>
      <p:sp>
        <p:nvSpPr>
          <p:cNvPr id="3" name="Slide Number Placeholder 2">
            <a:extLst>
              <a:ext uri="{FF2B5EF4-FFF2-40B4-BE49-F238E27FC236}">
                <a16:creationId xmlns:a16="http://schemas.microsoft.com/office/drawing/2014/main" id="{0FBA3F31-9DF0-070B-E55C-9F4664E91683}"/>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dirty="0"/>
          </a:p>
        </p:txBody>
      </p:sp>
      <p:pic>
        <p:nvPicPr>
          <p:cNvPr id="4" name="Picture 3" descr="A picture containing drawing&#10;&#10;Description automatically generated">
            <a:extLst>
              <a:ext uri="{FF2B5EF4-FFF2-40B4-BE49-F238E27FC236}">
                <a16:creationId xmlns:a16="http://schemas.microsoft.com/office/drawing/2014/main" id="{339CCC94-D552-1F10-EB98-FBD29D79B911}"/>
              </a:ext>
            </a:extLst>
          </p:cNvPr>
          <p:cNvPicPr>
            <a:picLocks noChangeAspect="1"/>
          </p:cNvPicPr>
          <p:nvPr/>
        </p:nvPicPr>
        <p:blipFill>
          <a:blip r:embed="rId2"/>
          <a:stretch>
            <a:fillRect/>
          </a:stretch>
        </p:blipFill>
        <p:spPr>
          <a:xfrm>
            <a:off x="4543693" y="1239786"/>
            <a:ext cx="3111500" cy="31496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F6A472B2-3A25-61C9-7D2C-CB2C507ABCA3}"/>
              </a:ext>
            </a:extLst>
          </p:cNvPr>
          <p:cNvPicPr>
            <a:picLocks noChangeAspect="1"/>
          </p:cNvPicPr>
          <p:nvPr/>
        </p:nvPicPr>
        <p:blipFill>
          <a:blip r:embed="rId3"/>
          <a:stretch>
            <a:fillRect/>
          </a:stretch>
        </p:blipFill>
        <p:spPr>
          <a:xfrm>
            <a:off x="5068022" y="1544587"/>
            <a:ext cx="3111500" cy="31496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625FD85-0F76-E073-7D04-9A8F72F8F6A8}"/>
              </a:ext>
            </a:extLst>
          </p:cNvPr>
          <p:cNvPicPr>
            <a:picLocks noChangeAspect="1"/>
          </p:cNvPicPr>
          <p:nvPr/>
        </p:nvPicPr>
        <p:blipFill>
          <a:blip r:embed="rId4"/>
          <a:stretch>
            <a:fillRect/>
          </a:stretch>
        </p:blipFill>
        <p:spPr>
          <a:xfrm>
            <a:off x="5592351" y="1849388"/>
            <a:ext cx="3111500" cy="3149600"/>
          </a:xfrm>
          <a:prstGeom prst="rect">
            <a:avLst/>
          </a:prstGeom>
        </p:spPr>
      </p:pic>
      <p:pic>
        <p:nvPicPr>
          <p:cNvPr id="7" name="Picture 6">
            <a:extLst>
              <a:ext uri="{FF2B5EF4-FFF2-40B4-BE49-F238E27FC236}">
                <a16:creationId xmlns:a16="http://schemas.microsoft.com/office/drawing/2014/main" id="{C6A4EEE1-7CD7-C9D4-95A8-4D36B36D9251}"/>
              </a:ext>
            </a:extLst>
          </p:cNvPr>
          <p:cNvPicPr>
            <a:picLocks noChangeAspect="1"/>
          </p:cNvPicPr>
          <p:nvPr/>
        </p:nvPicPr>
        <p:blipFill>
          <a:blip r:embed="rId5"/>
          <a:stretch>
            <a:fillRect/>
          </a:stretch>
        </p:blipFill>
        <p:spPr>
          <a:xfrm>
            <a:off x="380258" y="2161312"/>
            <a:ext cx="918028" cy="865065"/>
          </a:xfrm>
          <a:prstGeom prst="rect">
            <a:avLst/>
          </a:prstGeom>
        </p:spPr>
      </p:pic>
      <p:sp>
        <p:nvSpPr>
          <p:cNvPr id="8" name="TextBox 7">
            <a:extLst>
              <a:ext uri="{FF2B5EF4-FFF2-40B4-BE49-F238E27FC236}">
                <a16:creationId xmlns:a16="http://schemas.microsoft.com/office/drawing/2014/main" id="{D62B6A0D-53F1-7E88-8BAA-46CC7E940746}"/>
              </a:ext>
            </a:extLst>
          </p:cNvPr>
          <p:cNvSpPr txBox="1"/>
          <p:nvPr/>
        </p:nvSpPr>
        <p:spPr>
          <a:xfrm>
            <a:off x="326358" y="1141502"/>
            <a:ext cx="3715657" cy="1015663"/>
          </a:xfrm>
          <a:prstGeom prst="rect">
            <a:avLst/>
          </a:prstGeom>
          <a:noFill/>
        </p:spPr>
        <p:txBody>
          <a:bodyPr wrap="square" rtlCol="0">
            <a:spAutoFit/>
          </a:bodyPr>
          <a:lstStyle/>
          <a:p>
            <a:r>
              <a:rPr lang="en-GB" sz="2000" dirty="0">
                <a:solidFill>
                  <a:srgbClr val="343433"/>
                </a:solidFill>
                <a:latin typeface="Gill Sans MT" panose="020B0502020104020203" pitchFamily="34" charset="77"/>
                <a:ea typeface="Helvetica Neue" panose="02000503000000020004" pitchFamily="2" charset="0"/>
                <a:cs typeface="Helvetica Neue" panose="02000503000000020004" pitchFamily="2" charset="0"/>
              </a:rPr>
              <a:t>A sample filter which mainly focuses on the middle and top right areas out of data.</a:t>
            </a:r>
          </a:p>
        </p:txBody>
      </p:sp>
      <p:pic>
        <p:nvPicPr>
          <p:cNvPr id="9" name="Picture 8" descr="A picture containing drawing&#10;&#10;Description automatically generated">
            <a:extLst>
              <a:ext uri="{FF2B5EF4-FFF2-40B4-BE49-F238E27FC236}">
                <a16:creationId xmlns:a16="http://schemas.microsoft.com/office/drawing/2014/main" id="{DC604B02-5180-D0FD-046C-8E91F71FFE69}"/>
              </a:ext>
            </a:extLst>
          </p:cNvPr>
          <p:cNvPicPr>
            <a:picLocks noChangeAspect="1"/>
          </p:cNvPicPr>
          <p:nvPr/>
        </p:nvPicPr>
        <p:blipFill>
          <a:blip r:embed="rId6"/>
          <a:stretch>
            <a:fillRect/>
          </a:stretch>
        </p:blipFill>
        <p:spPr>
          <a:xfrm>
            <a:off x="505464" y="4427490"/>
            <a:ext cx="918028" cy="850026"/>
          </a:xfrm>
          <a:prstGeom prst="rect">
            <a:avLst/>
          </a:prstGeom>
        </p:spPr>
      </p:pic>
      <p:sp>
        <p:nvSpPr>
          <p:cNvPr id="10" name="TextBox 9">
            <a:extLst>
              <a:ext uri="{FF2B5EF4-FFF2-40B4-BE49-F238E27FC236}">
                <a16:creationId xmlns:a16="http://schemas.microsoft.com/office/drawing/2014/main" id="{D7CFB6E1-C59E-0A24-8F26-4F99B5E73D22}"/>
              </a:ext>
            </a:extLst>
          </p:cNvPr>
          <p:cNvSpPr txBox="1"/>
          <p:nvPr/>
        </p:nvSpPr>
        <p:spPr>
          <a:xfrm>
            <a:off x="353025" y="3325708"/>
            <a:ext cx="3715657" cy="1015663"/>
          </a:xfrm>
          <a:prstGeom prst="rect">
            <a:avLst/>
          </a:prstGeom>
          <a:noFill/>
        </p:spPr>
        <p:txBody>
          <a:bodyPr wrap="square" rtlCol="0">
            <a:spAutoFit/>
          </a:bodyPr>
          <a:lstStyle/>
          <a:p>
            <a:r>
              <a:rPr lang="en-GB" sz="2000" dirty="0">
                <a:solidFill>
                  <a:srgbClr val="343433"/>
                </a:solidFill>
                <a:latin typeface="Gill Sans MT" panose="020B0502020104020203" pitchFamily="34" charset="77"/>
                <a:ea typeface="Helvetica Neue" panose="02000503000000020004" pitchFamily="2" charset="0"/>
                <a:cs typeface="Helvetica Neue" panose="02000503000000020004" pitchFamily="2" charset="0"/>
              </a:rPr>
              <a:t>A sample filter which focuses  almost on an L shape area (not equally) from the data.</a:t>
            </a:r>
          </a:p>
        </p:txBody>
      </p:sp>
      <p:pic>
        <p:nvPicPr>
          <p:cNvPr id="11" name="Picture 10">
            <a:extLst>
              <a:ext uri="{FF2B5EF4-FFF2-40B4-BE49-F238E27FC236}">
                <a16:creationId xmlns:a16="http://schemas.microsoft.com/office/drawing/2014/main" id="{81F02AB5-85F8-1A0F-A4B3-64EBA80E3366}"/>
              </a:ext>
            </a:extLst>
          </p:cNvPr>
          <p:cNvPicPr>
            <a:picLocks noChangeAspect="1"/>
          </p:cNvPicPr>
          <p:nvPr/>
        </p:nvPicPr>
        <p:blipFill>
          <a:blip r:embed="rId5"/>
          <a:stretch>
            <a:fillRect/>
          </a:stretch>
        </p:blipFill>
        <p:spPr>
          <a:xfrm>
            <a:off x="6999330" y="1123356"/>
            <a:ext cx="885067" cy="834006"/>
          </a:xfrm>
          <a:prstGeom prst="rect">
            <a:avLst/>
          </a:prstGeom>
          <a:noFill/>
          <a:effectLst>
            <a:glow>
              <a:schemeClr val="accent1"/>
            </a:glow>
            <a:reflection dist="50800" dir="5400000" sy="-100000" algn="bl" rotWithShape="0"/>
          </a:effectLst>
        </p:spPr>
      </p:pic>
      <p:pic>
        <p:nvPicPr>
          <p:cNvPr id="12" name="Picture 11">
            <a:extLst>
              <a:ext uri="{FF2B5EF4-FFF2-40B4-BE49-F238E27FC236}">
                <a16:creationId xmlns:a16="http://schemas.microsoft.com/office/drawing/2014/main" id="{87121BAC-8AA2-FF8E-D860-EEBFACBCEEA9}"/>
              </a:ext>
            </a:extLst>
          </p:cNvPr>
          <p:cNvPicPr>
            <a:picLocks noChangeAspect="1"/>
          </p:cNvPicPr>
          <p:nvPr/>
        </p:nvPicPr>
        <p:blipFill>
          <a:blip r:embed="rId5">
            <a:alphaModFix amt="44000"/>
          </a:blip>
          <a:stretch>
            <a:fillRect/>
          </a:stretch>
        </p:blipFill>
        <p:spPr>
          <a:xfrm>
            <a:off x="6604421" y="2814586"/>
            <a:ext cx="918028" cy="865065"/>
          </a:xfrm>
          <a:prstGeom prst="rect">
            <a:avLst/>
          </a:prstGeom>
        </p:spPr>
      </p:pic>
      <p:pic>
        <p:nvPicPr>
          <p:cNvPr id="13" name="Picture 12">
            <a:extLst>
              <a:ext uri="{FF2B5EF4-FFF2-40B4-BE49-F238E27FC236}">
                <a16:creationId xmlns:a16="http://schemas.microsoft.com/office/drawing/2014/main" id="{19731EF8-C2AF-0878-F6CC-5A0B45A6B630}"/>
              </a:ext>
            </a:extLst>
          </p:cNvPr>
          <p:cNvPicPr>
            <a:picLocks noChangeAspect="1"/>
          </p:cNvPicPr>
          <p:nvPr/>
        </p:nvPicPr>
        <p:blipFill>
          <a:blip r:embed="rId5">
            <a:alphaModFix amt="44000"/>
          </a:blip>
          <a:stretch>
            <a:fillRect/>
          </a:stretch>
        </p:blipFill>
        <p:spPr>
          <a:xfrm>
            <a:off x="7655193" y="3422152"/>
            <a:ext cx="918028" cy="865065"/>
          </a:xfrm>
          <a:prstGeom prst="rect">
            <a:avLst/>
          </a:prstGeom>
        </p:spPr>
      </p:pic>
    </p:spTree>
    <p:extLst>
      <p:ext uri="{BB962C8B-B14F-4D97-AF65-F5344CB8AC3E}">
        <p14:creationId xmlns:p14="http://schemas.microsoft.com/office/powerpoint/2010/main" val="3242822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81A5-FF22-ADF9-486C-9469D60F116E}"/>
              </a:ext>
            </a:extLst>
          </p:cNvPr>
          <p:cNvSpPr>
            <a:spLocks noGrp="1"/>
          </p:cNvSpPr>
          <p:nvPr>
            <p:ph type="title"/>
          </p:nvPr>
        </p:nvSpPr>
        <p:spPr/>
        <p:txBody>
          <a:bodyPr/>
          <a:lstStyle/>
          <a:p>
            <a:r>
              <a:rPr lang="en-GB" dirty="0"/>
              <a:t>More examples – outputs of the first convolution layer</a:t>
            </a:r>
          </a:p>
        </p:txBody>
      </p:sp>
      <p:sp>
        <p:nvSpPr>
          <p:cNvPr id="3" name="Slide Number Placeholder 2">
            <a:extLst>
              <a:ext uri="{FF2B5EF4-FFF2-40B4-BE49-F238E27FC236}">
                <a16:creationId xmlns:a16="http://schemas.microsoft.com/office/drawing/2014/main" id="{FDC2EEF5-5252-7410-E6E4-D8CD333F496B}"/>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dirty="0"/>
          </a:p>
        </p:txBody>
      </p:sp>
      <p:pic>
        <p:nvPicPr>
          <p:cNvPr id="5" name="Picture 4" descr="Table&#10;&#10;Description automatically generated">
            <a:extLst>
              <a:ext uri="{FF2B5EF4-FFF2-40B4-BE49-F238E27FC236}">
                <a16:creationId xmlns:a16="http://schemas.microsoft.com/office/drawing/2014/main" id="{3B619763-8731-552C-B309-B73C7C666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89824"/>
            <a:ext cx="7772400" cy="3468489"/>
          </a:xfrm>
          <a:prstGeom prst="rect">
            <a:avLst/>
          </a:prstGeom>
        </p:spPr>
      </p:pic>
    </p:spTree>
    <p:extLst>
      <p:ext uri="{BB962C8B-B14F-4D97-AF65-F5344CB8AC3E}">
        <p14:creationId xmlns:p14="http://schemas.microsoft.com/office/powerpoint/2010/main" val="3390465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Revisiting the initial example</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43</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Tree>
    <p:extLst>
      <p:ext uri="{BB962C8B-B14F-4D97-AF65-F5344CB8AC3E}">
        <p14:creationId xmlns:p14="http://schemas.microsoft.com/office/powerpoint/2010/main" val="4258536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E3A7-760B-E926-2062-B8443356F9E5}"/>
              </a:ext>
            </a:extLst>
          </p:cNvPr>
          <p:cNvSpPr>
            <a:spLocks noGrp="1"/>
          </p:cNvSpPr>
          <p:nvPr>
            <p:ph type="title"/>
          </p:nvPr>
        </p:nvSpPr>
        <p:spPr>
          <a:xfrm>
            <a:off x="539552" y="1661169"/>
            <a:ext cx="8229600" cy="952501"/>
          </a:xfrm>
        </p:spPr>
        <p:txBody>
          <a:bodyPr/>
          <a:lstStyle/>
          <a:p>
            <a:r>
              <a:rPr lang="en-GB" dirty="0"/>
              <a:t>Review questions</a:t>
            </a:r>
          </a:p>
        </p:txBody>
      </p:sp>
      <p:sp>
        <p:nvSpPr>
          <p:cNvPr id="3" name="Slide Number Placeholder 2">
            <a:extLst>
              <a:ext uri="{FF2B5EF4-FFF2-40B4-BE49-F238E27FC236}">
                <a16:creationId xmlns:a16="http://schemas.microsoft.com/office/drawing/2014/main" id="{E65C1BE9-6672-FE34-BC37-2CFB7CED6126}"/>
              </a:ext>
            </a:extLst>
          </p:cNvPr>
          <p:cNvSpPr>
            <a:spLocks noGrp="1"/>
          </p:cNvSpPr>
          <p:nvPr>
            <p:ph type="sldNum" sz="quarter" idx="12"/>
          </p:nvPr>
        </p:nvSpPr>
        <p:spPr/>
        <p:txBody>
          <a:bodyPr/>
          <a:lstStyle/>
          <a:p>
            <a:fld id="{BB98F552-A29D-2D4E-8192-F20670493719}" type="slidenum">
              <a:rPr lang="en-GB" altLang="en-US" smtClean="0"/>
              <a:pPr/>
              <a:t>44</a:t>
            </a:fld>
            <a:endParaRPr lang="en-GB" altLang="en-US" dirty="0"/>
          </a:p>
        </p:txBody>
      </p:sp>
    </p:spTree>
    <p:extLst>
      <p:ext uri="{BB962C8B-B14F-4D97-AF65-F5344CB8AC3E}">
        <p14:creationId xmlns:p14="http://schemas.microsoft.com/office/powerpoint/2010/main" val="2260273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24D-E6C7-ED61-4460-68DD1C07C69E}"/>
              </a:ext>
            </a:extLst>
          </p:cNvPr>
          <p:cNvSpPr>
            <a:spLocks noGrp="1"/>
          </p:cNvSpPr>
          <p:nvPr>
            <p:ph type="title"/>
          </p:nvPr>
        </p:nvSpPr>
        <p:spPr/>
        <p:txBody>
          <a:bodyPr/>
          <a:lstStyle/>
          <a:p>
            <a:r>
              <a:rPr lang="en-GB" dirty="0"/>
              <a:t>Q1</a:t>
            </a:r>
          </a:p>
        </p:txBody>
      </p:sp>
      <p:sp>
        <p:nvSpPr>
          <p:cNvPr id="3" name="Slide Number Placeholder 2">
            <a:extLst>
              <a:ext uri="{FF2B5EF4-FFF2-40B4-BE49-F238E27FC236}">
                <a16:creationId xmlns:a16="http://schemas.microsoft.com/office/drawing/2014/main" id="{E1F1AB72-784D-D986-A5DD-0EDDAC247442}"/>
              </a:ext>
            </a:extLst>
          </p:cNvPr>
          <p:cNvSpPr>
            <a:spLocks noGrp="1"/>
          </p:cNvSpPr>
          <p:nvPr>
            <p:ph type="sldNum" sz="quarter" idx="12"/>
          </p:nvPr>
        </p:nvSpPr>
        <p:spPr/>
        <p:txBody>
          <a:bodyPr/>
          <a:lstStyle/>
          <a:p>
            <a:fld id="{BB98F552-A29D-2D4E-8192-F20670493719}" type="slidenum">
              <a:rPr lang="en-GB" altLang="en-US" smtClean="0"/>
              <a:pPr/>
              <a:t>45</a:t>
            </a:fld>
            <a:endParaRPr lang="en-GB" altLang="en-US" dirty="0"/>
          </a:p>
        </p:txBody>
      </p:sp>
      <p:sp>
        <p:nvSpPr>
          <p:cNvPr id="4" name="TextBox 3">
            <a:extLst>
              <a:ext uri="{FF2B5EF4-FFF2-40B4-BE49-F238E27FC236}">
                <a16:creationId xmlns:a16="http://schemas.microsoft.com/office/drawing/2014/main" id="{94A0DA57-DA11-2E12-79D2-7DE16CD6F3E9}"/>
              </a:ext>
            </a:extLst>
          </p:cNvPr>
          <p:cNvSpPr txBox="1"/>
          <p:nvPr/>
        </p:nvSpPr>
        <p:spPr>
          <a:xfrm>
            <a:off x="611560" y="1129308"/>
            <a:ext cx="6912768" cy="646331"/>
          </a:xfrm>
          <a:prstGeom prst="rect">
            <a:avLst/>
          </a:prstGeom>
          <a:noFill/>
        </p:spPr>
        <p:txBody>
          <a:bodyPr wrap="square" rtlCol="0">
            <a:spAutoFit/>
          </a:bodyPr>
          <a:lstStyle/>
          <a:p>
            <a:r>
              <a:rPr lang="en-GB" dirty="0">
                <a:latin typeface="Gill Sans MT" panose="020B0502020104020203" pitchFamily="34" charset="77"/>
              </a:rPr>
              <a:t>In a CNN network, if a method generates results shown in section (b) from the data grid shown in section (a), what technique has been used?</a:t>
            </a:r>
          </a:p>
        </p:txBody>
      </p:sp>
      <p:graphicFrame>
        <p:nvGraphicFramePr>
          <p:cNvPr id="5" name="Table 5">
            <a:extLst>
              <a:ext uri="{FF2B5EF4-FFF2-40B4-BE49-F238E27FC236}">
                <a16:creationId xmlns:a16="http://schemas.microsoft.com/office/drawing/2014/main" id="{50CB8309-D4EC-75F0-A672-9BA284CBA052}"/>
              </a:ext>
            </a:extLst>
          </p:cNvPr>
          <p:cNvGraphicFramePr>
            <a:graphicFrameLocks noGrp="1"/>
          </p:cNvGraphicFramePr>
          <p:nvPr>
            <p:extLst>
              <p:ext uri="{D42A27DB-BD31-4B8C-83A1-F6EECF244321}">
                <p14:modId xmlns:p14="http://schemas.microsoft.com/office/powerpoint/2010/main" val="1779553520"/>
              </p:ext>
            </p:extLst>
          </p:nvPr>
        </p:nvGraphicFramePr>
        <p:xfrm>
          <a:off x="899592" y="2641476"/>
          <a:ext cx="2808312" cy="1483360"/>
        </p:xfrm>
        <a:graphic>
          <a:graphicData uri="http://schemas.openxmlformats.org/drawingml/2006/table">
            <a:tbl>
              <a:tblPr firstRow="1" bandRow="1">
                <a:solidFill>
                  <a:srgbClr val="92D050"/>
                </a:solidFill>
                <a:tableStyleId>{5C22544A-7EE6-4342-B048-85BDC9FD1C3A}</a:tableStyleId>
              </a:tblPr>
              <a:tblGrid>
                <a:gridCol w="702078">
                  <a:extLst>
                    <a:ext uri="{9D8B030D-6E8A-4147-A177-3AD203B41FA5}">
                      <a16:colId xmlns:a16="http://schemas.microsoft.com/office/drawing/2014/main" val="3505682299"/>
                    </a:ext>
                  </a:extLst>
                </a:gridCol>
                <a:gridCol w="702078">
                  <a:extLst>
                    <a:ext uri="{9D8B030D-6E8A-4147-A177-3AD203B41FA5}">
                      <a16:colId xmlns:a16="http://schemas.microsoft.com/office/drawing/2014/main" val="2530835535"/>
                    </a:ext>
                  </a:extLst>
                </a:gridCol>
                <a:gridCol w="702078">
                  <a:extLst>
                    <a:ext uri="{9D8B030D-6E8A-4147-A177-3AD203B41FA5}">
                      <a16:colId xmlns:a16="http://schemas.microsoft.com/office/drawing/2014/main" val="1734182668"/>
                    </a:ext>
                  </a:extLst>
                </a:gridCol>
                <a:gridCol w="702078">
                  <a:extLst>
                    <a:ext uri="{9D8B030D-6E8A-4147-A177-3AD203B41FA5}">
                      <a16:colId xmlns:a16="http://schemas.microsoft.com/office/drawing/2014/main" val="620776508"/>
                    </a:ext>
                  </a:extLst>
                </a:gridCol>
              </a:tblGrid>
              <a:tr h="370840">
                <a:tc>
                  <a:txBody>
                    <a:bodyPr/>
                    <a:lstStyle/>
                    <a:p>
                      <a:pPr marL="0" algn="ctr" defTabSz="761970" rtl="0" eaLnBrk="1" latinLnBrk="0" hangingPunct="1"/>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75100905"/>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21539023"/>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247592592"/>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791775133"/>
                  </a:ext>
                </a:extLst>
              </a:tr>
            </a:tbl>
          </a:graphicData>
        </a:graphic>
      </p:graphicFrame>
      <p:graphicFrame>
        <p:nvGraphicFramePr>
          <p:cNvPr id="6" name="Table 6">
            <a:extLst>
              <a:ext uri="{FF2B5EF4-FFF2-40B4-BE49-F238E27FC236}">
                <a16:creationId xmlns:a16="http://schemas.microsoft.com/office/drawing/2014/main" id="{6448C584-0C80-5560-CC81-774787B1A3AF}"/>
              </a:ext>
            </a:extLst>
          </p:cNvPr>
          <p:cNvGraphicFramePr>
            <a:graphicFrameLocks noGrp="1"/>
          </p:cNvGraphicFramePr>
          <p:nvPr>
            <p:extLst>
              <p:ext uri="{D42A27DB-BD31-4B8C-83A1-F6EECF244321}">
                <p14:modId xmlns:p14="http://schemas.microsoft.com/office/powerpoint/2010/main" val="1709699029"/>
              </p:ext>
            </p:extLst>
          </p:nvPr>
        </p:nvGraphicFramePr>
        <p:xfrm>
          <a:off x="5137157" y="3012316"/>
          <a:ext cx="1382066" cy="741680"/>
        </p:xfrm>
        <a:graphic>
          <a:graphicData uri="http://schemas.openxmlformats.org/drawingml/2006/table">
            <a:tbl>
              <a:tblPr firstRow="1" bandRow="1">
                <a:tableStyleId>{5C22544A-7EE6-4342-B048-85BDC9FD1C3A}</a:tableStyleId>
              </a:tblPr>
              <a:tblGrid>
                <a:gridCol w="691033">
                  <a:extLst>
                    <a:ext uri="{9D8B030D-6E8A-4147-A177-3AD203B41FA5}">
                      <a16:colId xmlns:a16="http://schemas.microsoft.com/office/drawing/2014/main" val="1641052675"/>
                    </a:ext>
                  </a:extLst>
                </a:gridCol>
                <a:gridCol w="691033">
                  <a:extLst>
                    <a:ext uri="{9D8B030D-6E8A-4147-A177-3AD203B41FA5}">
                      <a16:colId xmlns:a16="http://schemas.microsoft.com/office/drawing/2014/main" val="3035050372"/>
                    </a:ext>
                  </a:extLst>
                </a:gridCol>
              </a:tblGrid>
              <a:tr h="370840">
                <a:tc>
                  <a:txBody>
                    <a:bodyPr/>
                    <a:lstStyle/>
                    <a:p>
                      <a:pPr algn="ctr"/>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763560106"/>
                  </a:ext>
                </a:extLst>
              </a:tr>
              <a:tr h="370840">
                <a:tc>
                  <a:txBody>
                    <a:bodyPr/>
                    <a:lstStyle/>
                    <a:p>
                      <a:pPr algn="ctr"/>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84327501"/>
                  </a:ext>
                </a:extLst>
              </a:tr>
            </a:tbl>
          </a:graphicData>
        </a:graphic>
      </p:graphicFrame>
      <p:cxnSp>
        <p:nvCxnSpPr>
          <p:cNvPr id="8" name="Straight Arrow Connector 7">
            <a:extLst>
              <a:ext uri="{FF2B5EF4-FFF2-40B4-BE49-F238E27FC236}">
                <a16:creationId xmlns:a16="http://schemas.microsoft.com/office/drawing/2014/main" id="{2D3C657F-0D5D-29B7-9E2A-0481BE8021DD}"/>
              </a:ext>
            </a:extLst>
          </p:cNvPr>
          <p:cNvCxnSpPr>
            <a:cxnSpLocks/>
          </p:cNvCxnSpPr>
          <p:nvPr/>
        </p:nvCxnSpPr>
        <p:spPr>
          <a:xfrm>
            <a:off x="4067944" y="3383156"/>
            <a:ext cx="720080"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8420E33-A591-971C-E433-8C6348A50C38}"/>
              </a:ext>
            </a:extLst>
          </p:cNvPr>
          <p:cNvSpPr txBox="1"/>
          <p:nvPr/>
        </p:nvSpPr>
        <p:spPr>
          <a:xfrm>
            <a:off x="2070351" y="4401026"/>
            <a:ext cx="466794" cy="369332"/>
          </a:xfrm>
          <a:prstGeom prst="rect">
            <a:avLst/>
          </a:prstGeom>
          <a:noFill/>
        </p:spPr>
        <p:txBody>
          <a:bodyPr wrap="none" rtlCol="0">
            <a:spAutoFit/>
          </a:bodyPr>
          <a:lstStyle/>
          <a:p>
            <a:r>
              <a:rPr lang="en-GB" dirty="0"/>
              <a:t>(a)</a:t>
            </a:r>
          </a:p>
        </p:txBody>
      </p:sp>
      <p:sp>
        <p:nvSpPr>
          <p:cNvPr id="11" name="TextBox 10">
            <a:extLst>
              <a:ext uri="{FF2B5EF4-FFF2-40B4-BE49-F238E27FC236}">
                <a16:creationId xmlns:a16="http://schemas.microsoft.com/office/drawing/2014/main" id="{A68751C1-272B-7394-CEDE-F9DB94440C1E}"/>
              </a:ext>
            </a:extLst>
          </p:cNvPr>
          <p:cNvSpPr txBox="1"/>
          <p:nvPr/>
        </p:nvSpPr>
        <p:spPr>
          <a:xfrm>
            <a:off x="5594793" y="4401026"/>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76752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B9B8-5A03-B3A5-436A-A28C33EF16B1}"/>
              </a:ext>
            </a:extLst>
          </p:cNvPr>
          <p:cNvSpPr>
            <a:spLocks noGrp="1"/>
          </p:cNvSpPr>
          <p:nvPr>
            <p:ph type="title"/>
          </p:nvPr>
        </p:nvSpPr>
        <p:spPr/>
        <p:txBody>
          <a:bodyPr/>
          <a:lstStyle/>
          <a:p>
            <a:r>
              <a:rPr lang="en-GB" dirty="0"/>
              <a:t>Q2</a:t>
            </a:r>
          </a:p>
        </p:txBody>
      </p:sp>
      <p:sp>
        <p:nvSpPr>
          <p:cNvPr id="3" name="Slide Number Placeholder 2">
            <a:extLst>
              <a:ext uri="{FF2B5EF4-FFF2-40B4-BE49-F238E27FC236}">
                <a16:creationId xmlns:a16="http://schemas.microsoft.com/office/drawing/2014/main" id="{63AC0AC0-AB62-F172-5FB8-E811D33E878B}"/>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p:graphicFrame>
        <p:nvGraphicFramePr>
          <p:cNvPr id="5" name="Table 6">
            <a:extLst>
              <a:ext uri="{FF2B5EF4-FFF2-40B4-BE49-F238E27FC236}">
                <a16:creationId xmlns:a16="http://schemas.microsoft.com/office/drawing/2014/main" id="{0CE3F6AB-8A58-B260-6E3C-4A426B41F8C6}"/>
              </a:ext>
            </a:extLst>
          </p:cNvPr>
          <p:cNvGraphicFramePr>
            <a:graphicFrameLocks noGrp="1"/>
          </p:cNvGraphicFramePr>
          <p:nvPr>
            <p:extLst>
              <p:ext uri="{D42A27DB-BD31-4B8C-83A1-F6EECF244321}">
                <p14:modId xmlns:p14="http://schemas.microsoft.com/office/powerpoint/2010/main" val="505641560"/>
              </p:ext>
            </p:extLst>
          </p:nvPr>
        </p:nvGraphicFramePr>
        <p:xfrm>
          <a:off x="2123728" y="2920683"/>
          <a:ext cx="877052" cy="741680"/>
        </p:xfrm>
        <a:graphic>
          <a:graphicData uri="http://schemas.openxmlformats.org/drawingml/2006/table">
            <a:tbl>
              <a:tblPr firstRow="1" bandRow="1">
                <a:tableStyleId>{5C22544A-7EE6-4342-B048-85BDC9FD1C3A}</a:tableStyleId>
              </a:tblPr>
              <a:tblGrid>
                <a:gridCol w="438526">
                  <a:extLst>
                    <a:ext uri="{9D8B030D-6E8A-4147-A177-3AD203B41FA5}">
                      <a16:colId xmlns:a16="http://schemas.microsoft.com/office/drawing/2014/main" val="1641052675"/>
                    </a:ext>
                  </a:extLst>
                </a:gridCol>
                <a:gridCol w="438526">
                  <a:extLst>
                    <a:ext uri="{9D8B030D-6E8A-4147-A177-3AD203B41FA5}">
                      <a16:colId xmlns:a16="http://schemas.microsoft.com/office/drawing/2014/main" val="3035050372"/>
                    </a:ext>
                  </a:extLst>
                </a:gridCol>
              </a:tblGrid>
              <a:tr h="370840">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763560106"/>
                  </a:ext>
                </a:extLst>
              </a:tr>
              <a:tr h="370840">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84327501"/>
                  </a:ext>
                </a:extLst>
              </a:tr>
            </a:tbl>
          </a:graphicData>
        </a:graphic>
      </p:graphicFrame>
      <p:sp>
        <p:nvSpPr>
          <p:cNvPr id="8" name="TextBox 7">
            <a:extLst>
              <a:ext uri="{FF2B5EF4-FFF2-40B4-BE49-F238E27FC236}">
                <a16:creationId xmlns:a16="http://schemas.microsoft.com/office/drawing/2014/main" id="{9414E62B-ECF2-EEC6-085D-69F1C7FC3239}"/>
              </a:ext>
            </a:extLst>
          </p:cNvPr>
          <p:cNvSpPr txBox="1"/>
          <p:nvPr/>
        </p:nvSpPr>
        <p:spPr>
          <a:xfrm>
            <a:off x="611560" y="1129308"/>
            <a:ext cx="6912768" cy="923330"/>
          </a:xfrm>
          <a:prstGeom prst="rect">
            <a:avLst/>
          </a:prstGeom>
          <a:noFill/>
        </p:spPr>
        <p:txBody>
          <a:bodyPr wrap="square" rtlCol="0">
            <a:spAutoFit/>
          </a:bodyPr>
          <a:lstStyle/>
          <a:p>
            <a:r>
              <a:rPr lang="en-GB" dirty="0">
                <a:latin typeface="Gill Sans MT" panose="020B0502020104020203" pitchFamily="34" charset="77"/>
              </a:rPr>
              <a:t>In a CNN network, if we have the kernel shown in (a) and want to apply to the data shown (b) with a stride of 2, what padding size would you recommend?</a:t>
            </a:r>
          </a:p>
        </p:txBody>
      </p:sp>
      <p:cxnSp>
        <p:nvCxnSpPr>
          <p:cNvPr id="10" name="Straight Connector 9">
            <a:extLst>
              <a:ext uri="{FF2B5EF4-FFF2-40B4-BE49-F238E27FC236}">
                <a16:creationId xmlns:a16="http://schemas.microsoft.com/office/drawing/2014/main" id="{E1655516-9DCE-ACFD-92FF-DA7D9F60FCEC}"/>
              </a:ext>
            </a:extLst>
          </p:cNvPr>
          <p:cNvCxnSpPr>
            <a:cxnSpLocks/>
          </p:cNvCxnSpPr>
          <p:nvPr/>
        </p:nvCxnSpPr>
        <p:spPr>
          <a:xfrm>
            <a:off x="2123728" y="2920683"/>
            <a:ext cx="1656184" cy="4849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E64CB7-E1C7-9812-C2AE-270527E529AC}"/>
              </a:ext>
            </a:extLst>
          </p:cNvPr>
          <p:cNvCxnSpPr>
            <a:cxnSpLocks/>
            <a:endCxn id="4" idx="1"/>
          </p:cNvCxnSpPr>
          <p:nvPr/>
        </p:nvCxnSpPr>
        <p:spPr>
          <a:xfrm>
            <a:off x="2123728" y="3661631"/>
            <a:ext cx="1656184"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E8024-03F5-BFD8-5E9C-7609E4C5B0F3}"/>
              </a:ext>
            </a:extLst>
          </p:cNvPr>
          <p:cNvCxnSpPr>
            <a:cxnSpLocks/>
          </p:cNvCxnSpPr>
          <p:nvPr/>
        </p:nvCxnSpPr>
        <p:spPr>
          <a:xfrm>
            <a:off x="2932341" y="3661631"/>
            <a:ext cx="1783675"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F06D97C-7EAF-B490-F531-45500B2EFC75}"/>
              </a:ext>
            </a:extLst>
          </p:cNvPr>
          <p:cNvCxnSpPr>
            <a:cxnSpLocks/>
          </p:cNvCxnSpPr>
          <p:nvPr/>
        </p:nvCxnSpPr>
        <p:spPr>
          <a:xfrm>
            <a:off x="3000780" y="2942786"/>
            <a:ext cx="1783675"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5">
            <a:extLst>
              <a:ext uri="{FF2B5EF4-FFF2-40B4-BE49-F238E27FC236}">
                <a16:creationId xmlns:a16="http://schemas.microsoft.com/office/drawing/2014/main" id="{B901E5CB-AFB6-6260-9A42-EE939FFEA276}"/>
              </a:ext>
            </a:extLst>
          </p:cNvPr>
          <p:cNvGraphicFramePr>
            <a:graphicFrameLocks noGrp="1"/>
          </p:cNvGraphicFramePr>
          <p:nvPr>
            <p:extLst>
              <p:ext uri="{D42A27DB-BD31-4B8C-83A1-F6EECF244321}">
                <p14:modId xmlns:p14="http://schemas.microsoft.com/office/powerpoint/2010/main" val="2622307922"/>
              </p:ext>
            </p:extLst>
          </p:nvPr>
        </p:nvGraphicFramePr>
        <p:xfrm>
          <a:off x="3779912" y="3382798"/>
          <a:ext cx="1872208" cy="1483360"/>
        </p:xfrm>
        <a:graphic>
          <a:graphicData uri="http://schemas.openxmlformats.org/drawingml/2006/table">
            <a:tbl>
              <a:tblPr firstRow="1" bandRow="1">
                <a:solidFill>
                  <a:srgbClr val="92D050"/>
                </a:solidFill>
                <a:tableStyleId>{5C22544A-7EE6-4342-B048-85BDC9FD1C3A}</a:tableStyleId>
              </a:tblPr>
              <a:tblGrid>
                <a:gridCol w="468052">
                  <a:extLst>
                    <a:ext uri="{9D8B030D-6E8A-4147-A177-3AD203B41FA5}">
                      <a16:colId xmlns:a16="http://schemas.microsoft.com/office/drawing/2014/main" val="3505682299"/>
                    </a:ext>
                  </a:extLst>
                </a:gridCol>
                <a:gridCol w="468052">
                  <a:extLst>
                    <a:ext uri="{9D8B030D-6E8A-4147-A177-3AD203B41FA5}">
                      <a16:colId xmlns:a16="http://schemas.microsoft.com/office/drawing/2014/main" val="2530835535"/>
                    </a:ext>
                  </a:extLst>
                </a:gridCol>
                <a:gridCol w="468052">
                  <a:extLst>
                    <a:ext uri="{9D8B030D-6E8A-4147-A177-3AD203B41FA5}">
                      <a16:colId xmlns:a16="http://schemas.microsoft.com/office/drawing/2014/main" val="1734182668"/>
                    </a:ext>
                  </a:extLst>
                </a:gridCol>
                <a:gridCol w="468052">
                  <a:extLst>
                    <a:ext uri="{9D8B030D-6E8A-4147-A177-3AD203B41FA5}">
                      <a16:colId xmlns:a16="http://schemas.microsoft.com/office/drawing/2014/main" val="620776508"/>
                    </a:ext>
                  </a:extLst>
                </a:gridCol>
              </a:tblGrid>
              <a:tr h="370840">
                <a:tc>
                  <a:txBody>
                    <a:bodyPr/>
                    <a:lstStyle/>
                    <a:p>
                      <a:pPr marL="0" algn="ctr" defTabSz="761970" rtl="0" eaLnBrk="1" latinLnBrk="0" hangingPunct="1"/>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75100905"/>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21539023"/>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247592592"/>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791775133"/>
                  </a:ext>
                </a:extLst>
              </a:tr>
            </a:tbl>
          </a:graphicData>
        </a:graphic>
      </p:graphicFrame>
      <p:sp>
        <p:nvSpPr>
          <p:cNvPr id="19" name="TextBox 18">
            <a:extLst>
              <a:ext uri="{FF2B5EF4-FFF2-40B4-BE49-F238E27FC236}">
                <a16:creationId xmlns:a16="http://schemas.microsoft.com/office/drawing/2014/main" id="{FE798AC3-18CB-9EB1-0A3B-8968DD0F60E6}"/>
              </a:ext>
            </a:extLst>
          </p:cNvPr>
          <p:cNvSpPr txBox="1"/>
          <p:nvPr/>
        </p:nvSpPr>
        <p:spPr>
          <a:xfrm>
            <a:off x="2275159" y="3906746"/>
            <a:ext cx="466794" cy="369332"/>
          </a:xfrm>
          <a:prstGeom prst="rect">
            <a:avLst/>
          </a:prstGeom>
          <a:noFill/>
        </p:spPr>
        <p:txBody>
          <a:bodyPr wrap="none" rtlCol="0">
            <a:spAutoFit/>
          </a:bodyPr>
          <a:lstStyle/>
          <a:p>
            <a:r>
              <a:rPr lang="en-GB" dirty="0"/>
              <a:t>(a)</a:t>
            </a:r>
          </a:p>
        </p:txBody>
      </p:sp>
      <p:sp>
        <p:nvSpPr>
          <p:cNvPr id="20" name="TextBox 19">
            <a:extLst>
              <a:ext uri="{FF2B5EF4-FFF2-40B4-BE49-F238E27FC236}">
                <a16:creationId xmlns:a16="http://schemas.microsoft.com/office/drawing/2014/main" id="{FD692918-42D7-8B3B-935F-A2EA24847F9F}"/>
              </a:ext>
            </a:extLst>
          </p:cNvPr>
          <p:cNvSpPr txBox="1"/>
          <p:nvPr/>
        </p:nvSpPr>
        <p:spPr>
          <a:xfrm>
            <a:off x="4482619" y="5042482"/>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009213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Tree>
    <p:extLst>
      <p:ext uri="{BB962C8B-B14F-4D97-AF65-F5344CB8AC3E}">
        <p14:creationId xmlns:p14="http://schemas.microsoft.com/office/powerpoint/2010/main" val="126218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6406-143D-45EA-BA2B-6640C1445B7B}"/>
              </a:ext>
            </a:extLst>
          </p:cNvPr>
          <p:cNvSpPr>
            <a:spLocks noGrp="1"/>
          </p:cNvSpPr>
          <p:nvPr>
            <p:ph type="title"/>
          </p:nvPr>
        </p:nvSpPr>
        <p:spPr/>
        <p:txBody>
          <a:bodyPr/>
          <a:lstStyle/>
          <a:p>
            <a:r>
              <a:rPr lang="en-GB" dirty="0"/>
              <a:t>Convolutional Neural Networks</a:t>
            </a:r>
          </a:p>
        </p:txBody>
      </p:sp>
      <p:sp>
        <p:nvSpPr>
          <p:cNvPr id="3" name="Content Placeholder 2">
            <a:extLst>
              <a:ext uri="{FF2B5EF4-FFF2-40B4-BE49-F238E27FC236}">
                <a16:creationId xmlns:a16="http://schemas.microsoft.com/office/drawing/2014/main" id="{C5E47179-7431-2A2F-40D3-E6F209CDB8DD}"/>
              </a:ext>
            </a:extLst>
          </p:cNvPr>
          <p:cNvSpPr>
            <a:spLocks noGrp="1"/>
          </p:cNvSpPr>
          <p:nvPr>
            <p:ph idx="1"/>
          </p:nvPr>
        </p:nvSpPr>
        <p:spPr/>
        <p:txBody>
          <a:bodyPr/>
          <a:lstStyle/>
          <a:p>
            <a:pPr algn="l"/>
            <a:r>
              <a:rPr lang="en-GB" b="0" i="0" u="none" strike="noStrike" dirty="0">
                <a:solidFill>
                  <a:srgbClr val="000000"/>
                </a:solidFill>
                <a:effectLst/>
              </a:rPr>
              <a:t>Convolutional neural networks or CNNs, are a specialised kind of neural network for processing data that has a known grid-like topology. </a:t>
            </a:r>
          </a:p>
          <a:p>
            <a:pPr algn="l"/>
            <a:r>
              <a:rPr lang="en-GB" b="0" i="0" u="none" strike="noStrike" dirty="0">
                <a:solidFill>
                  <a:srgbClr val="000000"/>
                </a:solidFill>
                <a:effectLst/>
              </a:rPr>
              <a:t>Examples include time-series data, which can be thought of as a 1-D grid taking samples at regular time intervals, and image data, which can be thought of as a 2-D grid of pixels.</a:t>
            </a:r>
          </a:p>
          <a:p>
            <a:endParaRPr lang="en-GB" dirty="0"/>
          </a:p>
        </p:txBody>
      </p:sp>
      <p:sp>
        <p:nvSpPr>
          <p:cNvPr id="4" name="Slide Number Placeholder 3">
            <a:extLst>
              <a:ext uri="{FF2B5EF4-FFF2-40B4-BE49-F238E27FC236}">
                <a16:creationId xmlns:a16="http://schemas.microsoft.com/office/drawing/2014/main" id="{F3C8B784-3383-5354-DBEB-9F29DF901DBD}"/>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spTree>
    <p:extLst>
      <p:ext uri="{BB962C8B-B14F-4D97-AF65-F5344CB8AC3E}">
        <p14:creationId xmlns:p14="http://schemas.microsoft.com/office/powerpoint/2010/main" val="90112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CNNs</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
        <p:nvSpPr>
          <p:cNvPr id="6" name="TextBox 5">
            <a:extLst>
              <a:ext uri="{FF2B5EF4-FFF2-40B4-BE49-F238E27FC236}">
                <a16:creationId xmlns:a16="http://schemas.microsoft.com/office/drawing/2014/main" id="{A02C0AE5-FFAA-B0C8-0DDE-CBB7669AAEAE}"/>
              </a:ext>
            </a:extLst>
          </p:cNvPr>
          <p:cNvSpPr txBox="1"/>
          <p:nvPr/>
        </p:nvSpPr>
        <p:spPr>
          <a:xfrm>
            <a:off x="671072" y="4948794"/>
            <a:ext cx="4570867" cy="369332"/>
          </a:xfrm>
          <a:prstGeom prst="rect">
            <a:avLst/>
          </a:prstGeom>
          <a:noFill/>
        </p:spPr>
        <p:txBody>
          <a:bodyPr wrap="none" rtlCol="0">
            <a:spAutoFit/>
          </a:bodyPr>
          <a:lstStyle/>
          <a:p>
            <a:r>
              <a:rPr lang="en-GB" dirty="0">
                <a:latin typeface="Gill Sans MT" panose="020B0502020104020203" pitchFamily="34" charset="77"/>
                <a:ea typeface="Helvetica Neue" panose="02000503000000020004" pitchFamily="2" charset="0"/>
                <a:cs typeface="Helvetica Neue" panose="02000503000000020004" pitchFamily="2" charset="0"/>
              </a:rPr>
              <a:t>We will revisit this again in the following slides.</a:t>
            </a:r>
          </a:p>
        </p:txBody>
      </p:sp>
    </p:spTree>
    <p:extLst>
      <p:ext uri="{BB962C8B-B14F-4D97-AF65-F5344CB8AC3E}">
        <p14:creationId xmlns:p14="http://schemas.microsoft.com/office/powerpoint/2010/main" val="163845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2D92-58A8-451D-9F28-7C9CBEF73885}"/>
              </a:ext>
            </a:extLst>
          </p:cNvPr>
          <p:cNvSpPr>
            <a:spLocks noGrp="1"/>
          </p:cNvSpPr>
          <p:nvPr>
            <p:ph type="title"/>
          </p:nvPr>
        </p:nvSpPr>
        <p:spPr/>
        <p:txBody>
          <a:bodyPr/>
          <a:lstStyle/>
          <a:p>
            <a:r>
              <a:rPr lang="en-GB" dirty="0"/>
              <a:t>Convolution </a:t>
            </a:r>
          </a:p>
        </p:txBody>
      </p:sp>
      <p:sp>
        <p:nvSpPr>
          <p:cNvPr id="3" name="Content Placeholder 2">
            <a:extLst>
              <a:ext uri="{FF2B5EF4-FFF2-40B4-BE49-F238E27FC236}">
                <a16:creationId xmlns:a16="http://schemas.microsoft.com/office/drawing/2014/main" id="{ABE32742-DED1-74D2-C843-0DA5CEA2ADC1}"/>
              </a:ext>
            </a:extLst>
          </p:cNvPr>
          <p:cNvSpPr>
            <a:spLocks noGrp="1"/>
          </p:cNvSpPr>
          <p:nvPr>
            <p:ph idx="1"/>
          </p:nvPr>
        </p:nvSpPr>
        <p:spPr/>
        <p:txBody>
          <a:bodyPr/>
          <a:lstStyle/>
          <a:p>
            <a:r>
              <a:rPr lang="en-GB" b="0" i="0" u="none" strike="noStrike" dirty="0">
                <a:effectLst/>
              </a:rPr>
              <a:t>Convolutional layers in CNN can be more accurately described as cross-correlations. </a:t>
            </a:r>
          </a:p>
          <a:p>
            <a:r>
              <a:rPr lang="en-GB" dirty="0"/>
              <a:t>They take an input (which is usually a grid/subset of the main image/input) and overlay/apply a kernel. </a:t>
            </a:r>
          </a:p>
          <a:p>
            <a:r>
              <a:rPr lang="en-GB" b="0" i="0" u="none" strike="noStrike" dirty="0">
                <a:effectLst/>
              </a:rPr>
              <a:t>The shape of the </a:t>
            </a:r>
            <a:r>
              <a:rPr lang="en-GB" b="0" i="1" u="none" strike="noStrike" dirty="0">
                <a:effectLst/>
              </a:rPr>
              <a:t>kernel window</a:t>
            </a:r>
            <a:r>
              <a:rPr lang="en-GB" b="0" i="0" u="none" strike="noStrike" dirty="0">
                <a:effectLst/>
              </a:rPr>
              <a:t> (or </a:t>
            </a:r>
            <a:r>
              <a:rPr lang="en-GB" b="0" i="1" u="none" strike="noStrike" dirty="0">
                <a:effectLst/>
              </a:rPr>
              <a:t>convolution window</a:t>
            </a:r>
            <a:r>
              <a:rPr lang="en-GB" b="0" i="0" u="none" strike="noStrike" dirty="0">
                <a:effectLst/>
              </a:rPr>
              <a:t>) is given by the height and width of the kernel.</a:t>
            </a:r>
            <a:endParaRPr lang="en-GB" dirty="0"/>
          </a:p>
        </p:txBody>
      </p:sp>
      <p:sp>
        <p:nvSpPr>
          <p:cNvPr id="4" name="Slide Number Placeholder 3">
            <a:extLst>
              <a:ext uri="{FF2B5EF4-FFF2-40B4-BE49-F238E27FC236}">
                <a16:creationId xmlns:a16="http://schemas.microsoft.com/office/drawing/2014/main" id="{2F3753F2-D21C-A7A0-FB13-EDDB7BD315F3}"/>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6" name="Picture 5" descr="Shape&#10;&#10;Description automatically generated with low confidence">
            <a:extLst>
              <a:ext uri="{FF2B5EF4-FFF2-40B4-BE49-F238E27FC236}">
                <a16:creationId xmlns:a16="http://schemas.microsoft.com/office/drawing/2014/main" id="{9323474A-0CC2-C850-D0B6-87A1385EF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668094"/>
            <a:ext cx="5112568" cy="1791584"/>
          </a:xfrm>
          <a:prstGeom prst="rect">
            <a:avLst/>
          </a:prstGeom>
        </p:spPr>
      </p:pic>
    </p:spTree>
    <p:extLst>
      <p:ext uri="{BB962C8B-B14F-4D97-AF65-F5344CB8AC3E}">
        <p14:creationId xmlns:p14="http://schemas.microsoft.com/office/powerpoint/2010/main" val="377362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AA84-B883-53C8-3294-DBC1CAF0CF78}"/>
              </a:ext>
            </a:extLst>
          </p:cNvPr>
          <p:cNvSpPr>
            <a:spLocks noGrp="1"/>
          </p:cNvSpPr>
          <p:nvPr>
            <p:ph type="title"/>
          </p:nvPr>
        </p:nvSpPr>
        <p:spPr/>
        <p:txBody>
          <a:bodyPr/>
          <a:lstStyle/>
          <a:p>
            <a:r>
              <a:rPr lang="en-GB" dirty="0"/>
              <a:t>CNN kernels</a:t>
            </a:r>
          </a:p>
        </p:txBody>
      </p:sp>
      <p:sp>
        <p:nvSpPr>
          <p:cNvPr id="3" name="Slide Number Placeholder 2">
            <a:extLst>
              <a:ext uri="{FF2B5EF4-FFF2-40B4-BE49-F238E27FC236}">
                <a16:creationId xmlns:a16="http://schemas.microsoft.com/office/drawing/2014/main" id="{07B8BB98-1E3C-E7D4-96C8-3956F1C0BA8B}"/>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pic>
        <p:nvPicPr>
          <p:cNvPr id="4" name="Picture 3" descr="Shape&#10;&#10;Description automatically generated with low confidence">
            <a:extLst>
              <a:ext uri="{FF2B5EF4-FFF2-40B4-BE49-F238E27FC236}">
                <a16:creationId xmlns:a16="http://schemas.microsoft.com/office/drawing/2014/main" id="{B613287D-9E96-E42F-3AFA-7C2E793D2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332484"/>
            <a:ext cx="5112568" cy="1791584"/>
          </a:xfrm>
          <a:prstGeom prst="rect">
            <a:avLst/>
          </a:prstGeom>
        </p:spPr>
      </p:pic>
      <p:sp>
        <p:nvSpPr>
          <p:cNvPr id="6" name="TextBox 5">
            <a:extLst>
              <a:ext uri="{FF2B5EF4-FFF2-40B4-BE49-F238E27FC236}">
                <a16:creationId xmlns:a16="http://schemas.microsoft.com/office/drawing/2014/main" id="{1CDC19D5-31E5-B9A1-568F-F66D93C81BC5}"/>
              </a:ext>
            </a:extLst>
          </p:cNvPr>
          <p:cNvSpPr txBox="1"/>
          <p:nvPr/>
        </p:nvSpPr>
        <p:spPr>
          <a:xfrm>
            <a:off x="755576" y="3643852"/>
            <a:ext cx="7272808" cy="1477328"/>
          </a:xfrm>
          <a:prstGeom prst="rect">
            <a:avLst/>
          </a:prstGeom>
          <a:noFill/>
        </p:spPr>
        <p:txBody>
          <a:bodyPr wrap="square">
            <a:spAutoFit/>
          </a:bodyPr>
          <a:lstStyle/>
          <a:p>
            <a:r>
              <a:rPr lang="en-GB" b="0" i="0" u="none" strike="noStrike" dirty="0">
                <a:effectLst/>
                <a:latin typeface="Gill Sans MT" panose="020B0502020104020203" pitchFamily="34" charset="77"/>
                <a:ea typeface="Helvetica Neue" panose="02000503000000020004" pitchFamily="2" charset="0"/>
                <a:cs typeface="Helvetica Neue" panose="02000503000000020004" pitchFamily="2" charset="0"/>
              </a:rPr>
              <a:t>Two-dimensional cross-correlation operation. The shaded portions are the first output element as well as the input and kernel tensor elements used for the output computation: </a:t>
            </a:r>
          </a:p>
          <a:p>
            <a:endParaRPr lang="en-GB" dirty="0">
              <a:latin typeface="Gill Sans MT" panose="020B0502020104020203" pitchFamily="34" charset="77"/>
              <a:ea typeface="Helvetica Neue" panose="02000503000000020004" pitchFamily="2" charset="0"/>
              <a:cs typeface="Helvetica Neue" panose="02000503000000020004" pitchFamily="2" charset="0"/>
            </a:endParaRPr>
          </a:p>
          <a:p>
            <a:r>
              <a:rPr lang="en-GB" b="0" i="0" u="none" strike="noStrike" dirty="0">
                <a:solidFill>
                  <a:srgbClr val="FF0000"/>
                </a:solidFill>
                <a:effectLst/>
                <a:latin typeface="Gill Sans MT" panose="020B0502020104020203" pitchFamily="34" charset="77"/>
                <a:ea typeface="Helvetica Neue" panose="02000503000000020004" pitchFamily="2" charset="0"/>
                <a:cs typeface="Helvetica Neue" panose="02000503000000020004" pitchFamily="2" charset="0"/>
              </a:rPr>
              <a:t>(0×0) + (1×1)+ (3×2)+ (4×3)=19.</a:t>
            </a:r>
            <a:endParaRPr lang="en-GB" dirty="0">
              <a:solidFill>
                <a:srgbClr val="FF0000"/>
              </a:solidFill>
              <a:latin typeface="Gill Sans MT" panose="020B0502020104020203" pitchFamily="34" charset="77"/>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1D4AA-9B13-8E5C-481F-CE9BD8B4A890}"/>
                  </a:ext>
                </a:extLst>
              </p:cNvPr>
              <p:cNvSpPr txBox="1"/>
              <p:nvPr/>
            </p:nvSpPr>
            <p:spPr>
              <a:xfrm>
                <a:off x="6192180" y="1241049"/>
                <a:ext cx="278313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2×1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4×2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5×3</m:t>
                          </m:r>
                        </m:e>
                      </m:d>
                      <m:r>
                        <a:rPr lang="en-GB" sz="1200" b="0" i="1" smtClean="0">
                          <a:latin typeface="Cambria Math" panose="02040503050406030204" pitchFamily="18" charset="0"/>
                          <a:ea typeface="Cambria Math" panose="02040503050406030204" pitchFamily="18" charset="0"/>
                        </a:rPr>
                        <m:t>=25</m:t>
                      </m:r>
                    </m:oMath>
                  </m:oMathPara>
                </a14:m>
                <a:endParaRPr lang="en-GB" sz="1200" dirty="0"/>
              </a:p>
            </p:txBody>
          </p:sp>
        </mc:Choice>
        <mc:Fallback xmlns="">
          <p:sp>
            <p:nvSpPr>
              <p:cNvPr id="5" name="TextBox 4">
                <a:extLst>
                  <a:ext uri="{FF2B5EF4-FFF2-40B4-BE49-F238E27FC236}">
                    <a16:creationId xmlns:a16="http://schemas.microsoft.com/office/drawing/2014/main" id="{1631D4AA-9B13-8E5C-481F-CE9BD8B4A890}"/>
                  </a:ext>
                </a:extLst>
              </p:cNvPr>
              <p:cNvSpPr txBox="1">
                <a:spLocks noRot="1" noChangeAspect="1" noMove="1" noResize="1" noEditPoints="1" noAdjustHandles="1" noChangeArrowheads="1" noChangeShapeType="1" noTextEdit="1"/>
              </p:cNvSpPr>
              <p:nvPr/>
            </p:nvSpPr>
            <p:spPr>
              <a:xfrm>
                <a:off x="6192180" y="1241049"/>
                <a:ext cx="2783133"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B4D7C5-608A-98A8-0890-3F0FA1695FBB}"/>
                  </a:ext>
                </a:extLst>
              </p:cNvPr>
              <p:cNvSpPr txBox="1"/>
              <p:nvPr/>
            </p:nvSpPr>
            <p:spPr>
              <a:xfrm>
                <a:off x="3085010" y="3201893"/>
                <a:ext cx="278313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3</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4×1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6×2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7×3</m:t>
                          </m:r>
                        </m:e>
                      </m:d>
                      <m:r>
                        <a:rPr lang="en-GB" sz="1200" b="0" i="1" smtClean="0">
                          <a:latin typeface="Cambria Math" panose="02040503050406030204" pitchFamily="18" charset="0"/>
                          <a:ea typeface="Cambria Math" panose="02040503050406030204" pitchFamily="18" charset="0"/>
                        </a:rPr>
                        <m:t>=37</m:t>
                      </m:r>
                    </m:oMath>
                  </m:oMathPara>
                </a14:m>
                <a:endParaRPr lang="en-GB" sz="1200" dirty="0"/>
              </a:p>
            </p:txBody>
          </p:sp>
        </mc:Choice>
        <mc:Fallback xmlns="">
          <p:sp>
            <p:nvSpPr>
              <p:cNvPr id="7" name="TextBox 6">
                <a:extLst>
                  <a:ext uri="{FF2B5EF4-FFF2-40B4-BE49-F238E27FC236}">
                    <a16:creationId xmlns:a16="http://schemas.microsoft.com/office/drawing/2014/main" id="{22B4D7C5-608A-98A8-0890-3F0FA1695FBB}"/>
                  </a:ext>
                </a:extLst>
              </p:cNvPr>
              <p:cNvSpPr txBox="1">
                <a:spLocks noRot="1" noChangeAspect="1" noMove="1" noResize="1" noEditPoints="1" noAdjustHandles="1" noChangeArrowheads="1" noChangeShapeType="1" noTextEdit="1"/>
              </p:cNvSpPr>
              <p:nvPr/>
            </p:nvSpPr>
            <p:spPr>
              <a:xfrm>
                <a:off x="3085010" y="3201893"/>
                <a:ext cx="2783134"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E518EF-641D-36D7-87F7-F940DD010D7D}"/>
                  </a:ext>
                </a:extLst>
              </p:cNvPr>
              <p:cNvSpPr txBox="1"/>
              <p:nvPr/>
            </p:nvSpPr>
            <p:spPr>
              <a:xfrm>
                <a:off x="6360866" y="2554911"/>
                <a:ext cx="278313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4</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5×1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7×2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8×3</m:t>
                          </m:r>
                        </m:e>
                      </m:d>
                      <m:r>
                        <a:rPr lang="en-GB" sz="1200" b="0" i="1" smtClean="0">
                          <a:latin typeface="Cambria Math" panose="02040503050406030204" pitchFamily="18" charset="0"/>
                          <a:ea typeface="Cambria Math" panose="02040503050406030204" pitchFamily="18" charset="0"/>
                        </a:rPr>
                        <m:t>=43</m:t>
                      </m:r>
                    </m:oMath>
                  </m:oMathPara>
                </a14:m>
                <a:endParaRPr lang="en-GB" sz="1200" dirty="0"/>
              </a:p>
            </p:txBody>
          </p:sp>
        </mc:Choice>
        <mc:Fallback xmlns="">
          <p:sp>
            <p:nvSpPr>
              <p:cNvPr id="8" name="TextBox 7">
                <a:extLst>
                  <a:ext uri="{FF2B5EF4-FFF2-40B4-BE49-F238E27FC236}">
                    <a16:creationId xmlns:a16="http://schemas.microsoft.com/office/drawing/2014/main" id="{9CE518EF-641D-36D7-87F7-F940DD010D7D}"/>
                  </a:ext>
                </a:extLst>
              </p:cNvPr>
              <p:cNvSpPr txBox="1">
                <a:spLocks noRot="1" noChangeAspect="1" noMove="1" noResize="1" noEditPoints="1" noAdjustHandles="1" noChangeArrowheads="1" noChangeShapeType="1" noTextEdit="1"/>
              </p:cNvSpPr>
              <p:nvPr/>
            </p:nvSpPr>
            <p:spPr>
              <a:xfrm>
                <a:off x="6360866" y="2554911"/>
                <a:ext cx="2783134" cy="276999"/>
              </a:xfrm>
              <a:prstGeom prst="rect">
                <a:avLst/>
              </a:prstGeom>
              <a:blipFill>
                <a:blip r:embed="rId5"/>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68E47F00-C2A6-6C25-C68B-34ED80B591E2}"/>
              </a:ext>
            </a:extLst>
          </p:cNvPr>
          <p:cNvCxnSpPr/>
          <p:nvPr/>
        </p:nvCxnSpPr>
        <p:spPr>
          <a:xfrm flipV="1">
            <a:off x="5868144" y="1588294"/>
            <a:ext cx="685056" cy="549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E8EDB3-AE9E-095C-C7D2-0C202DB37F69}"/>
              </a:ext>
            </a:extLst>
          </p:cNvPr>
          <p:cNvCxnSpPr>
            <a:cxnSpLocks/>
          </p:cNvCxnSpPr>
          <p:nvPr/>
        </p:nvCxnSpPr>
        <p:spPr>
          <a:xfrm>
            <a:off x="6012160" y="2693411"/>
            <a:ext cx="3600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2C3C75-5E44-A2D3-1F66-2ED175C7BBB5}"/>
              </a:ext>
            </a:extLst>
          </p:cNvPr>
          <p:cNvCxnSpPr>
            <a:cxnSpLocks/>
          </p:cNvCxnSpPr>
          <p:nvPr/>
        </p:nvCxnSpPr>
        <p:spPr>
          <a:xfrm flipH="1">
            <a:off x="5076056" y="2857500"/>
            <a:ext cx="288032" cy="2665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88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E359-B8FF-B1BF-1684-04731B47842A}"/>
              </a:ext>
            </a:extLst>
          </p:cNvPr>
          <p:cNvSpPr>
            <a:spLocks noGrp="1"/>
          </p:cNvSpPr>
          <p:nvPr>
            <p:ph type="title"/>
          </p:nvPr>
        </p:nvSpPr>
        <p:spPr/>
        <p:txBody>
          <a:bodyPr/>
          <a:lstStyle/>
          <a:p>
            <a:r>
              <a:rPr lang="en-GB" dirty="0"/>
              <a:t>Sliding the kernel</a:t>
            </a:r>
          </a:p>
        </p:txBody>
      </p:sp>
      <p:sp>
        <p:nvSpPr>
          <p:cNvPr id="3" name="Slide Number Placeholder 2">
            <a:extLst>
              <a:ext uri="{FF2B5EF4-FFF2-40B4-BE49-F238E27FC236}">
                <a16:creationId xmlns:a16="http://schemas.microsoft.com/office/drawing/2014/main" id="{73B06393-FF50-8E47-B1EA-7542234F1111}"/>
              </a:ext>
            </a:extLst>
          </p:cNvPr>
          <p:cNvSpPr>
            <a:spLocks noGrp="1"/>
          </p:cNvSpPr>
          <p:nvPr>
            <p:ph type="sldNum" sz="quarter" idx="12"/>
          </p:nvPr>
        </p:nvSpPr>
        <p:spPr/>
        <p:txBody>
          <a:bodyPr/>
          <a:lstStyle/>
          <a:p>
            <a:fld id="{BB98F552-A29D-2D4E-8192-F20670493719}" type="slidenum">
              <a:rPr lang="en-GB" altLang="en-US" smtClean="0"/>
              <a:pPr/>
              <a:t>9</a:t>
            </a:fld>
            <a:endParaRPr lang="en-GB" altLang="en-US" dirty="0"/>
          </a:p>
        </p:txBody>
      </p:sp>
      <p:pic>
        <p:nvPicPr>
          <p:cNvPr id="4" name="Picture 3" descr="Shape&#10;&#10;Description automatically generated with low confidence">
            <a:extLst>
              <a:ext uri="{FF2B5EF4-FFF2-40B4-BE49-F238E27FC236}">
                <a16:creationId xmlns:a16="http://schemas.microsoft.com/office/drawing/2014/main" id="{AF09EC38-7066-F815-5B2E-87811A91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069565"/>
            <a:ext cx="5112568" cy="1791584"/>
          </a:xfrm>
          <a:prstGeom prst="rect">
            <a:avLst/>
          </a:prstGeom>
        </p:spPr>
      </p:pic>
      <p:pic>
        <p:nvPicPr>
          <p:cNvPr id="8" name="Picture 7" descr="Text&#10;&#10;Description automatically generated">
            <a:extLst>
              <a:ext uri="{FF2B5EF4-FFF2-40B4-BE49-F238E27FC236}">
                <a16:creationId xmlns:a16="http://schemas.microsoft.com/office/drawing/2014/main" id="{239BD41B-4C7A-613E-2241-AE624874B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714" y="3353037"/>
            <a:ext cx="4000500" cy="1473200"/>
          </a:xfrm>
          <a:prstGeom prst="rect">
            <a:avLst/>
          </a:prstGeom>
        </p:spPr>
      </p:pic>
    </p:spTree>
    <p:extLst>
      <p:ext uri="{BB962C8B-B14F-4D97-AF65-F5344CB8AC3E}">
        <p14:creationId xmlns:p14="http://schemas.microsoft.com/office/powerpoint/2010/main" val="3190961699"/>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39842</TotalTime>
  <Words>1847</Words>
  <Application>Microsoft Macintosh PowerPoint</Application>
  <PresentationFormat>On-screen Show (16:10)</PresentationFormat>
  <Paragraphs>220</Paragraphs>
  <Slides>47</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47</vt:i4>
      </vt:variant>
      <vt:variant>
        <vt:lpstr>Custom Shows</vt:lpstr>
      </vt:variant>
      <vt:variant>
        <vt:i4>1</vt:i4>
      </vt:variant>
    </vt:vector>
  </HeadingPairs>
  <TitlesOfParts>
    <vt:vector size="58" baseType="lpstr">
      <vt:lpstr>ＭＳ Ｐゴシック</vt:lpstr>
      <vt:lpstr>Arial</vt:lpstr>
      <vt:lpstr>Calibri</vt:lpstr>
      <vt:lpstr>Cambria Math</vt:lpstr>
      <vt:lpstr>Courier New</vt:lpstr>
      <vt:lpstr>Gill Sans MT</vt:lpstr>
      <vt:lpstr>Helvetica</vt:lpstr>
      <vt:lpstr>Helvetica Neue</vt:lpstr>
      <vt:lpstr>Verdana</vt:lpstr>
      <vt:lpstr>CCSR</vt:lpstr>
      <vt:lpstr>PowerPoint Presentation</vt:lpstr>
      <vt:lpstr>Feature Vectors</vt:lpstr>
      <vt:lpstr>Images a vectors</vt:lpstr>
      <vt:lpstr>Feeding images to the models as blocks </vt:lpstr>
      <vt:lpstr>Convolutional Neural Networks</vt:lpstr>
      <vt:lpstr>CNNs</vt:lpstr>
      <vt:lpstr>Convolution </vt:lpstr>
      <vt:lpstr>CNN kernels</vt:lpstr>
      <vt:lpstr>Sliding the kernel</vt:lpstr>
      <vt:lpstr>Example – edge detection: data</vt:lpstr>
      <vt:lpstr>Example – edge detection: data</vt:lpstr>
      <vt:lpstr>Example – edge detection: kernel</vt:lpstr>
      <vt:lpstr>Example – edge detection: result</vt:lpstr>
      <vt:lpstr>Learning a kernel</vt:lpstr>
      <vt:lpstr>Learning a kernel through training </vt:lpstr>
      <vt:lpstr>Example: how to learn a kernel</vt:lpstr>
      <vt:lpstr>Example: how to learn a kernel: result</vt:lpstr>
      <vt:lpstr>CNNs so far</vt:lpstr>
      <vt:lpstr>Padding and Stride</vt:lpstr>
      <vt:lpstr>Padding</vt:lpstr>
      <vt:lpstr>Padding: example</vt:lpstr>
      <vt:lpstr>Choice of padding size</vt:lpstr>
      <vt:lpstr>Stride</vt:lpstr>
      <vt:lpstr>Stride</vt:lpstr>
      <vt:lpstr>Stride: example</vt:lpstr>
      <vt:lpstr>Choice of padding</vt:lpstr>
      <vt:lpstr>Multiple Input and Multiple Output Channels</vt:lpstr>
      <vt:lpstr>Multiple Input Channels: example</vt:lpstr>
      <vt:lpstr>Multiple Output Channel: example (1x1 convolution) </vt:lpstr>
      <vt:lpstr>CNN Channels</vt:lpstr>
      <vt:lpstr>Pooling</vt:lpstr>
      <vt:lpstr>CNN – deep layers</vt:lpstr>
      <vt:lpstr>Deeper layers in CNNs</vt:lpstr>
      <vt:lpstr>Maximum Pooling and Average Pooling</vt:lpstr>
      <vt:lpstr>Pooling</vt:lpstr>
      <vt:lpstr>Max-pooling and average-pooling</vt:lpstr>
      <vt:lpstr>Max-pooling: revisiting the example</vt:lpstr>
      <vt:lpstr>Convolutional Neural Networks: example LeNet</vt:lpstr>
      <vt:lpstr>Compressed notion for LeNet-5</vt:lpstr>
      <vt:lpstr>CNN Autoencoder</vt:lpstr>
      <vt:lpstr>More examples</vt:lpstr>
      <vt:lpstr>More examples – outputs of the first convolution layer</vt:lpstr>
      <vt:lpstr>Revisiting the initial example</vt:lpstr>
      <vt:lpstr>Review questions</vt:lpstr>
      <vt:lpstr>Q1</vt:lpstr>
      <vt:lpstr>Q2</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235</cp:revision>
  <cp:lastPrinted>2018-10-01T18:07:26Z</cp:lastPrinted>
  <dcterms:created xsi:type="dcterms:W3CDTF">2015-10-05T13:27:19Z</dcterms:created>
  <dcterms:modified xsi:type="dcterms:W3CDTF">2023-12-29T15:56:10Z</dcterms:modified>
  <cp:category/>
</cp:coreProperties>
</file>