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97" r:id="rId2"/>
    <p:sldId id="748" r:id="rId3"/>
    <p:sldId id="1122" r:id="rId4"/>
    <p:sldId id="1120" r:id="rId5"/>
    <p:sldId id="1123" r:id="rId6"/>
    <p:sldId id="1127" r:id="rId7"/>
    <p:sldId id="1128" r:id="rId8"/>
    <p:sldId id="1129" r:id="rId9"/>
    <p:sldId id="1124" r:id="rId10"/>
    <p:sldId id="1131" r:id="rId11"/>
    <p:sldId id="1132" r:id="rId12"/>
    <p:sldId id="1133" r:id="rId13"/>
    <p:sldId id="1130" r:id="rId14"/>
    <p:sldId id="1126" r:id="rId15"/>
    <p:sldId id="1121" r:id="rId16"/>
    <p:sldId id="1134" r:id="rId17"/>
    <p:sldId id="1168" r:id="rId18"/>
    <p:sldId id="11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8"/>
    <p:restoredTop sz="65257"/>
  </p:normalViewPr>
  <p:slideViewPr>
    <p:cSldViewPr snapToGrid="0">
      <p:cViewPr>
        <p:scale>
          <a:sx n="72" d="100"/>
          <a:sy n="72" d="100"/>
        </p:scale>
        <p:origin x="4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90274-FF52-CE42-A617-528EC677505D}" type="datetimeFigureOut">
              <a:rPr lang="en-GB" smtClean="0"/>
              <a:t>03/01/2025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9E5A72-B238-6447-BAF5-FD355A461B03}" type="slidenum">
              <a:rPr lang="en-GB" smtClean="0"/>
              <a:t>‹#›</a:t>
            </a:fld>
            <a:endParaRPr lang="en-GB"/>
          </a:p>
        </p:txBody>
      </p:sp>
    </p:spTree>
    <p:extLst>
      <p:ext uri="{BB962C8B-B14F-4D97-AF65-F5344CB8AC3E}">
        <p14:creationId xmlns:p14="http://schemas.microsoft.com/office/powerpoint/2010/main" val="71205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138113" y="768350"/>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E0D41DE-6798-4242-A467-5F112D2E08E5}" type="slidenum">
              <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F8F57-1CA2-DC42-D452-06D22A64BF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FA1E72-E04E-68B7-A02E-55C67E49AA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4D7465-5594-62C3-A4F5-369E25FF8183}"/>
              </a:ext>
            </a:extLst>
          </p:cNvPr>
          <p:cNvSpPr>
            <a:spLocks noGrp="1"/>
          </p:cNvSpPr>
          <p:nvPr>
            <p:ph type="body" idx="1"/>
          </p:nvPr>
        </p:nvSpPr>
        <p:spPr/>
        <p:txBody>
          <a:bodyPr/>
          <a:lstStyle/>
          <a:p>
            <a:pPr marL="342900" indent="-342900">
              <a:buFont typeface="+mj-lt"/>
              <a:buAutoNum type="arabicPeriod"/>
            </a:pPr>
            <a:r>
              <a:rPr lang="en-GB" dirty="0">
                <a:latin typeface="Gill Sans MT" panose="020B0502020104020203" pitchFamily="34" charset="77"/>
              </a:rPr>
              <a:t>Fairness – the capacity of an AI system to make decisions that are impartial, equitable and free from bias </a:t>
            </a:r>
            <a:r>
              <a:rPr lang="en-GB" dirty="0">
                <a:highlight>
                  <a:srgbClr val="FFFF00"/>
                </a:highlight>
                <a:latin typeface="Gill Sans MT" panose="020B0502020104020203" pitchFamily="34" charset="77"/>
              </a:rPr>
              <a:t>to prevent disadvantaging individuals or groups unfairly</a:t>
            </a:r>
            <a:r>
              <a:rPr lang="en-GB" dirty="0">
                <a:latin typeface="Gill Sans MT" panose="020B0502020104020203" pitchFamily="34" charset="77"/>
              </a:rPr>
              <a:t>.  </a:t>
            </a:r>
          </a:p>
          <a:p>
            <a:pPr marL="342900" indent="-342900">
              <a:buFont typeface="+mj-lt"/>
              <a:buAutoNum type="arabicPeriod"/>
            </a:pPr>
            <a:endParaRPr lang="en-GB" dirty="0">
              <a:effectLst/>
              <a:latin typeface="Gill Sans MT" panose="020B0502020104020203" pitchFamily="34" charset="77"/>
            </a:endParaRPr>
          </a:p>
          <a:p>
            <a:pPr marL="342900" indent="-342900">
              <a:buAutoNum type="arabicPeriod"/>
            </a:pPr>
            <a:r>
              <a:rPr lang="en-GB" dirty="0">
                <a:solidFill>
                  <a:srgbClr val="000000"/>
                </a:solidFill>
                <a:latin typeface="Calibri" panose="020F0502020204030204" pitchFamily="34" charset="0"/>
              </a:rPr>
              <a:t>Transparency – the obligation to provide clear, accessible information about how an AI system operates</a:t>
            </a:r>
            <a:r>
              <a:rPr lang="en-GB" dirty="0">
                <a:solidFill>
                  <a:srgbClr val="000000"/>
                </a:solidFill>
                <a:highlight>
                  <a:srgbClr val="FFFF00"/>
                </a:highlight>
                <a:latin typeface="Calibri" panose="020F0502020204030204" pitchFamily="34" charset="0"/>
              </a:rPr>
              <a:t>, including the data it uses</a:t>
            </a:r>
            <a:r>
              <a:rPr lang="en-GB" dirty="0">
                <a:solidFill>
                  <a:srgbClr val="000000"/>
                </a:solidFill>
                <a:latin typeface="Calibri" panose="020F0502020204030204" pitchFamily="34" charset="0"/>
              </a:rPr>
              <a:t>.</a:t>
            </a:r>
          </a:p>
          <a:p>
            <a:pPr marL="342900" indent="-342900">
              <a:buAutoNum type="arabicPeriod"/>
            </a:pPr>
            <a:endParaRPr lang="en-GB" dirty="0">
              <a:solidFill>
                <a:srgbClr val="000000"/>
              </a:solidFill>
              <a:effectLst/>
              <a:latin typeface="Calibri" panose="020F0502020204030204" pitchFamily="34" charset="0"/>
            </a:endParaRPr>
          </a:p>
          <a:p>
            <a:pPr marL="342900" indent="-342900">
              <a:buAutoNum type="arabicPeriod"/>
            </a:pPr>
            <a:r>
              <a:rPr lang="en-GB" dirty="0">
                <a:solidFill>
                  <a:srgbClr val="000000"/>
                </a:solidFill>
                <a:latin typeface="Calibri" panose="020F0502020204030204" pitchFamily="34" charset="0"/>
              </a:rPr>
              <a:t>Accountability – the obligation to hold all relevant parties responsible for the actions and outcomes of an AI system, ensuring a clear line of responsibility.</a:t>
            </a:r>
          </a:p>
          <a:p>
            <a:pPr marL="342900" indent="-342900">
              <a:buAutoNum type="arabicPeriod"/>
            </a:pPr>
            <a:endParaRPr lang="en-GB" dirty="0">
              <a:solidFill>
                <a:srgbClr val="000000"/>
              </a:solidFill>
              <a:effectLst/>
              <a:latin typeface="Calibri" panose="020F0502020204030204" pitchFamily="34" charset="0"/>
            </a:endParaRPr>
          </a:p>
          <a:p>
            <a:pPr marL="342900" indent="-342900">
              <a:buAutoNum type="arabicPeriod"/>
            </a:pPr>
            <a:r>
              <a:rPr lang="en-GB" dirty="0">
                <a:solidFill>
                  <a:srgbClr val="000000"/>
                </a:solidFill>
                <a:latin typeface="Calibri" panose="020F0502020204030204" pitchFamily="34" charset="0"/>
              </a:rPr>
              <a:t>Lawfulness – the requirement for an AI system to be developed and deployed in compliance with legal regulations and relevant standards, ensuring that thy operate within established boundaries.</a:t>
            </a:r>
            <a:endParaRPr lang="en-GB" dirty="0">
              <a:effectLst/>
              <a:latin typeface="Gill Sans MT" panose="020B0502020104020203" pitchFamily="34" charset="77"/>
            </a:endParaRPr>
          </a:p>
          <a:p>
            <a:endParaRPr lang="en-GB" b="0" i="0" u="none" strike="noStrike" dirty="0">
              <a:solidFill>
                <a:srgbClr val="1F1F1F"/>
              </a:solidFill>
              <a:effectLst/>
              <a:latin typeface="Google Sans"/>
            </a:endParaRPr>
          </a:p>
          <a:p>
            <a:endParaRPr lang="en-GB" dirty="0"/>
          </a:p>
        </p:txBody>
      </p:sp>
      <p:sp>
        <p:nvSpPr>
          <p:cNvPr id="4" name="Slide Number Placeholder 3">
            <a:extLst>
              <a:ext uri="{FF2B5EF4-FFF2-40B4-BE49-F238E27FC236}">
                <a16:creationId xmlns:a16="http://schemas.microsoft.com/office/drawing/2014/main" id="{E4E64D98-BC6F-876B-9FCB-888F219E3DC5}"/>
              </a:ext>
            </a:extLst>
          </p:cNvPr>
          <p:cNvSpPr>
            <a:spLocks noGrp="1"/>
          </p:cNvSpPr>
          <p:nvPr>
            <p:ph type="sldNum" sz="quarter" idx="5"/>
          </p:nvPr>
        </p:nvSpPr>
        <p:spPr/>
        <p:txBody>
          <a:bodyPr/>
          <a:lstStyle/>
          <a:p>
            <a:fld id="{529E5A72-B238-6447-BAF5-FD355A461B03}" type="slidenum">
              <a:rPr lang="en-GB" smtClean="0"/>
              <a:t>10</a:t>
            </a:fld>
            <a:endParaRPr lang="en-GB"/>
          </a:p>
        </p:txBody>
      </p:sp>
    </p:spTree>
    <p:extLst>
      <p:ext uri="{BB962C8B-B14F-4D97-AF65-F5344CB8AC3E}">
        <p14:creationId xmlns:p14="http://schemas.microsoft.com/office/powerpoint/2010/main" val="449424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B7AF2-6745-CBC0-3ED7-CA442888BB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608A12-497A-4BA5-3E07-FBF633B0E0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C7D1BE-F2CB-09F3-B582-FD4D843EC644}"/>
              </a:ext>
            </a:extLst>
          </p:cNvPr>
          <p:cNvSpPr>
            <a:spLocks noGrp="1"/>
          </p:cNvSpPr>
          <p:nvPr>
            <p:ph type="body" idx="1"/>
          </p:nvPr>
        </p:nvSpPr>
        <p:spPr/>
        <p:txBody>
          <a:bodyPr/>
          <a:lstStyle/>
          <a:p>
            <a:pPr marL="342900" indent="-342900">
              <a:buFont typeface="+mj-lt"/>
              <a:buAutoNum type="arabicPeriod"/>
            </a:pPr>
            <a:r>
              <a:rPr lang="en-GB" dirty="0">
                <a:latin typeface="Gill Sans MT" panose="020B0502020104020203" pitchFamily="34" charset="77"/>
              </a:rPr>
              <a:t>Non-maleficence/Safety – the requirement for an AI system to be designed and implemented in such a way as to prevent harm, prioritizing user safety.</a:t>
            </a:r>
            <a:endParaRPr lang="en-GB" dirty="0">
              <a:effectLst/>
              <a:latin typeface="Gill Sans MT" panose="020B0502020104020203" pitchFamily="34" charset="77"/>
            </a:endParaRPr>
          </a:p>
          <a:p>
            <a:pPr marL="342900" indent="-342900">
              <a:buFont typeface="+mj-lt"/>
              <a:buAutoNum type="arabicPeriod"/>
            </a:pPr>
            <a:endParaRPr lang="en-GB" dirty="0">
              <a:effectLst/>
              <a:latin typeface="Gill Sans MT" panose="020B0502020104020203" pitchFamily="34" charset="77"/>
            </a:endParaRPr>
          </a:p>
          <a:p>
            <a:pPr marL="342900" indent="-342900">
              <a:buAutoNum type="arabicPeriod"/>
            </a:pPr>
            <a:r>
              <a:rPr lang="en-GB" dirty="0">
                <a:solidFill>
                  <a:srgbClr val="000000"/>
                </a:solidFill>
                <a:latin typeface="Calibri" panose="020F0502020204030204" pitchFamily="34" charset="0"/>
              </a:rPr>
              <a:t>Reliability – the capacity of an AI system to perform consistently as intended, including under varying conditions, maintaining this functionality over time.</a:t>
            </a:r>
          </a:p>
          <a:p>
            <a:pPr marL="342900" indent="-342900">
              <a:buAutoNum type="arabicPeriod"/>
            </a:pPr>
            <a:endParaRPr lang="en-GB" dirty="0">
              <a:solidFill>
                <a:srgbClr val="000000"/>
              </a:solidFill>
              <a:effectLst/>
              <a:latin typeface="Calibri" panose="020F0502020204030204" pitchFamily="34" charset="0"/>
            </a:endParaRPr>
          </a:p>
          <a:p>
            <a:pPr marL="342900" indent="-342900">
              <a:buAutoNum type="arabicPeriod"/>
            </a:pPr>
            <a:r>
              <a:rPr lang="en-GB" dirty="0">
                <a:solidFill>
                  <a:srgbClr val="000000"/>
                </a:solidFill>
                <a:latin typeface="Calibri" panose="020F0502020204030204" pitchFamily="34" charset="0"/>
              </a:rPr>
              <a:t>Privacy – the obligation to uphold the rights of individuals to control their own data, ensuring that an AI system respects confidentiality, protects anonymity, and avoids infringing on intimacy.</a:t>
            </a:r>
          </a:p>
          <a:p>
            <a:pPr marL="342900" indent="-342900">
              <a:buAutoNum type="arabicPeriod"/>
            </a:pPr>
            <a:endParaRPr lang="en-GB" dirty="0">
              <a:solidFill>
                <a:srgbClr val="000000"/>
              </a:solidFill>
              <a:effectLst/>
              <a:latin typeface="Calibri" panose="020F0502020204030204" pitchFamily="34" charset="0"/>
            </a:endParaRPr>
          </a:p>
          <a:p>
            <a:pPr marL="342900" indent="-342900">
              <a:buAutoNum type="arabicPeriod"/>
            </a:pPr>
            <a:r>
              <a:rPr lang="en-GB" dirty="0">
                <a:solidFill>
                  <a:srgbClr val="000000"/>
                </a:solidFill>
                <a:latin typeface="Calibri" panose="020F0502020204030204" pitchFamily="34" charset="0"/>
              </a:rPr>
              <a:t>Security – the requirement to safeguard of an AI system, the data and users from unauthorized access and malicious attacks.</a:t>
            </a:r>
            <a:endParaRPr lang="en-GB" dirty="0">
              <a:effectLst/>
              <a:latin typeface="Gill Sans MT" panose="020B0502020104020203" pitchFamily="34" charset="77"/>
            </a:endParaRPr>
          </a:p>
          <a:p>
            <a:endParaRPr lang="en-GB" b="0" i="0" u="none" strike="noStrike" dirty="0">
              <a:solidFill>
                <a:srgbClr val="1F1F1F"/>
              </a:solidFill>
              <a:effectLst/>
              <a:latin typeface="Google Sans"/>
            </a:endParaRPr>
          </a:p>
          <a:p>
            <a:endParaRPr lang="en-GB" dirty="0"/>
          </a:p>
        </p:txBody>
      </p:sp>
      <p:sp>
        <p:nvSpPr>
          <p:cNvPr id="4" name="Slide Number Placeholder 3">
            <a:extLst>
              <a:ext uri="{FF2B5EF4-FFF2-40B4-BE49-F238E27FC236}">
                <a16:creationId xmlns:a16="http://schemas.microsoft.com/office/drawing/2014/main" id="{EC340D81-E920-5534-9BFC-B5322DCA399D}"/>
              </a:ext>
            </a:extLst>
          </p:cNvPr>
          <p:cNvSpPr>
            <a:spLocks noGrp="1"/>
          </p:cNvSpPr>
          <p:nvPr>
            <p:ph type="sldNum" sz="quarter" idx="5"/>
          </p:nvPr>
        </p:nvSpPr>
        <p:spPr/>
        <p:txBody>
          <a:bodyPr/>
          <a:lstStyle/>
          <a:p>
            <a:fld id="{529E5A72-B238-6447-BAF5-FD355A461B03}" type="slidenum">
              <a:rPr lang="en-GB" smtClean="0"/>
              <a:t>11</a:t>
            </a:fld>
            <a:endParaRPr lang="en-GB"/>
          </a:p>
        </p:txBody>
      </p:sp>
    </p:spTree>
    <p:extLst>
      <p:ext uri="{BB962C8B-B14F-4D97-AF65-F5344CB8AC3E}">
        <p14:creationId xmlns:p14="http://schemas.microsoft.com/office/powerpoint/2010/main" val="892270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A3226-4F37-1507-2542-7B325F4780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1BA6C4-E705-B372-A860-32C7353386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BAD641-D4F0-6C84-A121-3748CEAC6E76}"/>
              </a:ext>
            </a:extLst>
          </p:cNvPr>
          <p:cNvSpPr>
            <a:spLocks noGrp="1"/>
          </p:cNvSpPr>
          <p:nvPr>
            <p:ph type="body" idx="1"/>
          </p:nvPr>
        </p:nvSpPr>
        <p:spPr/>
        <p:txBody>
          <a:bodyPr/>
          <a:lstStyle/>
          <a:p>
            <a:pPr marL="342900" indent="-342900">
              <a:buFont typeface="+mj-lt"/>
              <a:buAutoNum type="arabicPeriod"/>
            </a:pPr>
            <a:r>
              <a:rPr lang="en-GB" dirty="0">
                <a:effectLst/>
                <a:latin typeface="Gill Sans MT" panose="020B0502020104020203" pitchFamily="34" charset="77"/>
              </a:rPr>
              <a:t>Ease of Use – the requirement to design an AI system that is intuitive and easy to interact with </a:t>
            </a:r>
            <a:r>
              <a:rPr lang="en-GB" dirty="0">
                <a:effectLst/>
                <a:highlight>
                  <a:srgbClr val="FFFF00"/>
                </a:highlight>
                <a:latin typeface="Gill Sans MT" panose="020B0502020104020203" pitchFamily="34" charset="77"/>
              </a:rPr>
              <a:t>ensuring users can effectively engage with it.</a:t>
            </a:r>
          </a:p>
          <a:p>
            <a:pPr marL="342900" indent="-342900">
              <a:buFont typeface="+mj-lt"/>
              <a:buAutoNum type="arabicPeriod"/>
            </a:pPr>
            <a:endParaRPr lang="en-GB" dirty="0">
              <a:effectLst/>
              <a:latin typeface="Gill Sans MT" panose="020B0502020104020203" pitchFamily="34" charset="77"/>
            </a:endParaRPr>
          </a:p>
          <a:p>
            <a:pPr marL="342900" indent="-342900">
              <a:buAutoNum type="arabicPeriod"/>
            </a:pPr>
            <a:r>
              <a:rPr lang="en-GB" dirty="0">
                <a:solidFill>
                  <a:srgbClr val="000000"/>
                </a:solidFill>
                <a:highlight>
                  <a:srgbClr val="FFFF00"/>
                </a:highlight>
                <a:latin typeface="Calibri" panose="020F0502020204030204" pitchFamily="34" charset="0"/>
              </a:rPr>
              <a:t>Accessibility – the obligation to ensure that an AI system to be used by people with diverse abilities and is available to people from diverse backgrounds.</a:t>
            </a:r>
          </a:p>
          <a:p>
            <a:pPr marL="342900" indent="-342900">
              <a:buAutoNum type="arabicPeriod"/>
            </a:pPr>
            <a:endParaRPr lang="en-GB" dirty="0">
              <a:solidFill>
                <a:srgbClr val="000000"/>
              </a:solidFill>
              <a:effectLst/>
              <a:latin typeface="Calibri" panose="020F0502020204030204" pitchFamily="34" charset="0"/>
            </a:endParaRPr>
          </a:p>
          <a:p>
            <a:pPr marL="342900" indent="-342900">
              <a:buAutoNum type="arabicPeriod"/>
            </a:pPr>
            <a:r>
              <a:rPr lang="en-GB" dirty="0">
                <a:solidFill>
                  <a:srgbClr val="000000"/>
                </a:solidFill>
                <a:latin typeface="Calibri" panose="020F0502020204030204" pitchFamily="34" charset="0"/>
              </a:rPr>
              <a:t>Explainability – </a:t>
            </a:r>
            <a:r>
              <a:rPr lang="en-GB" dirty="0">
                <a:solidFill>
                  <a:srgbClr val="000000"/>
                </a:solidFill>
                <a:highlight>
                  <a:srgbClr val="FFFF00"/>
                </a:highlight>
                <a:latin typeface="Calibri" panose="020F0502020204030204" pitchFamily="34" charset="0"/>
              </a:rPr>
              <a:t>the obligation to provide clarification on the rationale behind the the decision-making process of an AI system, and ensure that this explanation can be understood by all stakeholders.</a:t>
            </a:r>
            <a:endParaRPr lang="en-GB" dirty="0">
              <a:solidFill>
                <a:srgbClr val="000000"/>
              </a:solidFill>
              <a:latin typeface="Calibri" panose="020F0502020204030204" pitchFamily="34" charset="0"/>
            </a:endParaRPr>
          </a:p>
          <a:p>
            <a:pPr marL="342900" indent="-342900">
              <a:buAutoNum type="arabicPeriod"/>
            </a:pPr>
            <a:endParaRPr lang="en-GB" dirty="0">
              <a:solidFill>
                <a:srgbClr val="000000"/>
              </a:solidFill>
              <a:effectLst/>
              <a:latin typeface="Calibri" panose="020F0502020204030204" pitchFamily="34" charset="0"/>
            </a:endParaRPr>
          </a:p>
          <a:p>
            <a:pPr marL="342900" indent="-342900">
              <a:buAutoNum type="arabicPeriod"/>
            </a:pPr>
            <a:r>
              <a:rPr lang="en-GB" dirty="0">
                <a:solidFill>
                  <a:srgbClr val="000000"/>
                </a:solidFill>
                <a:latin typeface="Calibri" panose="020F0502020204030204" pitchFamily="34" charset="0"/>
              </a:rPr>
              <a:t>Sustainability – the obligation to consider the long-term impact on the environment, society, and economy in the design of an AI system </a:t>
            </a:r>
            <a:r>
              <a:rPr lang="en-GB" dirty="0">
                <a:solidFill>
                  <a:srgbClr val="000000"/>
                </a:solidFill>
                <a:highlight>
                  <a:srgbClr val="FFFF00"/>
                </a:highlight>
                <a:latin typeface="Calibri" panose="020F0502020204030204" pitchFamily="34" charset="0"/>
              </a:rPr>
              <a:t>and strives to reduce the negative effects and promote positive contributions</a:t>
            </a:r>
            <a:r>
              <a:rPr lang="en-GB" dirty="0">
                <a:solidFill>
                  <a:srgbClr val="000000"/>
                </a:solidFill>
                <a:latin typeface="Calibri" panose="020F0502020204030204" pitchFamily="34" charset="0"/>
              </a:rPr>
              <a:t>.</a:t>
            </a:r>
            <a:endParaRPr lang="en-GB" dirty="0">
              <a:effectLst/>
              <a:latin typeface="Gill Sans MT" panose="020B0502020104020203" pitchFamily="34" charset="77"/>
            </a:endParaRPr>
          </a:p>
          <a:p>
            <a:endParaRPr lang="en-GB" dirty="0"/>
          </a:p>
        </p:txBody>
      </p:sp>
      <p:sp>
        <p:nvSpPr>
          <p:cNvPr id="4" name="Slide Number Placeholder 3">
            <a:extLst>
              <a:ext uri="{FF2B5EF4-FFF2-40B4-BE49-F238E27FC236}">
                <a16:creationId xmlns:a16="http://schemas.microsoft.com/office/drawing/2014/main" id="{338A7E08-2B12-F8C4-3858-FA87D5A58464}"/>
              </a:ext>
            </a:extLst>
          </p:cNvPr>
          <p:cNvSpPr>
            <a:spLocks noGrp="1"/>
          </p:cNvSpPr>
          <p:nvPr>
            <p:ph type="sldNum" sz="quarter" idx="5"/>
          </p:nvPr>
        </p:nvSpPr>
        <p:spPr/>
        <p:txBody>
          <a:bodyPr/>
          <a:lstStyle/>
          <a:p>
            <a:fld id="{529E5A72-B238-6447-BAF5-FD355A461B03}" type="slidenum">
              <a:rPr lang="en-GB" smtClean="0"/>
              <a:t>12</a:t>
            </a:fld>
            <a:endParaRPr lang="en-GB"/>
          </a:p>
        </p:txBody>
      </p:sp>
    </p:spTree>
    <p:extLst>
      <p:ext uri="{BB962C8B-B14F-4D97-AF65-F5344CB8AC3E}">
        <p14:creationId xmlns:p14="http://schemas.microsoft.com/office/powerpoint/2010/main" val="2512488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00A62-D791-D4BA-232C-7B3D8D42B9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4C5277-0CAC-C659-1B1A-D7FC9291AE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C0D7D0-CC3B-9056-1D5C-76C0B82468C0}"/>
              </a:ext>
            </a:extLst>
          </p:cNvPr>
          <p:cNvSpPr>
            <a:spLocks noGrp="1"/>
          </p:cNvSpPr>
          <p:nvPr>
            <p:ph type="body" idx="1"/>
          </p:nvPr>
        </p:nvSpPr>
        <p:spPr/>
        <p:txBody>
          <a:bodyPr/>
          <a:lstStyle/>
          <a:p>
            <a:r>
              <a:rPr lang="en-GB" b="0" i="0" u="none" strike="noStrike" dirty="0">
                <a:solidFill>
                  <a:srgbClr val="1F1F1F"/>
                </a:solidFill>
                <a:effectLst/>
                <a:latin typeface="Google Sans"/>
              </a:rPr>
              <a:t>Ethical practice is the application of these ethical values to organisational behaviour. They are concrete actions, behaviours and policies that involve adhere to specific codes of conduct and professional standards.</a:t>
            </a:r>
          </a:p>
          <a:p>
            <a:endParaRPr lang="en-GB" b="0" i="0" u="none" strike="noStrike" dirty="0">
              <a:solidFill>
                <a:srgbClr val="1F1F1F"/>
              </a:solidFill>
              <a:effectLst/>
              <a:latin typeface="Google Sans"/>
            </a:endParaRPr>
          </a:p>
          <a:p>
            <a:r>
              <a:rPr lang="en-GB" b="0" i="0" u="none" strike="noStrike" dirty="0">
                <a:solidFill>
                  <a:srgbClr val="1F1F1F"/>
                </a:solidFill>
                <a:effectLst/>
                <a:latin typeface="Google Sans"/>
              </a:rPr>
              <a:t>Now, I’d to open the floor to you all. In the context of developing an AI system, what demonstrations of ethical practice might you implement to align with these ethical values?</a:t>
            </a:r>
          </a:p>
          <a:p>
            <a:r>
              <a:rPr lang="en-GB" b="0" i="0" u="none" strike="noStrike" dirty="0">
                <a:solidFill>
                  <a:srgbClr val="1F1F1F"/>
                </a:solidFill>
                <a:effectLst/>
                <a:latin typeface="Google Sans"/>
              </a:rPr>
              <a:t> </a:t>
            </a:r>
          </a:p>
          <a:p>
            <a:r>
              <a:rPr lang="en-GB" dirty="0">
                <a:effectLst/>
                <a:latin typeface="Helvetica Neue" panose="02000503000000020004" pitchFamily="2" charset="0"/>
              </a:rPr>
              <a:t>Risk assessments ensure safety and reduce the potential for harm (aligning with non-maleficence/safety)</a:t>
            </a:r>
          </a:p>
          <a:p>
            <a:endParaRPr lang="en-GB" dirty="0">
              <a:effectLst/>
              <a:latin typeface="Helvetica Neue" panose="02000503000000020004" pitchFamily="2" charset="0"/>
            </a:endParaRPr>
          </a:p>
          <a:p>
            <a:r>
              <a:rPr lang="en-GB" dirty="0">
                <a:effectLst/>
                <a:latin typeface="Helvetica Neue" panose="02000503000000020004" pitchFamily="2" charset="0"/>
              </a:rPr>
              <a:t>Conducting regular audits to check for disparities in outcomes based on protected and sensitive characteristics (aligning with fairness)</a:t>
            </a:r>
          </a:p>
          <a:p>
            <a:endParaRPr lang="en-GB" dirty="0">
              <a:effectLst/>
              <a:latin typeface="Helvetica Neue" panose="02000503000000020004" pitchFamily="2" charset="0"/>
            </a:endParaRPr>
          </a:p>
          <a:p>
            <a:r>
              <a:rPr lang="en-GB" dirty="0">
                <a:latin typeface="Helvetica Neue" panose="02000503000000020004" pitchFamily="2" charset="0"/>
              </a:rPr>
              <a:t>Publication of comprehensible documentation explaining the processes of an AI system (aligning with transparency and explainability)</a:t>
            </a:r>
          </a:p>
          <a:p>
            <a:endParaRPr lang="en-GB" dirty="0">
              <a:latin typeface="Helvetica Neue" panose="02000503000000020004" pitchFamily="2" charset="0"/>
            </a:endParaRPr>
          </a:p>
          <a:p>
            <a:r>
              <a:rPr lang="en-GB" dirty="0">
                <a:latin typeface="Helvetica Neue" panose="02000503000000020004" pitchFamily="2" charset="0"/>
              </a:rPr>
              <a:t>Human oversight to verify AI decisions and good record-keeping practices (aligning with accountability)</a:t>
            </a:r>
          </a:p>
          <a:p>
            <a:endParaRPr lang="en-GB" dirty="0">
              <a:latin typeface="Helvetica Neue" panose="02000503000000020004" pitchFamily="2" charset="0"/>
            </a:endParaRPr>
          </a:p>
          <a:p>
            <a:r>
              <a:rPr lang="en-GB" dirty="0">
                <a:effectLst/>
                <a:latin typeface="Helvetica Neue" panose="02000503000000020004" pitchFamily="2" charset="0"/>
              </a:rPr>
              <a:t>Con</a:t>
            </a:r>
            <a:r>
              <a:rPr lang="en-GB" dirty="0">
                <a:latin typeface="Helvetica Neue" panose="02000503000000020004" pitchFamily="2" charset="0"/>
              </a:rPr>
              <a:t>ducting regular system quality checks (aligning with reliability)</a:t>
            </a:r>
          </a:p>
          <a:p>
            <a:endParaRPr lang="en-GB" dirty="0">
              <a:latin typeface="Helvetica Neue" panose="02000503000000020004" pitchFamily="2" charset="0"/>
            </a:endParaRPr>
          </a:p>
          <a:p>
            <a:r>
              <a:rPr lang="en-GB" dirty="0">
                <a:effectLst/>
                <a:latin typeface="Helvetica Neue" panose="02000503000000020004" pitchFamily="2" charset="0"/>
              </a:rPr>
              <a:t>Implement </a:t>
            </a:r>
            <a:r>
              <a:rPr lang="en-GB" dirty="0">
                <a:latin typeface="Helvetica Neue" panose="02000503000000020004" pitchFamily="2" charset="0"/>
              </a:rPr>
              <a:t>data encryption and anonymization methods when storing or transmitting data (aligning with privacy)</a:t>
            </a:r>
          </a:p>
          <a:p>
            <a:endParaRPr lang="en-GB" dirty="0">
              <a:latin typeface="Helvetica Neue" panose="02000503000000020004" pitchFamily="2" charset="0"/>
            </a:endParaRPr>
          </a:p>
          <a:p>
            <a:r>
              <a:rPr lang="en-GB" dirty="0">
                <a:effectLst/>
                <a:latin typeface="Helvetica Neue" panose="02000503000000020004" pitchFamily="2" charset="0"/>
              </a:rPr>
              <a:t>Implement robus</a:t>
            </a:r>
            <a:r>
              <a:rPr lang="en-GB" dirty="0">
                <a:latin typeface="Helvetica Neue" panose="02000503000000020004" pitchFamily="2" charset="0"/>
              </a:rPr>
              <a:t>t cybersecurity measures, such as multi-factor authentication and intrusion detection ensuring these are regularly updated (aligning with security) </a:t>
            </a:r>
          </a:p>
          <a:p>
            <a:endParaRPr lang="en-GB" dirty="0">
              <a:latin typeface="Helvetica Neue" panose="02000503000000020004" pitchFamily="2" charset="0"/>
            </a:endParaRPr>
          </a:p>
          <a:p>
            <a:r>
              <a:rPr lang="en-GB" dirty="0">
                <a:effectLst/>
                <a:latin typeface="Helvetica Neue" panose="02000503000000020004" pitchFamily="2" charset="0"/>
              </a:rPr>
              <a:t>Human-in</a:t>
            </a:r>
            <a:r>
              <a:rPr lang="en-GB" dirty="0">
                <a:latin typeface="Helvetica Neue" panose="02000503000000020004" pitchFamily="2" charset="0"/>
              </a:rPr>
              <a:t>-the-loop design practices to ensure usability (aligning with ease of use and accessibility)</a:t>
            </a:r>
          </a:p>
          <a:p>
            <a:endParaRPr lang="en-GB" dirty="0">
              <a:latin typeface="Helvetica Neue" panose="02000503000000020004" pitchFamily="2" charset="0"/>
            </a:endParaRPr>
          </a:p>
          <a:p>
            <a:r>
              <a:rPr lang="en-GB" dirty="0">
                <a:latin typeface="Helvetica Neue" panose="02000503000000020004" pitchFamily="2" charset="0"/>
              </a:rPr>
              <a:t>Adherence to regulatory body requirements (e.g. FDA or EMA), data protection laws (HIPAA or GDPR) and intellectual property laws (aligning with lawfulness)</a:t>
            </a:r>
          </a:p>
          <a:p>
            <a:endParaRPr lang="en-GB" dirty="0">
              <a:latin typeface="Helvetica Neue" panose="02000503000000020004" pitchFamily="2" charset="0"/>
            </a:endParaRPr>
          </a:p>
          <a:p>
            <a:r>
              <a:rPr lang="en-GB" dirty="0">
                <a:latin typeface="Helvetica Neue" panose="02000503000000020004" pitchFamily="2" charset="0"/>
              </a:rPr>
              <a:t>Expert-guided development of AI systems to optimize resource use and contribute long-term beneficial improvement (aligning with sustainability) </a:t>
            </a:r>
          </a:p>
          <a:p>
            <a:endParaRPr lang="en-GB" b="0" i="0" u="none" strike="noStrike" dirty="0">
              <a:solidFill>
                <a:srgbClr val="1F1F1F"/>
              </a:solidFill>
              <a:effectLst/>
              <a:latin typeface="Google Sans"/>
            </a:endParaRPr>
          </a:p>
        </p:txBody>
      </p:sp>
      <p:sp>
        <p:nvSpPr>
          <p:cNvPr id="4" name="Slide Number Placeholder 3">
            <a:extLst>
              <a:ext uri="{FF2B5EF4-FFF2-40B4-BE49-F238E27FC236}">
                <a16:creationId xmlns:a16="http://schemas.microsoft.com/office/drawing/2014/main" id="{1B7D883C-A478-8AB6-DED4-C7ADC5B01E0F}"/>
              </a:ext>
            </a:extLst>
          </p:cNvPr>
          <p:cNvSpPr>
            <a:spLocks noGrp="1"/>
          </p:cNvSpPr>
          <p:nvPr>
            <p:ph type="sldNum" sz="quarter" idx="5"/>
          </p:nvPr>
        </p:nvSpPr>
        <p:spPr/>
        <p:txBody>
          <a:bodyPr/>
          <a:lstStyle/>
          <a:p>
            <a:fld id="{529E5A72-B238-6447-BAF5-FD355A461B03}" type="slidenum">
              <a:rPr lang="en-GB" smtClean="0"/>
              <a:t>13</a:t>
            </a:fld>
            <a:endParaRPr lang="en-GB"/>
          </a:p>
        </p:txBody>
      </p:sp>
    </p:spTree>
    <p:extLst>
      <p:ext uri="{BB962C8B-B14F-4D97-AF65-F5344CB8AC3E}">
        <p14:creationId xmlns:p14="http://schemas.microsoft.com/office/powerpoint/2010/main" val="2258848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8C0DE-091D-918B-A257-66C217F7A6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5B57ED-676C-76A0-B056-E5CD7F8EDB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48E3D-3074-A089-BD09-C822275E93AC}"/>
              </a:ext>
            </a:extLst>
          </p:cNvPr>
          <p:cNvSpPr>
            <a:spLocks noGrp="1"/>
          </p:cNvSpPr>
          <p:nvPr>
            <p:ph type="body" idx="1"/>
          </p:nvPr>
        </p:nvSpPr>
        <p:spPr/>
        <p:txBody>
          <a:bodyPr/>
          <a:lstStyle/>
          <a:p>
            <a:r>
              <a:rPr lang="en-GB" dirty="0"/>
              <a:t>In addition to these ethical considerations, AI ethics also involves asking a critical question: “Does the AI System Provide Meaningful Improvement?”</a:t>
            </a:r>
          </a:p>
          <a:p>
            <a:endParaRPr lang="en-GB" dirty="0"/>
          </a:p>
          <a:p>
            <a:r>
              <a:rPr lang="en-GB" dirty="0"/>
              <a:t>Different stakeholders might focus on different aspects of the AI system when assessing its value:</a:t>
            </a:r>
          </a:p>
          <a:p>
            <a:endParaRPr lang="en-GB" dirty="0"/>
          </a:p>
          <a:p>
            <a:r>
              <a:rPr lang="en-GB" b="1" dirty="0">
                <a:latin typeface="Gill Sans MT" panose="020B0502020104020203" pitchFamily="34" charset="77"/>
              </a:rPr>
              <a:t>For Users</a:t>
            </a:r>
            <a:endParaRPr lang="en-GB" dirty="0">
              <a:latin typeface="Gill Sans MT" panose="020B0502020104020203" pitchFamily="34" charset="77"/>
            </a:endParaRPr>
          </a:p>
          <a:p>
            <a:endParaRPr lang="en-GB" dirty="0">
              <a:latin typeface="Gill Sans MT" panose="020B0502020104020203" pitchFamily="34" charset="77"/>
            </a:endParaRPr>
          </a:p>
          <a:p>
            <a:r>
              <a:rPr lang="en-GB" dirty="0">
                <a:latin typeface="Gill Sans MT" panose="020B0502020104020203" pitchFamily="34" charset="77"/>
              </a:rPr>
              <a:t>Does the AI system solve a core problem? - Does it enhance efficiency or productivity? How does it affect the overall user experience?</a:t>
            </a:r>
          </a:p>
          <a:p>
            <a:pPr marL="342900" indent="-342900">
              <a:buFont typeface="+mj-lt"/>
              <a:buAutoNum type="arabicPeriod"/>
            </a:pPr>
            <a:endParaRPr lang="en-GB" dirty="0">
              <a:effectLst/>
              <a:latin typeface="Gill Sans MT" panose="020B0502020104020203" pitchFamily="34" charset="77"/>
            </a:endParaRPr>
          </a:p>
          <a:p>
            <a:r>
              <a:rPr lang="en-GB" b="1" dirty="0">
                <a:latin typeface="Gill Sans MT" panose="020B0502020104020203" pitchFamily="34" charset="77"/>
              </a:rPr>
              <a:t>For Professionals</a:t>
            </a:r>
          </a:p>
          <a:p>
            <a:endParaRPr lang="en-GB" b="1" dirty="0">
              <a:latin typeface="Gill Sans MT" panose="020B0502020104020203" pitchFamily="34" charset="77"/>
            </a:endParaRPr>
          </a:p>
          <a:p>
            <a:r>
              <a:rPr lang="en-GB" dirty="0">
                <a:latin typeface="Gill Sans MT" panose="020B0502020104020203" pitchFamily="34" charset="77"/>
              </a:rPr>
              <a:t>How does the AI system compare to other solutions? - What evidence supports its effectiveness? How easily can it be integrated into existing workflows?</a:t>
            </a:r>
          </a:p>
          <a:p>
            <a:endParaRPr lang="en-GB" dirty="0">
              <a:effectLst/>
              <a:latin typeface="Gill Sans MT" panose="020B0502020104020203" pitchFamily="34" charset="77"/>
            </a:endParaRPr>
          </a:p>
          <a:p>
            <a:r>
              <a:rPr lang="en-GB" b="1" dirty="0">
                <a:latin typeface="Gill Sans MT" panose="020B0502020104020203" pitchFamily="34" charset="77"/>
              </a:rPr>
              <a:t>For Developers </a:t>
            </a:r>
          </a:p>
          <a:p>
            <a:endParaRPr lang="en-GB" dirty="0">
              <a:latin typeface="Gill Sans MT" panose="020B0502020104020203" pitchFamily="34" charset="77"/>
            </a:endParaRPr>
          </a:p>
          <a:p>
            <a:r>
              <a:rPr lang="en-GB" dirty="0">
                <a:latin typeface="Gill Sans MT" panose="020B0502020104020203" pitchFamily="34" charset="77"/>
              </a:rPr>
              <a:t>What differentiates this AI system from competitors? - What impact does it have on various stakeholders? </a:t>
            </a:r>
            <a:r>
              <a:rPr lang="en-GB" dirty="0">
                <a:effectLst/>
                <a:latin typeface="Gill Sans MT" panose="020B0502020104020203" pitchFamily="34" charset="77"/>
              </a:rPr>
              <a:t>How scalable and adaptable is the system?</a:t>
            </a:r>
          </a:p>
          <a:p>
            <a:endParaRPr lang="en-GB" dirty="0"/>
          </a:p>
        </p:txBody>
      </p:sp>
      <p:sp>
        <p:nvSpPr>
          <p:cNvPr id="4" name="Slide Number Placeholder 3">
            <a:extLst>
              <a:ext uri="{FF2B5EF4-FFF2-40B4-BE49-F238E27FC236}">
                <a16:creationId xmlns:a16="http://schemas.microsoft.com/office/drawing/2014/main" id="{68744DC2-7413-312A-2F92-6DD19A9A96B3}"/>
              </a:ext>
            </a:extLst>
          </p:cNvPr>
          <p:cNvSpPr>
            <a:spLocks noGrp="1"/>
          </p:cNvSpPr>
          <p:nvPr>
            <p:ph type="sldNum" sz="quarter" idx="5"/>
          </p:nvPr>
        </p:nvSpPr>
        <p:spPr/>
        <p:txBody>
          <a:bodyPr/>
          <a:lstStyle/>
          <a:p>
            <a:fld id="{529E5A72-B238-6447-BAF5-FD355A461B03}" type="slidenum">
              <a:rPr lang="en-GB" smtClean="0"/>
              <a:t>14</a:t>
            </a:fld>
            <a:endParaRPr lang="en-GB"/>
          </a:p>
        </p:txBody>
      </p:sp>
    </p:spTree>
    <p:extLst>
      <p:ext uri="{BB962C8B-B14F-4D97-AF65-F5344CB8AC3E}">
        <p14:creationId xmlns:p14="http://schemas.microsoft.com/office/powerpoint/2010/main" val="3161854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To conclude this talk, I would like to leave you with a quote from Andrew Ng:</a:t>
            </a:r>
          </a:p>
          <a:p>
            <a:endParaRPr lang="en-GB" b="0" i="0" u="none" strike="noStrike" dirty="0">
              <a:solidFill>
                <a:srgbClr val="000000"/>
              </a:solidFill>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1" u="none" strike="noStrike" dirty="0">
                <a:solidFill>
                  <a:srgbClr val="000000"/>
                </a:solidFill>
                <a:effectLst/>
                <a:latin typeface="Gill Sans MT" panose="020B0502020104020203" pitchFamily="34" charset="77"/>
              </a:rPr>
              <a:t>“AI is the new electricity. It has the potential to transform every industry and create tremendous value, but it also has the potential to be dangerous if not handled responsibly.”</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AI has the power to transform society, but there is also great risk if ethical considerations are not prioritized. </a:t>
            </a:r>
            <a:endParaRPr lang="en-GB" dirty="0"/>
          </a:p>
        </p:txBody>
      </p:sp>
      <p:sp>
        <p:nvSpPr>
          <p:cNvPr id="4" name="Slide Number Placeholder 3"/>
          <p:cNvSpPr>
            <a:spLocks noGrp="1"/>
          </p:cNvSpPr>
          <p:nvPr>
            <p:ph type="sldNum" sz="quarter" idx="5"/>
          </p:nvPr>
        </p:nvSpPr>
        <p:spPr/>
        <p:txBody>
          <a:bodyPr/>
          <a:lstStyle/>
          <a:p>
            <a:fld id="{529E5A72-B238-6447-BAF5-FD355A461B03}" type="slidenum">
              <a:rPr lang="en-GB" smtClean="0"/>
              <a:t>15</a:t>
            </a:fld>
            <a:endParaRPr lang="en-GB"/>
          </a:p>
        </p:txBody>
      </p:sp>
    </p:spTree>
    <p:extLst>
      <p:ext uri="{BB962C8B-B14F-4D97-AF65-F5344CB8AC3E}">
        <p14:creationId xmlns:p14="http://schemas.microsoft.com/office/powerpoint/2010/main" val="2167332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D7000-B538-1C11-707A-068E831DB9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C8E357-3157-BD10-E7FA-2945BE9BEC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919E62-5383-86DE-46E8-54BB8F9B0CC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6DCC87-59C0-801B-F9D6-F80F6A2FB5F8}"/>
              </a:ext>
            </a:extLst>
          </p:cNvPr>
          <p:cNvSpPr>
            <a:spLocks noGrp="1"/>
          </p:cNvSpPr>
          <p:nvPr>
            <p:ph type="sldNum" sz="quarter" idx="5"/>
          </p:nvPr>
        </p:nvSpPr>
        <p:spPr/>
        <p:txBody>
          <a:bodyPr/>
          <a:lstStyle/>
          <a:p>
            <a:fld id="{529E5A72-B238-6447-BAF5-FD355A461B03}" type="slidenum">
              <a:rPr lang="en-GB" smtClean="0"/>
              <a:t>16</a:t>
            </a:fld>
            <a:endParaRPr lang="en-GB"/>
          </a:p>
        </p:txBody>
      </p:sp>
    </p:spTree>
    <p:extLst>
      <p:ext uri="{BB962C8B-B14F-4D97-AF65-F5344CB8AC3E}">
        <p14:creationId xmlns:p14="http://schemas.microsoft.com/office/powerpoint/2010/main" val="4116164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29E5A72-B238-6447-BAF5-FD355A461B03}" type="slidenum">
              <a:rPr lang="en-GB" smtClean="0"/>
              <a:t>17</a:t>
            </a:fld>
            <a:endParaRPr lang="en-GB"/>
          </a:p>
        </p:txBody>
      </p:sp>
    </p:spTree>
    <p:extLst>
      <p:ext uri="{BB962C8B-B14F-4D97-AF65-F5344CB8AC3E}">
        <p14:creationId xmlns:p14="http://schemas.microsoft.com/office/powerpoint/2010/main" val="193292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B8E5A-59C3-C2B6-C61D-30DF678749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C1D995-7AB6-D7FC-CFE2-34C29164BE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3C4E25-E7FD-A1BE-4287-F936EC2A430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192CB85-4FA1-17BB-A000-484B0D684D86}"/>
              </a:ext>
            </a:extLst>
          </p:cNvPr>
          <p:cNvSpPr>
            <a:spLocks noGrp="1"/>
          </p:cNvSpPr>
          <p:nvPr>
            <p:ph type="sldNum" sz="quarter" idx="5"/>
          </p:nvPr>
        </p:nvSpPr>
        <p:spPr/>
        <p:txBody>
          <a:bodyPr/>
          <a:lstStyle/>
          <a:p>
            <a:fld id="{529E5A72-B238-6447-BAF5-FD355A461B03}" type="slidenum">
              <a:rPr lang="en-GB" smtClean="0"/>
              <a:t>18</a:t>
            </a:fld>
            <a:endParaRPr lang="en-GB"/>
          </a:p>
        </p:txBody>
      </p:sp>
    </p:spTree>
    <p:extLst>
      <p:ext uri="{BB962C8B-B14F-4D97-AF65-F5344CB8AC3E}">
        <p14:creationId xmlns:p14="http://schemas.microsoft.com/office/powerpoint/2010/main" val="3120708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 think about ethics, we inevitably think about morality.</a:t>
            </a:r>
          </a:p>
          <a:p>
            <a:endParaRPr lang="en-GB" dirty="0"/>
          </a:p>
          <a:p>
            <a:r>
              <a:rPr lang="en-GB" dirty="0"/>
              <a:t>In ‘An Ideal Husband’ Oscar Wilde wrote: “Morality is simply the attitude we adopt towards people whom we dislike.” </a:t>
            </a:r>
          </a:p>
          <a:p>
            <a:endParaRPr lang="en-GB" dirty="0"/>
          </a:p>
          <a:p>
            <a:r>
              <a:rPr lang="en-GB" dirty="0"/>
              <a:t>Now, morality refers to principles or habits </a:t>
            </a:r>
            <a:r>
              <a:rPr lang="en-GB" b="0" i="0" u="none" strike="noStrike" dirty="0">
                <a:solidFill>
                  <a:srgbClr val="000000"/>
                </a:solidFill>
                <a:effectLst/>
                <a:latin typeface="-webkit-standard"/>
              </a:rPr>
              <a:t>that guide an individual’s sense of right and wrong, </a:t>
            </a:r>
            <a:r>
              <a:rPr lang="en-GB" dirty="0"/>
              <a:t>shaped by their personal beliefs. In contrast, ethics takes these moral principles and develops a formalized set of rules or code of conduct for a particular group or culture, which is then recognised and upheld by an external authority or social structure.</a:t>
            </a:r>
          </a:p>
          <a:p>
            <a:endParaRPr lang="en-GB" dirty="0"/>
          </a:p>
          <a:p>
            <a:r>
              <a:rPr lang="en-GB" dirty="0"/>
              <a:t>In essence, ethics provide the fundamental building blocks that enables groups, organisations, economies, cultures, and even entire societies to function cohesively and maintain integrity.</a:t>
            </a:r>
          </a:p>
        </p:txBody>
      </p:sp>
      <p:sp>
        <p:nvSpPr>
          <p:cNvPr id="4" name="Slide Number Placeholder 3"/>
          <p:cNvSpPr>
            <a:spLocks noGrp="1"/>
          </p:cNvSpPr>
          <p:nvPr>
            <p:ph type="sldNum" sz="quarter" idx="5"/>
          </p:nvPr>
        </p:nvSpPr>
        <p:spPr/>
        <p:txBody>
          <a:bodyPr/>
          <a:lstStyle/>
          <a:p>
            <a:fld id="{529E5A72-B238-6447-BAF5-FD355A461B03}" type="slidenum">
              <a:rPr lang="en-GB" smtClean="0"/>
              <a:t>2</a:t>
            </a:fld>
            <a:endParaRPr lang="en-GB"/>
          </a:p>
        </p:txBody>
      </p:sp>
    </p:spTree>
    <p:extLst>
      <p:ext uri="{BB962C8B-B14F-4D97-AF65-F5344CB8AC3E}">
        <p14:creationId xmlns:p14="http://schemas.microsoft.com/office/powerpoint/2010/main" val="312462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Helvetica Neue" panose="02000503000000020004" pitchFamily="2" charset="0"/>
              </a:rPr>
              <a:t>When technology is developed to enhance or replace human functions, the biases and limitations impacting human decision-making </a:t>
            </a:r>
            <a:r>
              <a:rPr lang="en-GB" dirty="0">
                <a:effectLst/>
                <a:latin typeface="Helvetica Neue" panose="02000503000000020004" pitchFamily="2" charset="0"/>
              </a:rPr>
              <a:t>can also influence the technology.</a:t>
            </a:r>
          </a:p>
          <a:p>
            <a:endParaRPr lang="en-GB" dirty="0"/>
          </a:p>
          <a:p>
            <a:r>
              <a:rPr lang="en-GB" dirty="0"/>
              <a:t>It is therefore essential that we work to align our technological progress with core societal values.</a:t>
            </a:r>
          </a:p>
          <a:p>
            <a:endParaRPr lang="en-GB" dirty="0"/>
          </a:p>
          <a:p>
            <a:r>
              <a:rPr lang="en-GB" sz="1400" noProof="0" dirty="0">
                <a:solidFill>
                  <a:srgbClr val="2F2E2C"/>
                </a:solidFill>
                <a:latin typeface="Gill Sans MT" panose="020B0502020104020203" pitchFamily="34" charset="77"/>
              </a:rPr>
              <a:t>Ethics in AI offers a </a:t>
            </a:r>
            <a:r>
              <a:rPr lang="en-GB" sz="1200" dirty="0">
                <a:effectLst/>
                <a:latin typeface="Helvetica Neue" panose="02000503000000020004" pitchFamily="2" charset="0"/>
              </a:rPr>
              <a:t>moral framework designed to prevent harm and mitigate risks by ensuring that AI is developed in a way that is responsible, safe and prioritizes fairness, transparency, and human well-being.</a:t>
            </a:r>
          </a:p>
          <a:p>
            <a:endParaRPr lang="en-GB" dirty="0"/>
          </a:p>
        </p:txBody>
      </p:sp>
      <p:sp>
        <p:nvSpPr>
          <p:cNvPr id="4" name="Slide Number Placeholder 3"/>
          <p:cNvSpPr>
            <a:spLocks noGrp="1"/>
          </p:cNvSpPr>
          <p:nvPr>
            <p:ph type="sldNum" sz="quarter" idx="5"/>
          </p:nvPr>
        </p:nvSpPr>
        <p:spPr/>
        <p:txBody>
          <a:bodyPr/>
          <a:lstStyle/>
          <a:p>
            <a:fld id="{529E5A72-B238-6447-BAF5-FD355A461B03}" type="slidenum">
              <a:rPr lang="en-GB" smtClean="0"/>
              <a:t>3</a:t>
            </a:fld>
            <a:endParaRPr lang="en-GB"/>
          </a:p>
        </p:txBody>
      </p:sp>
    </p:spTree>
    <p:extLst>
      <p:ext uri="{BB962C8B-B14F-4D97-AF65-F5344CB8AC3E}">
        <p14:creationId xmlns:p14="http://schemas.microsoft.com/office/powerpoint/2010/main" val="150896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Now, you might be wondering, “Why should we care?” A more specific answer can vary depending on the context. For instance, in a healthcare or medical setting, when considering the development of a medical device, whether we are the patient using the device, the healthcare professional recommending it, or the company creating it, we would always want to ensure its safety and reliability. </a:t>
            </a:r>
          </a:p>
          <a:p>
            <a:endParaRPr lang="en-GB" dirty="0">
              <a:effectLst/>
              <a:latin typeface="Helvetica Neue" panose="02000503000000020004" pitchFamily="2" charset="0"/>
            </a:endParaRPr>
          </a:p>
          <a:p>
            <a:r>
              <a:rPr lang="en-GB" dirty="0">
                <a:effectLst/>
                <a:latin typeface="Helvetica Neue" panose="02000503000000020004" pitchFamily="2" charset="0"/>
              </a:rPr>
              <a:t>More broadly, I’m reminded of the scene from </a:t>
            </a:r>
            <a:r>
              <a:rPr lang="en-GB" i="1" dirty="0">
                <a:effectLst/>
                <a:latin typeface="Helvetica Neue" panose="02000503000000020004" pitchFamily="2" charset="0"/>
              </a:rPr>
              <a:t>The Lord of the Rings: The Two Towers </a:t>
            </a:r>
            <a:r>
              <a:rPr lang="en-GB" dirty="0">
                <a:effectLst/>
                <a:latin typeface="Helvetica Neue" panose="02000503000000020004" pitchFamily="2" charset="0"/>
              </a:rPr>
              <a:t>in which </a:t>
            </a:r>
            <a:r>
              <a:rPr lang="en-GB" dirty="0" err="1">
                <a:effectLst/>
                <a:latin typeface="Helvetica Neue" panose="02000503000000020004" pitchFamily="2" charset="0"/>
              </a:rPr>
              <a:t>Meriadoc</a:t>
            </a:r>
            <a:r>
              <a:rPr lang="en-GB" dirty="0">
                <a:effectLst/>
                <a:latin typeface="Helvetica Neue" panose="02000503000000020004" pitchFamily="2" charset="0"/>
              </a:rPr>
              <a:t> </a:t>
            </a:r>
            <a:r>
              <a:rPr lang="en-GB" dirty="0" err="1">
                <a:effectLst/>
                <a:latin typeface="Helvetica Neue" panose="02000503000000020004" pitchFamily="2" charset="0"/>
              </a:rPr>
              <a:t>Brandybuck</a:t>
            </a:r>
            <a:r>
              <a:rPr lang="en-GB" dirty="0">
                <a:effectLst/>
                <a:latin typeface="Helvetica Neue" panose="02000503000000020004" pitchFamily="2" charset="0"/>
              </a:rPr>
              <a:t> challenges the reluctance of Treebeard and the other Ents to get involved in the war. </a:t>
            </a:r>
          </a:p>
          <a:p>
            <a:endParaRPr lang="en-GB" dirty="0">
              <a:effectLst/>
              <a:latin typeface="Helvetica Neue" panose="02000503000000020004" pitchFamily="2" charset="0"/>
            </a:endParaRPr>
          </a:p>
          <a:p>
            <a:r>
              <a:rPr lang="en-GB" dirty="0">
                <a:effectLst/>
                <a:latin typeface="Helvetica Neue" panose="02000503000000020004" pitchFamily="2" charset="0"/>
              </a:rPr>
              <a:t>The point is, just because we might not think an issue will directly affect us, or that our individual contribution won’t make a difference, it should not absolve us of the responsibility to learn and apply ethical principles in our actions and field of work. </a:t>
            </a:r>
          </a:p>
        </p:txBody>
      </p:sp>
      <p:sp>
        <p:nvSpPr>
          <p:cNvPr id="4" name="Slide Number Placeholder 3"/>
          <p:cNvSpPr>
            <a:spLocks noGrp="1"/>
          </p:cNvSpPr>
          <p:nvPr>
            <p:ph type="sldNum" sz="quarter" idx="5"/>
          </p:nvPr>
        </p:nvSpPr>
        <p:spPr/>
        <p:txBody>
          <a:bodyPr/>
          <a:lstStyle/>
          <a:p>
            <a:fld id="{529E5A72-B238-6447-BAF5-FD355A461B03}" type="slidenum">
              <a:rPr lang="en-GB" smtClean="0"/>
              <a:t>4</a:t>
            </a:fld>
            <a:endParaRPr lang="en-GB"/>
          </a:p>
        </p:txBody>
      </p:sp>
    </p:spTree>
    <p:extLst>
      <p:ext uri="{BB962C8B-B14F-4D97-AF65-F5344CB8AC3E}">
        <p14:creationId xmlns:p14="http://schemas.microsoft.com/office/powerpoint/2010/main" val="25688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 Belmont Report released by the National Commission for the Protection of Human Subjects in Biomedical and Behavioural Research in 1979 laid the groundwork for ethical research and practices, including AI, and establishing three key principles:</a:t>
            </a:r>
            <a:endParaRPr lang="en-GB" sz="1800" dirty="0">
              <a:effectLst/>
              <a:latin typeface="Calibri" panose="020F0502020204030204" pitchFamily="34" charset="0"/>
              <a:cs typeface="Times New Roman" panose="02020603050405020304" pitchFamily="18" charset="0"/>
            </a:endParaRPr>
          </a:p>
          <a:p>
            <a:endParaRPr lang="en-GB" dirty="0"/>
          </a:p>
          <a:p>
            <a:pPr marL="228600" indent="-228600">
              <a:buAutoNum type="arabicPeriod"/>
            </a:pPr>
            <a:r>
              <a:rPr lang="en-GB" dirty="0"/>
              <a:t>Respect for Persons</a:t>
            </a:r>
          </a:p>
          <a:p>
            <a:pPr marL="228600" indent="-228600">
              <a:buAutoNum type="arabicPeriod"/>
            </a:pPr>
            <a:r>
              <a:rPr lang="en-GB" dirty="0"/>
              <a:t>Beneficence</a:t>
            </a:r>
          </a:p>
          <a:p>
            <a:pPr marL="228600" indent="-228600">
              <a:buAutoNum type="arabicPeriod"/>
            </a:pPr>
            <a:r>
              <a:rPr lang="en-GB" dirty="0"/>
              <a:t>Justice</a:t>
            </a:r>
          </a:p>
          <a:p>
            <a:pPr marL="228600" indent="-228600">
              <a:buAutoNum type="arabicPeriod"/>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29E5A72-B238-6447-BAF5-FD355A461B03}" type="slidenum">
              <a:rPr lang="en-GB" smtClean="0"/>
              <a:t>5</a:t>
            </a:fld>
            <a:endParaRPr lang="en-GB"/>
          </a:p>
        </p:txBody>
      </p:sp>
    </p:spTree>
    <p:extLst>
      <p:ext uri="{BB962C8B-B14F-4D97-AF65-F5344CB8AC3E}">
        <p14:creationId xmlns:p14="http://schemas.microsoft.com/office/powerpoint/2010/main" val="3335632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principle of </a:t>
            </a:r>
            <a:r>
              <a:rPr lang="en-GB" sz="1800" dirty="0">
                <a:solidFill>
                  <a:srgbClr val="000000"/>
                </a:solidFill>
                <a:effectLst/>
                <a:latin typeface="Calibri" panose="020F0502020204030204" pitchFamily="34" charset="0"/>
                <a:ea typeface="Calibri" panose="020F0502020204030204" pitchFamily="34" charset="0"/>
              </a:rPr>
              <a:t>Respect for Persons is based on the ethical concept that individuals should be treated as autonomous agents and is comprised of two key components:</a:t>
            </a:r>
          </a:p>
          <a:p>
            <a:endParaRPr lang="en-GB" sz="1800" dirty="0">
              <a:solidFill>
                <a:srgbClr val="000000"/>
              </a:solidFill>
              <a:effectLst/>
              <a:latin typeface="Calibri" panose="020F0502020204030204" pitchFamily="34" charset="0"/>
            </a:endParaRPr>
          </a:p>
          <a:p>
            <a:r>
              <a:rPr lang="en-GB" sz="1800" dirty="0">
                <a:solidFill>
                  <a:srgbClr val="000000"/>
                </a:solidFill>
                <a:effectLst/>
                <a:latin typeface="Calibri" panose="020F0502020204030204" pitchFamily="34" charset="0"/>
              </a:rPr>
              <a:t>Informed Consent and Privacy.</a:t>
            </a:r>
          </a:p>
          <a:p>
            <a:endParaRPr lang="en-GB" sz="1800"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0" dirty="0">
                <a:solidFill>
                  <a:srgbClr val="000000"/>
                </a:solidFill>
                <a:effectLst/>
                <a:latin typeface="Gill Sans MT" panose="020B0502020104020203" pitchFamily="34" charset="77"/>
                <a:ea typeface="Times New Roman" panose="02020603050405020304" pitchFamily="18" charset="0"/>
              </a:rPr>
              <a:t>The National Commission stated that "Respect for persons requires that subjects, to the degree that they are capable, be given the opportunity to choose what shall or shall not happen to them. This opportunity is provided when adequate standards for informed consent are satisfied".</a:t>
            </a:r>
            <a:r>
              <a:rPr lang="en-GB" sz="2800" dirty="0">
                <a:effectLst/>
                <a:latin typeface="Gill Sans MT" panose="020B0502020104020203" pitchFamily="34" charset="77"/>
              </a:rPr>
              <a:t> These standards include provide enough i</a:t>
            </a:r>
            <a:r>
              <a:rPr lang="en-GB" sz="2800" dirty="0">
                <a:latin typeface="Helvetica Neue" panose="02000503000000020004" pitchFamily="2" charset="0"/>
              </a:rPr>
              <a:t>nformation for the individual to understand what they are consenting to, ensuring that this information is provided in a way the individual can understand and ascertaining that they have understood, and ensuring that the individual does not consent under coercion, either from undue influence or bribed by inappropriate rewards.</a:t>
            </a:r>
          </a:p>
          <a:p>
            <a:endParaRPr lang="en-GB" sz="1800" dirty="0">
              <a:solidFill>
                <a:srgbClr val="000000"/>
              </a:solidFill>
              <a:effectLst/>
              <a:latin typeface="Calibri" panose="020F0502020204030204" pitchFamily="34" charset="0"/>
            </a:endParaRPr>
          </a:p>
          <a:p>
            <a:r>
              <a:rPr lang="en-GB" sz="1800" dirty="0">
                <a:solidFill>
                  <a:srgbClr val="000000"/>
                </a:solidFill>
                <a:effectLst/>
                <a:latin typeface="Calibri" panose="020F0502020204030204" pitchFamily="34" charset="0"/>
                <a:ea typeface="Calibri" panose="020F0502020204030204" pitchFamily="34" charset="0"/>
              </a:rPr>
              <a:t>As regards privacy, this principle involves respecting an individual's right to privacy, the right to control access to oneself and one’s own information, and protecting the confidentiality of private, identifiable information about individuals.</a:t>
            </a:r>
            <a:endParaRPr lang="en-GB" sz="2800" dirty="0">
              <a:effectLst/>
            </a:endParaRPr>
          </a:p>
          <a:p>
            <a:endParaRPr lang="en-GB" sz="2800" dirty="0">
              <a:solidFill>
                <a:srgbClr val="000000"/>
              </a:solidFill>
              <a:effectLst/>
              <a:latin typeface="Calibri" panose="020F0502020204030204" pitchFamily="34" charset="0"/>
              <a:ea typeface="Calibri" panose="020F0502020204030204" pitchFamily="34" charset="0"/>
            </a:endParaRPr>
          </a:p>
          <a:p>
            <a:r>
              <a:rPr lang="en-GB" sz="1800" dirty="0">
                <a:solidFill>
                  <a:srgbClr val="000000"/>
                </a:solidFill>
                <a:effectLst/>
                <a:latin typeface="Calibri" panose="020F0502020204030204" pitchFamily="34" charset="0"/>
                <a:ea typeface="Calibri" panose="020F0502020204030204" pitchFamily="34" charset="0"/>
              </a:rPr>
              <a:t>N.B. some individuals do not have full autonomy based on their condition (such as their age, health, cognitive ability) or their circumstances (such as poverty, lack of education or social status). Under the principle of Respect for Persons, individuals with diminished autonomy need additional protections. </a:t>
            </a:r>
            <a:r>
              <a:rPr lang="en-GB" dirty="0">
                <a:effectLst/>
              </a:rPr>
              <a:t> </a:t>
            </a:r>
            <a:endParaRPr lang="en-GB" dirty="0"/>
          </a:p>
        </p:txBody>
      </p:sp>
      <p:sp>
        <p:nvSpPr>
          <p:cNvPr id="4" name="Slide Number Placeholder 3"/>
          <p:cNvSpPr>
            <a:spLocks noGrp="1"/>
          </p:cNvSpPr>
          <p:nvPr>
            <p:ph type="sldNum" sz="quarter" idx="5"/>
          </p:nvPr>
        </p:nvSpPr>
        <p:spPr/>
        <p:txBody>
          <a:bodyPr/>
          <a:lstStyle/>
          <a:p>
            <a:fld id="{529E5A72-B238-6447-BAF5-FD355A461B03}" type="slidenum">
              <a:rPr lang="en-GB" smtClean="0"/>
              <a:t>6</a:t>
            </a:fld>
            <a:endParaRPr lang="en-GB"/>
          </a:p>
        </p:txBody>
      </p:sp>
    </p:spTree>
    <p:extLst>
      <p:ext uri="{BB962C8B-B14F-4D97-AF65-F5344CB8AC3E}">
        <p14:creationId xmlns:p14="http://schemas.microsoft.com/office/powerpoint/2010/main" val="3820271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principle of </a:t>
            </a:r>
            <a:r>
              <a:rPr lang="en-GB" sz="1200" dirty="0">
                <a:solidFill>
                  <a:srgbClr val="000000"/>
                </a:solidFill>
                <a:effectLst/>
                <a:latin typeface="Calibri" panose="020F0502020204030204" pitchFamily="34" charset="0"/>
              </a:rPr>
              <a:t>B</a:t>
            </a:r>
            <a:r>
              <a:rPr lang="en-GB" sz="1200" dirty="0">
                <a:solidFill>
                  <a:srgbClr val="000000"/>
                </a:solidFill>
                <a:effectLst/>
                <a:latin typeface="Calibri" panose="020F0502020204030204" pitchFamily="34" charset="0"/>
                <a:ea typeface="Calibri" panose="020F0502020204030204" pitchFamily="34" charset="0"/>
              </a:rPr>
              <a:t>eneficence includes the obligation that researchers do no harm and try to maximize benefits and minimize harms and is comprised of two key components:</a:t>
            </a:r>
          </a:p>
          <a:p>
            <a:endParaRPr lang="en-GB" sz="1200" dirty="0">
              <a:solidFill>
                <a:srgbClr val="000000"/>
              </a:solidFill>
              <a:effectLst/>
              <a:latin typeface="Calibri" panose="020F0502020204030204" pitchFamily="34" charset="0"/>
            </a:endParaRPr>
          </a:p>
          <a:p>
            <a:r>
              <a:rPr lang="en-GB" sz="1200" dirty="0">
                <a:solidFill>
                  <a:srgbClr val="000000"/>
                </a:solidFill>
                <a:effectLst/>
                <a:latin typeface="Calibri" panose="020F0502020204030204" pitchFamily="34" charset="0"/>
              </a:rPr>
              <a:t>Systematic Assessment of Risks and Benefits and Minimization of Risk.</a:t>
            </a:r>
          </a:p>
          <a:p>
            <a:endParaRPr lang="en-GB" sz="1200"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0" dirty="0">
                <a:solidFill>
                  <a:srgbClr val="000000"/>
                </a:solidFill>
                <a:effectLst/>
                <a:latin typeface="Gill Sans MT" panose="020B0502020104020203" pitchFamily="34" charset="77"/>
              </a:rPr>
              <a:t>First, this requires that the risks of research be determined to be justified by the anticipated benefits of the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0" dirty="0">
              <a:solidFill>
                <a:srgbClr val="000000"/>
              </a:solidFill>
              <a:effectLst/>
              <a:latin typeface="Gill Sans MT" panose="020B0502020104020203" pitchFamily="34"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0" dirty="0">
                <a:solidFill>
                  <a:srgbClr val="000000"/>
                </a:solidFill>
                <a:effectLst/>
                <a:latin typeface="Gill Sans MT" panose="020B0502020104020203" pitchFamily="34" charset="77"/>
              </a:rPr>
              <a:t>Then, it should be determined that the risks of the research are the minimum required to achieve the research objective.</a:t>
            </a:r>
            <a:endParaRPr lang="en-GB" sz="1800" dirty="0">
              <a:effectLst/>
            </a:endParaRPr>
          </a:p>
          <a:p>
            <a:endParaRPr lang="en-GB" dirty="0"/>
          </a:p>
        </p:txBody>
      </p:sp>
      <p:sp>
        <p:nvSpPr>
          <p:cNvPr id="4" name="Slide Number Placeholder 3"/>
          <p:cNvSpPr>
            <a:spLocks noGrp="1"/>
          </p:cNvSpPr>
          <p:nvPr>
            <p:ph type="sldNum" sz="quarter" idx="5"/>
          </p:nvPr>
        </p:nvSpPr>
        <p:spPr/>
        <p:txBody>
          <a:bodyPr/>
          <a:lstStyle/>
          <a:p>
            <a:fld id="{529E5A72-B238-6447-BAF5-FD355A461B03}" type="slidenum">
              <a:rPr lang="en-GB" smtClean="0"/>
              <a:t>7</a:t>
            </a:fld>
            <a:endParaRPr lang="en-GB"/>
          </a:p>
        </p:txBody>
      </p:sp>
    </p:spTree>
    <p:extLst>
      <p:ext uri="{BB962C8B-B14F-4D97-AF65-F5344CB8AC3E}">
        <p14:creationId xmlns:p14="http://schemas.microsoft.com/office/powerpoint/2010/main" val="812188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principle of </a:t>
            </a:r>
            <a:r>
              <a:rPr lang="en-GB" sz="1200" dirty="0">
                <a:solidFill>
                  <a:srgbClr val="000000"/>
                </a:solidFill>
                <a:effectLst/>
                <a:latin typeface="Calibri" panose="020F0502020204030204" pitchFamily="34" charset="0"/>
              </a:rPr>
              <a:t>Justice</a:t>
            </a:r>
            <a:r>
              <a:rPr lang="en-GB" sz="1200" dirty="0">
                <a:solidFill>
                  <a:srgbClr val="000000"/>
                </a:solidFill>
                <a:effectLst/>
                <a:latin typeface="Calibri" panose="020F0502020204030204" pitchFamily="34" charset="0"/>
                <a:ea typeface="Calibri" panose="020F0502020204030204" pitchFamily="34" charset="0"/>
              </a:rPr>
              <a:t> requires that the selection of subjects is equitable, with subjects chosen not just on convenience of recruitment, but rather for reasons directly related to the problem being studied, with researches able to scientifically justify inclusion or exclusion criteria.</a:t>
            </a:r>
          </a:p>
          <a:p>
            <a:endParaRPr lang="en-GB" sz="1200" dirty="0">
              <a:solidFill>
                <a:srgbClr val="000000"/>
              </a:solidFill>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0000"/>
                </a:solidFill>
                <a:effectLst/>
                <a:latin typeface="Calibri" panose="020F0502020204030204" pitchFamily="34" charset="0"/>
                <a:ea typeface="Calibri" panose="020F0502020204030204" pitchFamily="34" charset="0"/>
              </a:rPr>
              <a:t>The Belmont report also asks </a:t>
            </a:r>
            <a:r>
              <a:rPr lang="en-GB" sz="1800" dirty="0">
                <a:solidFill>
                  <a:srgbClr val="000000"/>
                </a:solidFill>
                <a:effectLst/>
                <a:latin typeface="Calibri" panose="020F0502020204030204" pitchFamily="34" charset="0"/>
                <a:ea typeface="Calibri" panose="020F0502020204030204" pitchFamily="34" charset="0"/>
              </a:rPr>
              <a:t>"Who ought to receive the benefits of research and bear its burdens? …An injustice occurs when some benefit to which a person is entitled is denied without good reason or when some burden is imposed unduly" (The National Commission 1979).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past, much research was conducted with subject populations because of convenience (such as prisoners or institutionalized children) and these vulnerable subjects bore the burdens of the research, but not the benefits. The principle of justice requires a fair sharing of the burdens and benefits of research and that groups are not exploited because of their circumstances.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529E5A72-B238-6447-BAF5-FD355A461B03}" type="slidenum">
              <a:rPr lang="en-GB" smtClean="0"/>
              <a:t>8</a:t>
            </a:fld>
            <a:endParaRPr lang="en-GB"/>
          </a:p>
        </p:txBody>
      </p:sp>
    </p:spTree>
    <p:extLst>
      <p:ext uri="{BB962C8B-B14F-4D97-AF65-F5344CB8AC3E}">
        <p14:creationId xmlns:p14="http://schemas.microsoft.com/office/powerpoint/2010/main" val="298938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1F1F1F"/>
                </a:solidFill>
                <a:effectLst/>
                <a:latin typeface="Google Sans"/>
              </a:rPr>
              <a:t>These ethical principles provide the core guidelines that inform moral decision-making and behaviour. They represent overarching, abstract concepts directing individuals and groups towards ethical conduct. </a:t>
            </a:r>
          </a:p>
          <a:p>
            <a:endParaRPr lang="en-GB" b="0" i="0" u="none" strike="noStrike" dirty="0">
              <a:solidFill>
                <a:srgbClr val="1F1F1F"/>
              </a:solidFill>
              <a:effectLst/>
              <a:latin typeface="Google Sans"/>
            </a:endParaRPr>
          </a:p>
          <a:p>
            <a:r>
              <a:rPr lang="en-GB" b="0" i="0" u="none" strike="noStrike" dirty="0">
                <a:solidFill>
                  <a:srgbClr val="1F1F1F"/>
                </a:solidFill>
                <a:effectLst/>
                <a:latin typeface="Google Sans"/>
              </a:rPr>
              <a:t>Ethical values are more specific ideas, ideals, and standards that help shape decision-making and actions in a particular context, often used to implement the broader principles in more concrete ways. </a:t>
            </a:r>
          </a:p>
          <a:p>
            <a:endParaRPr lang="en-GB" b="0" i="0" u="none" strike="noStrike" dirty="0">
              <a:solidFill>
                <a:srgbClr val="1F1F1F"/>
              </a:solidFill>
              <a:effectLst/>
              <a:latin typeface="Google Sans"/>
            </a:endParaRPr>
          </a:p>
          <a:p>
            <a:r>
              <a:rPr lang="en-GB" b="0" i="0" u="none" strike="noStrike" dirty="0">
                <a:solidFill>
                  <a:srgbClr val="1F1F1F"/>
                </a:solidFill>
                <a:effectLst/>
                <a:latin typeface="Google Sans"/>
              </a:rPr>
              <a:t>In the context of AI, these values include but are not limited to: Accessibility, Accountability, Ease of Use, Explainability, Fairness, Lawfulness, Privacy, Reliability, Safety, Security, Sustainability, and Transparency.</a:t>
            </a:r>
          </a:p>
          <a:p>
            <a:endParaRPr lang="en-GB" b="0" i="0" u="none" strike="noStrike" dirty="0">
              <a:solidFill>
                <a:srgbClr val="1F1F1F"/>
              </a:solidFill>
              <a:effectLst/>
              <a:latin typeface="Google Sans"/>
            </a:endParaRPr>
          </a:p>
          <a:p>
            <a:r>
              <a:rPr lang="en-GB" b="0" i="0" u="none" strike="noStrike" dirty="0">
                <a:solidFill>
                  <a:srgbClr val="1F1F1F"/>
                </a:solidFill>
                <a:effectLst/>
                <a:latin typeface="Google Sans"/>
              </a:rPr>
              <a:t>These 12 values can be categorized into 3 broad focus areas: Legal Concerns, Protection, and Usability and Long-term Impact.</a:t>
            </a:r>
          </a:p>
          <a:p>
            <a:r>
              <a:rPr lang="en-GB" b="0" i="0" u="none" strike="noStrike" dirty="0">
                <a:solidFill>
                  <a:srgbClr val="1F1F1F"/>
                </a:solidFill>
                <a:effectLst/>
                <a:latin typeface="Google Sans"/>
              </a:rPr>
              <a:t> </a:t>
            </a:r>
          </a:p>
          <a:p>
            <a:endParaRPr lang="en-GB" b="0" i="0" u="none" strike="noStrike" dirty="0">
              <a:solidFill>
                <a:srgbClr val="1F1F1F"/>
              </a:solidFill>
              <a:effectLst/>
              <a:latin typeface="Google Sans"/>
            </a:endParaRPr>
          </a:p>
          <a:p>
            <a:endParaRPr lang="en-GB" dirty="0"/>
          </a:p>
        </p:txBody>
      </p:sp>
      <p:sp>
        <p:nvSpPr>
          <p:cNvPr id="4" name="Slide Number Placeholder 3"/>
          <p:cNvSpPr>
            <a:spLocks noGrp="1"/>
          </p:cNvSpPr>
          <p:nvPr>
            <p:ph type="sldNum" sz="quarter" idx="5"/>
          </p:nvPr>
        </p:nvSpPr>
        <p:spPr/>
        <p:txBody>
          <a:bodyPr/>
          <a:lstStyle/>
          <a:p>
            <a:fld id="{529E5A72-B238-6447-BAF5-FD355A461B03}" type="slidenum">
              <a:rPr lang="en-GB" smtClean="0"/>
              <a:t>9</a:t>
            </a:fld>
            <a:endParaRPr lang="en-GB"/>
          </a:p>
        </p:txBody>
      </p:sp>
    </p:spTree>
    <p:extLst>
      <p:ext uri="{BB962C8B-B14F-4D97-AF65-F5344CB8AC3E}">
        <p14:creationId xmlns:p14="http://schemas.microsoft.com/office/powerpoint/2010/main" val="298161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182" indent="0" algn="ctr">
              <a:buNone/>
              <a:defRPr/>
            </a:lvl2pPr>
            <a:lvl3pPr marL="914364" indent="0" algn="ctr">
              <a:buNone/>
              <a:defRPr/>
            </a:lvl3pPr>
            <a:lvl4pPr marL="1371545" indent="0" algn="ctr">
              <a:buNone/>
              <a:defRPr/>
            </a:lvl4pPr>
            <a:lvl5pPr marL="1828727" indent="0" algn="ctr">
              <a:buNone/>
              <a:defRPr/>
            </a:lvl5pPr>
            <a:lvl6pPr marL="2285909" indent="0" algn="ctr">
              <a:buNone/>
              <a:defRPr/>
            </a:lvl6pPr>
            <a:lvl7pPr marL="2743091" indent="0" algn="ctr">
              <a:buNone/>
              <a:defRPr/>
            </a:lvl7pPr>
            <a:lvl8pPr marL="3200272" indent="0" algn="ctr">
              <a:buNone/>
              <a:defRPr/>
            </a:lvl8pPr>
            <a:lvl9pPr marL="3657454"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03/01/2025</a:t>
            </a:fld>
            <a:endParaRPr lang="en-GB" altLang="en-US"/>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a:p>
        </p:txBody>
      </p:sp>
    </p:spTree>
    <p:extLst>
      <p:ext uri="{BB962C8B-B14F-4D97-AF65-F5344CB8AC3E}">
        <p14:creationId xmlns:p14="http://schemas.microsoft.com/office/powerpoint/2010/main" val="100171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1F5A0B3C-F710-B44C-944B-7CA408077B6C}"/>
              </a:ext>
            </a:extLst>
          </p:cNvPr>
          <p:cNvSpPr>
            <a:spLocks noGrp="1" noChangeArrowheads="1"/>
          </p:cNvSpPr>
          <p:nvPr>
            <p:ph type="dt" sz="half" idx="10"/>
          </p:nvPr>
        </p:nvSpPr>
        <p:spPr>
          <a:ln/>
        </p:spPr>
        <p:txBody>
          <a:bodyPr/>
          <a:lstStyle>
            <a:lvl1pPr>
              <a:defRPr/>
            </a:lvl1pPr>
          </a:lstStyle>
          <a:p>
            <a:pPr>
              <a:defRPr/>
            </a:pPr>
            <a:fld id="{A29DCE23-B3DC-6949-BFDB-CEF830B40299}" type="datetime1">
              <a:rPr lang="en-GB" altLang="en-US"/>
              <a:pPr>
                <a:defRPr/>
              </a:pPr>
              <a:t>03/01/2025</a:t>
            </a:fld>
            <a:endParaRPr lang="en-GB" altLang="en-US"/>
          </a:p>
        </p:txBody>
      </p:sp>
      <p:sp>
        <p:nvSpPr>
          <p:cNvPr id="5" name="Rectangle 5">
            <a:extLst>
              <a:ext uri="{FF2B5EF4-FFF2-40B4-BE49-F238E27FC236}">
                <a16:creationId xmlns:a16="http://schemas.microsoft.com/office/drawing/2014/main" id="{7F4CF177-1712-DA41-A41A-55156C83DDF7}"/>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6B9AA8A-DD01-754E-B678-53CEAD1F259B}"/>
              </a:ext>
            </a:extLst>
          </p:cNvPr>
          <p:cNvSpPr>
            <a:spLocks noGrp="1" noChangeArrowheads="1"/>
          </p:cNvSpPr>
          <p:nvPr>
            <p:ph type="sldNum" sz="quarter" idx="12"/>
          </p:nvPr>
        </p:nvSpPr>
        <p:spPr>
          <a:ln/>
        </p:spPr>
        <p:txBody>
          <a:bodyPr/>
          <a:lstStyle>
            <a:lvl1pPr>
              <a:defRPr/>
            </a:lvl1pPr>
          </a:lstStyle>
          <a:p>
            <a:fld id="{EC5D776F-40F6-8A40-815F-C28C48783EDF}" type="slidenum">
              <a:rPr lang="en-GB" altLang="en-US"/>
              <a:pPr/>
              <a:t>‹#›</a:t>
            </a:fld>
            <a:endParaRPr lang="en-GB" altLang="en-US"/>
          </a:p>
        </p:txBody>
      </p:sp>
    </p:spTree>
    <p:extLst>
      <p:ext uri="{BB962C8B-B14F-4D97-AF65-F5344CB8AC3E}">
        <p14:creationId xmlns:p14="http://schemas.microsoft.com/office/powerpoint/2010/main" val="317335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6988"/>
            <a:ext cx="2743200" cy="6264276"/>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6988"/>
            <a:ext cx="8026400" cy="62642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42FCBFA2-CDDD-FF42-BCA4-8F8065975873}"/>
              </a:ext>
            </a:extLst>
          </p:cNvPr>
          <p:cNvSpPr>
            <a:spLocks noGrp="1" noChangeArrowheads="1"/>
          </p:cNvSpPr>
          <p:nvPr>
            <p:ph type="dt" sz="half" idx="10"/>
          </p:nvPr>
        </p:nvSpPr>
        <p:spPr>
          <a:ln/>
        </p:spPr>
        <p:txBody>
          <a:bodyPr/>
          <a:lstStyle>
            <a:lvl1pPr>
              <a:defRPr/>
            </a:lvl1pPr>
          </a:lstStyle>
          <a:p>
            <a:pPr>
              <a:defRPr/>
            </a:pPr>
            <a:fld id="{6D28BD71-6DE0-5F42-A655-B2226DF576CE}" type="datetime1">
              <a:rPr lang="en-GB" altLang="en-US"/>
              <a:pPr>
                <a:defRPr/>
              </a:pPr>
              <a:t>03/01/2025</a:t>
            </a:fld>
            <a:endParaRPr lang="en-GB" altLang="en-US"/>
          </a:p>
        </p:txBody>
      </p:sp>
      <p:sp>
        <p:nvSpPr>
          <p:cNvPr id="5" name="Rectangle 5">
            <a:extLst>
              <a:ext uri="{FF2B5EF4-FFF2-40B4-BE49-F238E27FC236}">
                <a16:creationId xmlns:a16="http://schemas.microsoft.com/office/drawing/2014/main" id="{EE6AD7CB-7A0F-E74B-858B-B45EBDDB26A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8C3C86F0-BD30-4C46-AF75-7FBD56E93952}"/>
              </a:ext>
            </a:extLst>
          </p:cNvPr>
          <p:cNvSpPr>
            <a:spLocks noGrp="1" noChangeArrowheads="1"/>
          </p:cNvSpPr>
          <p:nvPr>
            <p:ph type="sldNum" sz="quarter" idx="12"/>
          </p:nvPr>
        </p:nvSpPr>
        <p:spPr>
          <a:ln/>
        </p:spPr>
        <p:txBody>
          <a:bodyPr/>
          <a:lstStyle>
            <a:lvl1pPr>
              <a:defRPr/>
            </a:lvl1pPr>
          </a:lstStyle>
          <a:p>
            <a:fld id="{45F908B3-9E8B-BA4C-9DA5-A6FEDD592FD0}" type="slidenum">
              <a:rPr lang="en-GB" altLang="en-US"/>
              <a:pPr/>
              <a:t>‹#›</a:t>
            </a:fld>
            <a:endParaRPr lang="en-GB" altLang="en-US"/>
          </a:p>
        </p:txBody>
      </p:sp>
    </p:spTree>
    <p:extLst>
      <p:ext uri="{BB962C8B-B14F-4D97-AF65-F5344CB8AC3E}">
        <p14:creationId xmlns:p14="http://schemas.microsoft.com/office/powerpoint/2010/main" val="244953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Gill Sans MT" panose="020B0502020104020203" pitchFamily="34" charset="77"/>
              </a:defRPr>
            </a:lvl1pPr>
            <a:lvl2pPr>
              <a:defRPr>
                <a:latin typeface="Gill Sans MT" panose="020B0502020104020203" pitchFamily="34" charset="77"/>
              </a:defRPr>
            </a:lvl2pPr>
            <a:lvl3pPr>
              <a:defRPr>
                <a:latin typeface="Gill Sans MT" panose="020B0502020104020203" pitchFamily="34" charset="77"/>
              </a:defRPr>
            </a:lvl3pPr>
            <a:lvl4pPr>
              <a:defRPr>
                <a:latin typeface="Gill Sans MT" panose="020B0502020104020203" pitchFamily="34" charset="77"/>
              </a:defRPr>
            </a:lvl4pPr>
            <a:lvl5pPr>
              <a:defRPr>
                <a:latin typeface="Gill Sans MT" panose="020B0502020104020203"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03/01/2025</a:t>
            </a:fld>
            <a:endParaRPr lang="en-GB" altLang="en-US"/>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a:p>
        </p:txBody>
      </p:sp>
    </p:spTree>
    <p:extLst>
      <p:ext uri="{BB962C8B-B14F-4D97-AF65-F5344CB8AC3E}">
        <p14:creationId xmlns:p14="http://schemas.microsoft.com/office/powerpoint/2010/main" val="2826711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6"/>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2" indent="0">
              <a:buNone/>
              <a:defRPr sz="1800"/>
            </a:lvl2pPr>
            <a:lvl3pPr marL="914364" indent="0">
              <a:buNone/>
              <a:defRPr sz="1600"/>
            </a:lvl3pPr>
            <a:lvl4pPr marL="1371545" indent="0">
              <a:buNone/>
              <a:defRPr sz="1400"/>
            </a:lvl4pPr>
            <a:lvl5pPr marL="1828727" indent="0">
              <a:buNone/>
              <a:defRPr sz="1400"/>
            </a:lvl5pPr>
            <a:lvl6pPr marL="2285909" indent="0">
              <a:buNone/>
              <a:defRPr sz="1400"/>
            </a:lvl6pPr>
            <a:lvl7pPr marL="2743091" indent="0">
              <a:buNone/>
              <a:defRPr sz="1400"/>
            </a:lvl7pPr>
            <a:lvl8pPr marL="3200272" indent="0">
              <a:buNone/>
              <a:defRPr sz="1400"/>
            </a:lvl8pPr>
            <a:lvl9pPr marL="3657454"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03/01/2025</a:t>
            </a:fld>
            <a:endParaRPr lang="en-GB" altLang="en-US"/>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a:p>
        </p:txBody>
      </p:sp>
    </p:spTree>
    <p:extLst>
      <p:ext uri="{BB962C8B-B14F-4D97-AF65-F5344CB8AC3E}">
        <p14:creationId xmlns:p14="http://schemas.microsoft.com/office/powerpoint/2010/main" val="268391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68414"/>
            <a:ext cx="53848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68414"/>
            <a:ext cx="53848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03/01/2025</a:t>
            </a:fld>
            <a:endParaRPr lang="en-GB" altLang="en-US"/>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a:p>
        </p:txBody>
      </p:sp>
    </p:spTree>
    <p:extLst>
      <p:ext uri="{BB962C8B-B14F-4D97-AF65-F5344CB8AC3E}">
        <p14:creationId xmlns:p14="http://schemas.microsoft.com/office/powerpoint/2010/main" val="15035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4"/>
            <a:ext cx="5386917" cy="639762"/>
          </a:xfr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9" y="1535114"/>
            <a:ext cx="5389033" cy="639762"/>
          </a:xfr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03/01/2025</a:t>
            </a:fld>
            <a:endParaRPr lang="en-GB" altLang="en-US"/>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a:p>
        </p:txBody>
      </p:sp>
    </p:spTree>
    <p:extLst>
      <p:ext uri="{BB962C8B-B14F-4D97-AF65-F5344CB8AC3E}">
        <p14:creationId xmlns:p14="http://schemas.microsoft.com/office/powerpoint/2010/main" val="417919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03/01/2025</a:t>
            </a:fld>
            <a:endParaRPr lang="en-GB" altLang="en-US"/>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a:p>
        </p:txBody>
      </p:sp>
    </p:spTree>
    <p:extLst>
      <p:ext uri="{BB962C8B-B14F-4D97-AF65-F5344CB8AC3E}">
        <p14:creationId xmlns:p14="http://schemas.microsoft.com/office/powerpoint/2010/main" val="240400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03/01/2025</a:t>
            </a:fld>
            <a:endParaRPr lang="en-GB" altLang="en-US"/>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a:p>
        </p:txBody>
      </p:sp>
    </p:spTree>
    <p:extLst>
      <p:ext uri="{BB962C8B-B14F-4D97-AF65-F5344CB8AC3E}">
        <p14:creationId xmlns:p14="http://schemas.microsoft.com/office/powerpoint/2010/main" val="3733461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1"/>
            <a:ext cx="4011084" cy="4691063"/>
          </a:xfr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C62D44F-71CF-E343-AE86-C19A2062F6AC}"/>
              </a:ext>
            </a:extLst>
          </p:cNvPr>
          <p:cNvSpPr>
            <a:spLocks noGrp="1" noChangeArrowheads="1"/>
          </p:cNvSpPr>
          <p:nvPr>
            <p:ph type="dt" sz="half" idx="10"/>
          </p:nvPr>
        </p:nvSpPr>
        <p:spPr>
          <a:ln/>
        </p:spPr>
        <p:txBody>
          <a:bodyPr/>
          <a:lstStyle>
            <a:lvl1pPr>
              <a:defRPr/>
            </a:lvl1pPr>
          </a:lstStyle>
          <a:p>
            <a:pPr>
              <a:defRPr/>
            </a:pPr>
            <a:fld id="{1412EA12-F86A-634D-9BB5-BCE924BE1233}" type="datetime1">
              <a:rPr lang="en-GB" altLang="en-US"/>
              <a:pPr>
                <a:defRPr/>
              </a:pPr>
              <a:t>03/01/2025</a:t>
            </a:fld>
            <a:endParaRPr lang="en-GB" altLang="en-US"/>
          </a:p>
        </p:txBody>
      </p:sp>
      <p:sp>
        <p:nvSpPr>
          <p:cNvPr id="6" name="Rectangle 5">
            <a:extLst>
              <a:ext uri="{FF2B5EF4-FFF2-40B4-BE49-F238E27FC236}">
                <a16:creationId xmlns:a16="http://schemas.microsoft.com/office/drawing/2014/main" id="{7B33203E-FF20-0C4B-BC24-49505515F70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7E5FAAB9-1E09-7E46-AD89-4CB0F5BAE117}"/>
              </a:ext>
            </a:extLst>
          </p:cNvPr>
          <p:cNvSpPr>
            <a:spLocks noGrp="1" noChangeArrowheads="1"/>
          </p:cNvSpPr>
          <p:nvPr>
            <p:ph type="sldNum" sz="quarter" idx="12"/>
          </p:nvPr>
        </p:nvSpPr>
        <p:spPr>
          <a:ln/>
        </p:spPr>
        <p:txBody>
          <a:bodyPr/>
          <a:lstStyle>
            <a:lvl1pPr>
              <a:defRPr/>
            </a:lvl1pPr>
          </a:lstStyle>
          <a:p>
            <a:fld id="{74522F99-6F26-6C45-AEB6-030D15579773}" type="slidenum">
              <a:rPr lang="en-GB" altLang="en-US"/>
              <a:pPr/>
              <a:t>‹#›</a:t>
            </a:fld>
            <a:endParaRPr lang="en-GB" altLang="en-US"/>
          </a:p>
        </p:txBody>
      </p:sp>
    </p:spTree>
    <p:extLst>
      <p:ext uri="{BB962C8B-B14F-4D97-AF65-F5344CB8AC3E}">
        <p14:creationId xmlns:p14="http://schemas.microsoft.com/office/powerpoint/2010/main" val="3133306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03/01/2025</a:t>
            </a:fld>
            <a:endParaRPr lang="en-GB" altLang="en-US"/>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a:p>
        </p:txBody>
      </p:sp>
    </p:spTree>
    <p:extLst>
      <p:ext uri="{BB962C8B-B14F-4D97-AF65-F5344CB8AC3E}">
        <p14:creationId xmlns:p14="http://schemas.microsoft.com/office/powerpoint/2010/main" val="426034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https://cdn-assets-eu.frontify.com/s3/frontify-enterprise-files-eu/eyJwYXRoIjoiaW1wZXJpYWwtY29sbGVnZS1sb25kb25cL2ZpbGVcL1YyMTZWb1JEVnpjTFJSTGlnSmlVLmVwcyJ9:imperial-college-london:L_hshkpeN472j5rziG7SuEf_HBwuQtPm1Gc5ixkNMYc?width=516"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609600" y="-26987"/>
            <a:ext cx="109728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609600" y="1268414"/>
            <a:ext cx="109728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609600" y="6381751"/>
            <a:ext cx="2844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03/01/2025</a:t>
            </a:fld>
            <a:endParaRPr lang="en-GB" altLang="en-US"/>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4165600" y="6381751"/>
            <a:ext cx="3860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Gill Sans MT" panose="020B0502020104020203" pitchFamily="34" charset="77"/>
                <a:ea typeface="ＭＳ Ｐゴシック" charset="0"/>
              </a:defRPr>
            </a:lvl1pPr>
          </a:lstStyle>
          <a:p>
            <a:pPr>
              <a:defRPr/>
            </a:pPr>
            <a:endParaRPr lang="en-GB"/>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8737600" y="6381751"/>
            <a:ext cx="2844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Gill Sans MT" panose="020B0502020104020203" pitchFamily="34" charset="77"/>
              </a:defRPr>
            </a:lvl1pPr>
          </a:lstStyle>
          <a:p>
            <a:fld id="{07E9AECC-8061-DA49-97AE-2E5615142E93}" type="slidenum">
              <a:rPr lang="en-GB" altLang="en-US"/>
              <a:pPr/>
              <a:t>‹#›</a:t>
            </a:fld>
            <a:endParaRPr lang="en-GB" altLang="en-US"/>
          </a:p>
        </p:txBody>
      </p:sp>
      <p:sp>
        <p:nvSpPr>
          <p:cNvPr id="3" name="Rectangle 2">
            <a:extLst>
              <a:ext uri="{FF2B5EF4-FFF2-40B4-BE49-F238E27FC236}">
                <a16:creationId xmlns:a16="http://schemas.microsoft.com/office/drawing/2014/main" id="{9221FB7C-07E2-A29C-9AD6-37AB3B7E5B4F}"/>
              </a:ext>
            </a:extLst>
          </p:cNvPr>
          <p:cNvSpPr>
            <a:spLocks noChangeArrowheads="1"/>
          </p:cNvSpPr>
          <p:nvPr userDrawn="1"/>
        </p:nvSpPr>
        <p:spPr bwMode="auto">
          <a:xfrm>
            <a:off x="12647899" y="-9502"/>
            <a:ext cx="8616431"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anchor="ctr" anchorCtr="0" compatLnSpc="1">
            <a:prstTxWarp prst="textNoShape">
              <a:avLst/>
            </a:prstTxWarp>
            <a:spAutoFit/>
          </a:bodyPr>
          <a:lstStyle/>
          <a:p>
            <a:endParaRPr lang="en-GB"/>
          </a:p>
        </p:txBody>
      </p:sp>
      <p:pic>
        <p:nvPicPr>
          <p:cNvPr id="1025" name="Picture 2" descr="Logo PMS Blue">
            <a:extLst>
              <a:ext uri="{FF2B5EF4-FFF2-40B4-BE49-F238E27FC236}">
                <a16:creationId xmlns:a16="http://schemas.microsoft.com/office/drawing/2014/main" id="{48C800A7-AB1C-B352-346F-A487E34C16E4}"/>
              </a:ext>
            </a:extLst>
          </p:cNvPr>
          <p:cNvPicPr>
            <a:picLocks noChangeAspect="1" noChangeArrowheads="1"/>
          </p:cNvPicPr>
          <p:nvPr userDrawn="1"/>
        </p:nvPicPr>
        <p:blipFill>
          <a:blip r:embed="rId13" r:link="rId14">
            <a:extLst>
              <a:ext uri="{28A0092B-C50C-407E-A947-70E740481C1C}">
                <a14:useLocalDpi xmlns:a14="http://schemas.microsoft.com/office/drawing/2010/main" val="0"/>
              </a:ext>
            </a:extLst>
          </a:blip>
          <a:srcRect/>
          <a:stretch>
            <a:fillRect/>
          </a:stretch>
        </p:blipFill>
        <p:spPr bwMode="auto">
          <a:xfrm>
            <a:off x="9840416" y="286433"/>
            <a:ext cx="2082304" cy="204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738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5pPr>
      <a:lvl6pPr marL="457182" algn="l" rtl="0" eaLnBrk="0" fontAlgn="base" hangingPunct="0">
        <a:spcBef>
          <a:spcPct val="0"/>
        </a:spcBef>
        <a:spcAft>
          <a:spcPct val="0"/>
        </a:spcAft>
        <a:defRPr sz="2800">
          <a:solidFill>
            <a:srgbClr val="003D7D"/>
          </a:solidFill>
          <a:latin typeface="Verdana" pitchFamily="34" charset="0"/>
          <a:cs typeface="Arial" charset="0"/>
        </a:defRPr>
      </a:lvl6pPr>
      <a:lvl7pPr marL="914364" algn="l" rtl="0" eaLnBrk="0" fontAlgn="base" hangingPunct="0">
        <a:spcBef>
          <a:spcPct val="0"/>
        </a:spcBef>
        <a:spcAft>
          <a:spcPct val="0"/>
        </a:spcAft>
        <a:defRPr sz="2800">
          <a:solidFill>
            <a:srgbClr val="003D7D"/>
          </a:solidFill>
          <a:latin typeface="Verdana" pitchFamily="34" charset="0"/>
          <a:cs typeface="Arial" charset="0"/>
        </a:defRPr>
      </a:lvl7pPr>
      <a:lvl8pPr marL="1371545" algn="l" rtl="0" eaLnBrk="0" fontAlgn="base" hangingPunct="0">
        <a:spcBef>
          <a:spcPct val="0"/>
        </a:spcBef>
        <a:spcAft>
          <a:spcPct val="0"/>
        </a:spcAft>
        <a:defRPr sz="2800">
          <a:solidFill>
            <a:srgbClr val="003D7D"/>
          </a:solidFill>
          <a:latin typeface="Verdana" pitchFamily="34" charset="0"/>
          <a:cs typeface="Arial" charset="0"/>
        </a:defRPr>
      </a:lvl8pPr>
      <a:lvl9pPr marL="1828727" algn="l" rtl="0" eaLnBrk="0" fontAlgn="base" hangingPunct="0">
        <a:spcBef>
          <a:spcPct val="0"/>
        </a:spcBef>
        <a:spcAft>
          <a:spcPct val="0"/>
        </a:spcAft>
        <a:defRPr sz="2800">
          <a:solidFill>
            <a:srgbClr val="003D7D"/>
          </a:solidFill>
          <a:latin typeface="Verdana" pitchFamily="34" charset="0"/>
          <a:cs typeface="Arial" charset="0"/>
        </a:defRPr>
      </a:lvl9pPr>
    </p:titleStyle>
    <p:bodyStyle>
      <a:lvl1pPr marL="342887" indent="-342887" algn="l" rtl="0" eaLnBrk="0" fontAlgn="base" hangingPunct="0">
        <a:spcBef>
          <a:spcPct val="20000"/>
        </a:spcBef>
        <a:spcAft>
          <a:spcPct val="0"/>
        </a:spcAft>
        <a:buFont typeface="Verdana" panose="020B0604030504040204" pitchFamily="34" charset="0"/>
        <a:buChar char="−"/>
        <a:defRPr sz="2400">
          <a:solidFill>
            <a:schemeClr val="tx1"/>
          </a:solidFill>
          <a:latin typeface="Gill Sans MT" panose="020B0502020104020203" pitchFamily="34" charset="77"/>
          <a:ea typeface="ＭＳ Ｐゴシック" charset="0"/>
          <a:cs typeface="+mn-cs"/>
        </a:defRPr>
      </a:lvl1pPr>
      <a:lvl2pPr marL="742920" indent="-285738"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Arial" charset="0"/>
          <a:cs typeface="+mn-cs"/>
        </a:defRPr>
      </a:lvl2pPr>
      <a:lvl3pPr marL="1142954" indent="-228590"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600136" indent="-228590" algn="l" rtl="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charset="0"/>
          <a:cs typeface="+mn-cs"/>
        </a:defRPr>
      </a:lvl4pPr>
      <a:lvl5pPr marL="2057317" indent="-228590" algn="l" rtl="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charset="0"/>
          <a:cs typeface="+mn-cs"/>
        </a:defRPr>
      </a:lvl5pPr>
      <a:lvl6pPr marL="2514499"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6pPr>
      <a:lvl7pPr marL="2971681"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7pPr>
      <a:lvl8pPr marL="3428863"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8pPr>
      <a:lvl9pPr marL="3886044"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1"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pixabay.com/en/electricity-sky-technology-315834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hhs.gov/ohrp/regulations-and-policy/belmont-report/read-the-belmont-report/index.html"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s://plato.stanford.edu/entries/ethics-ai/" TargetMode="External"/><Relationship Id="rId5" Type="http://schemas.openxmlformats.org/officeDocument/2006/relationships/hyperlink" Target="https://artificialintelligenceact.eu/wp-content/uploads/2024/02/AIA-Trilogue-Coreper.pdf" TargetMode="External"/><Relationship Id="rId4" Type="http://schemas.openxmlformats.org/officeDocument/2006/relationships/hyperlink" Target="https://standards.ieee.org/initiatives/autonomous-intelligence-system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mailto:nan.fletcher-lloyd17@imperial.ac.uk"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pixabay.com/en/lego-building-blocks-shapes-puzzle-29777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www.goodfreephotos.com/business-and-technology/parts-of-a-motherboard-technology.jpg.php" TargetMode="External"/><Relationship Id="rId5" Type="http://schemas.openxmlformats.org/officeDocument/2006/relationships/image" Target="../media/image5.jpg"/><Relationship Id="rId4" Type="http://schemas.openxmlformats.org/officeDocument/2006/relationships/hyperlink" Target="https://www.wallpaperflare.com/green-and-black-circuit-board-illustration-computer-render-wallpaper-zp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www.pinterest.com/pin/the-lord-of-the-rings-the-two-towers--50855498289175468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977565" y="1772816"/>
            <a:ext cx="64807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3600" b="0" i="0" u="none" strike="noStrike" kern="1200" cap="none" spc="0" normalizeH="0" baseline="0" noProof="0" dirty="0">
                <a:ln>
                  <a:noFill/>
                </a:ln>
                <a:solidFill>
                  <a:srgbClr val="003D7D"/>
                </a:solidFill>
                <a:effectLst/>
                <a:uLnTx/>
                <a:uFillTx/>
                <a:latin typeface="Gill Sans MT" panose="020B0502020104020203" pitchFamily="34" charset="77"/>
                <a:ea typeface="ＭＳ Ｐゴシック" panose="020B0600070205080204" pitchFamily="34" charset="-128"/>
                <a:cs typeface="Arial" panose="020B0604020202020204" pitchFamily="34" charset="0"/>
              </a:rPr>
              <a:t>Ethical AI: Principles and Practices</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9912351" y="6237288"/>
            <a:ext cx="358775" cy="433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panose="020B0604020202020204" pitchFamily="34" charset="0"/>
            </a:endParaRPr>
          </a:p>
        </p:txBody>
      </p:sp>
      <p:sp>
        <p:nvSpPr>
          <p:cNvPr id="2" name="Text Box 4">
            <a:extLst>
              <a:ext uri="{FF2B5EF4-FFF2-40B4-BE49-F238E27FC236}">
                <a16:creationId xmlns:a16="http://schemas.microsoft.com/office/drawing/2014/main" id="{A562B7D0-58C8-EA0D-1BC9-A1C7EC4C89A8}"/>
              </a:ext>
            </a:extLst>
          </p:cNvPr>
          <p:cNvSpPr txBox="1">
            <a:spLocks noChangeArrowheads="1"/>
          </p:cNvSpPr>
          <p:nvPr/>
        </p:nvSpPr>
        <p:spPr bwMode="auto">
          <a:xfrm>
            <a:off x="983432" y="4293096"/>
            <a:ext cx="914501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sz="1600" b="0" i="0" u="none" strike="noStrike" kern="1200" cap="none" spc="0" normalizeH="0" baseline="0" noProof="0" dirty="0">
                <a:ln>
                  <a:noFill/>
                </a:ln>
                <a:solidFill>
                  <a:srgbClr val="003D7D"/>
                </a:solidFill>
                <a:effectLst/>
                <a:uLnTx/>
                <a:uFillTx/>
                <a:latin typeface="Gill Sans MT" panose="020B0502020104020203" pitchFamily="34" charset="77"/>
                <a:ea typeface="Helvetica Neue" panose="02000503000000020004" pitchFamily="2" charset="0"/>
                <a:cs typeface="Helvetica Neue" panose="02000503000000020004" pitchFamily="2" charset="0"/>
              </a:rPr>
              <a:t>Nan Fletcher-Lloyd</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sz="1600" b="0" i="0" u="none" strike="noStrike" kern="1200" cap="none" spc="0" normalizeH="0" baseline="0" noProof="0" dirty="0">
                <a:ln>
                  <a:noFill/>
                </a:ln>
                <a:solidFill>
                  <a:srgbClr val="003D7D"/>
                </a:solidFill>
                <a:effectLst/>
                <a:uLnTx/>
                <a:uFillTx/>
                <a:latin typeface="Gill Sans MT" panose="020B0502020104020203" pitchFamily="34" charset="77"/>
                <a:ea typeface="Helvetica Neue" panose="02000503000000020004" pitchFamily="2" charset="0"/>
                <a:cs typeface="Helvetica Neue" panose="02000503000000020004" pitchFamily="2" charset="0"/>
              </a:rPr>
              <a:t>Department of Brain Sciences </a:t>
            </a:r>
            <a:endParaRPr lang="en-GB" sz="1600" dirty="0">
              <a:solidFill>
                <a:srgbClr val="003D7D"/>
              </a:solidFill>
              <a:ea typeface="Helvetica Neue" panose="02000503000000020004" pitchFamily="2" charset="0"/>
              <a:cs typeface="Helvetica Neue" panose="02000503000000020004" pitchFamily="2"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sz="1600" b="0" i="0" u="none" strike="noStrike" kern="1200" cap="none" spc="0" normalizeH="0" baseline="0" noProof="0" dirty="0">
                <a:ln>
                  <a:noFill/>
                </a:ln>
                <a:solidFill>
                  <a:srgbClr val="003D7D"/>
                </a:solidFill>
                <a:effectLst/>
                <a:uLnTx/>
                <a:uFillTx/>
                <a:latin typeface="Gill Sans MT" panose="020B0502020104020203" pitchFamily="34" charset="77"/>
                <a:ea typeface="Helvetica Neue" panose="02000503000000020004" pitchFamily="2" charset="0"/>
                <a:cs typeface="Helvetica Neue" panose="02000503000000020004" pitchFamily="2" charset="0"/>
              </a:rPr>
              <a:t>Imperial College London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sz="1600" b="0" i="0" u="none" strike="noStrike" kern="1200" cap="none" spc="0" normalizeH="0" baseline="0" noProof="0" dirty="0">
                <a:ln>
                  <a:noFill/>
                </a:ln>
                <a:solidFill>
                  <a:srgbClr val="003D7D"/>
                </a:solidFill>
                <a:effectLst/>
                <a:uLnTx/>
                <a:uFillTx/>
                <a:latin typeface="Gill Sans MT" panose="020B0502020104020203" pitchFamily="34" charset="77"/>
                <a:ea typeface="ＭＳ Ｐゴシック" panose="020B0600070205080204" pitchFamily="34" charset="-128"/>
                <a:cs typeface="Arial" panose="020B0604020202020204" pitchFamily="34" charset="0"/>
              </a:rPr>
              <a:t>January 2025</a:t>
            </a:r>
          </a:p>
        </p:txBody>
      </p:sp>
      <p:pic>
        <p:nvPicPr>
          <p:cNvPr id="4" name="Picture 3" descr="A colorful letters and numbers&#10;&#10;Description automatically generated">
            <a:extLst>
              <a:ext uri="{FF2B5EF4-FFF2-40B4-BE49-F238E27FC236}">
                <a16:creationId xmlns:a16="http://schemas.microsoft.com/office/drawing/2014/main" id="{1D8A194E-C7F4-82DC-FE58-059D46810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00" y="836712"/>
            <a:ext cx="2253532" cy="1147068"/>
          </a:xfrm>
          <a:prstGeom prst="rect">
            <a:avLst/>
          </a:prstGeom>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E71C6-6B18-2698-4399-2C91B2A5D83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F6174A-1EE9-60A1-14F1-FEC3DD24FAF6}"/>
              </a:ext>
            </a:extLst>
          </p:cNvPr>
          <p:cNvSpPr>
            <a:spLocks noGrp="1"/>
          </p:cNvSpPr>
          <p:nvPr>
            <p:ph type="sldNum" sz="quarter" idx="12"/>
          </p:nvPr>
        </p:nvSpPr>
        <p:spPr/>
        <p:txBody>
          <a:bodyPr/>
          <a:lstStyle/>
          <a:p>
            <a:fld id="{BB98F552-A29D-2D4E-8192-F20670493719}" type="slidenum">
              <a:rPr lang="en-GB" noProof="0" smtClean="0"/>
              <a:pPr/>
              <a:t>10</a:t>
            </a:fld>
            <a:endParaRPr lang="en-GB" noProof="0" dirty="0"/>
          </a:p>
        </p:txBody>
      </p:sp>
      <p:sp>
        <p:nvSpPr>
          <p:cNvPr id="6" name="TextBox 5">
            <a:extLst>
              <a:ext uri="{FF2B5EF4-FFF2-40B4-BE49-F238E27FC236}">
                <a16:creationId xmlns:a16="http://schemas.microsoft.com/office/drawing/2014/main" id="{6B538739-B5EA-9B18-3019-416C94C34337}"/>
              </a:ext>
            </a:extLst>
          </p:cNvPr>
          <p:cNvSpPr txBox="1"/>
          <p:nvPr/>
        </p:nvSpPr>
        <p:spPr>
          <a:xfrm>
            <a:off x="609600" y="1690062"/>
            <a:ext cx="10631510" cy="3477875"/>
          </a:xfrm>
          <a:prstGeom prst="rect">
            <a:avLst/>
          </a:prstGeom>
          <a:noFill/>
        </p:spPr>
        <p:txBody>
          <a:bodyPr wrap="square">
            <a:spAutoFit/>
          </a:bodyPr>
          <a:lstStyle/>
          <a:p>
            <a:pPr marL="342900" indent="-342900">
              <a:buFont typeface="+mj-lt"/>
              <a:buAutoNum type="arabicPeriod"/>
            </a:pPr>
            <a:r>
              <a:rPr lang="en-GB" sz="2000" dirty="0">
                <a:latin typeface="Gill Sans MT" panose="020B0502020104020203" pitchFamily="34" charset="77"/>
              </a:rPr>
              <a:t>Fairness – the capacity of an AI system to make decisions that are impartial, equitable and free from bias.  </a:t>
            </a:r>
          </a:p>
          <a:p>
            <a:pPr marL="342900" indent="-342900">
              <a:buFont typeface="+mj-lt"/>
              <a:buAutoNum type="arabicPeriod"/>
            </a:pPr>
            <a:endParaRPr lang="en-GB" sz="2000" dirty="0">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Transparency – the obligation to provide clear, accessible information about how an AI system operates.</a:t>
            </a:r>
          </a:p>
          <a:p>
            <a:pPr marL="342900" indent="-342900">
              <a:buAutoNum type="arabicPeriod"/>
            </a:pPr>
            <a:endParaRPr lang="en-GB" sz="2000" dirty="0">
              <a:solidFill>
                <a:srgbClr val="000000"/>
              </a:solidFill>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Accountability – the obligation to hold relevant parties responsible for the actions and outcomes of an AI system.</a:t>
            </a:r>
          </a:p>
          <a:p>
            <a:pPr marL="342900" indent="-342900">
              <a:buAutoNum type="arabicPeriod"/>
            </a:pPr>
            <a:endParaRPr lang="en-GB" sz="2000" dirty="0">
              <a:solidFill>
                <a:srgbClr val="000000"/>
              </a:solidFill>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Lawfulness – the requirement for an AI system to be developed and deployed in compliance with legal regulations and relevant standards. </a:t>
            </a:r>
            <a:endParaRPr lang="en-GB" sz="2000" dirty="0">
              <a:effectLst/>
              <a:latin typeface="Gill Sans MT" panose="020B0502020104020203" pitchFamily="34" charset="77"/>
            </a:endParaRPr>
          </a:p>
        </p:txBody>
      </p:sp>
      <p:sp>
        <p:nvSpPr>
          <p:cNvPr id="8" name="Title 1">
            <a:extLst>
              <a:ext uri="{FF2B5EF4-FFF2-40B4-BE49-F238E27FC236}">
                <a16:creationId xmlns:a16="http://schemas.microsoft.com/office/drawing/2014/main" id="{D0C2C45A-CB97-8AE0-DB7A-32240ABDD301}"/>
              </a:ext>
            </a:extLst>
          </p:cNvPr>
          <p:cNvSpPr txBox="1">
            <a:spLocks/>
          </p:cNvSpPr>
          <p:nvPr/>
        </p:nvSpPr>
        <p:spPr bwMode="auto">
          <a:xfrm>
            <a:off x="609600" y="-26987"/>
            <a:ext cx="109728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5pPr>
            <a:lvl6pPr marL="457182" algn="l" rtl="0" eaLnBrk="0" fontAlgn="base" hangingPunct="0">
              <a:spcBef>
                <a:spcPct val="0"/>
              </a:spcBef>
              <a:spcAft>
                <a:spcPct val="0"/>
              </a:spcAft>
              <a:defRPr sz="2800">
                <a:solidFill>
                  <a:srgbClr val="003D7D"/>
                </a:solidFill>
                <a:latin typeface="Verdana" pitchFamily="34" charset="0"/>
                <a:cs typeface="Arial" charset="0"/>
              </a:defRPr>
            </a:lvl6pPr>
            <a:lvl7pPr marL="914364" algn="l" rtl="0" eaLnBrk="0" fontAlgn="base" hangingPunct="0">
              <a:spcBef>
                <a:spcPct val="0"/>
              </a:spcBef>
              <a:spcAft>
                <a:spcPct val="0"/>
              </a:spcAft>
              <a:defRPr sz="2800">
                <a:solidFill>
                  <a:srgbClr val="003D7D"/>
                </a:solidFill>
                <a:latin typeface="Verdana" pitchFamily="34" charset="0"/>
                <a:cs typeface="Arial" charset="0"/>
              </a:defRPr>
            </a:lvl7pPr>
            <a:lvl8pPr marL="1371545" algn="l" rtl="0" eaLnBrk="0" fontAlgn="base" hangingPunct="0">
              <a:spcBef>
                <a:spcPct val="0"/>
              </a:spcBef>
              <a:spcAft>
                <a:spcPct val="0"/>
              </a:spcAft>
              <a:defRPr sz="2800">
                <a:solidFill>
                  <a:srgbClr val="003D7D"/>
                </a:solidFill>
                <a:latin typeface="Verdana" pitchFamily="34" charset="0"/>
                <a:cs typeface="Arial" charset="0"/>
              </a:defRPr>
            </a:lvl8pPr>
            <a:lvl9pPr marL="1828727" algn="l" rtl="0" eaLnBrk="0" fontAlgn="base" hangingPunct="0">
              <a:spcBef>
                <a:spcPct val="0"/>
              </a:spcBef>
              <a:spcAft>
                <a:spcPct val="0"/>
              </a:spcAft>
              <a:defRPr sz="2800">
                <a:solidFill>
                  <a:srgbClr val="003D7D"/>
                </a:solidFill>
                <a:latin typeface="Verdana" pitchFamily="34" charset="0"/>
                <a:cs typeface="Arial" charset="0"/>
              </a:defRPr>
            </a:lvl9pPr>
          </a:lstStyle>
          <a:p>
            <a:r>
              <a:rPr lang="en-GB" kern="0" dirty="0"/>
              <a:t>Group 1 – Legal Concerns</a:t>
            </a:r>
          </a:p>
        </p:txBody>
      </p:sp>
    </p:spTree>
    <p:extLst>
      <p:ext uri="{BB962C8B-B14F-4D97-AF65-F5344CB8AC3E}">
        <p14:creationId xmlns:p14="http://schemas.microsoft.com/office/powerpoint/2010/main" val="75926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A9276-D3EF-62FD-8AAE-D0A009BA5B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2BC11E-3CA5-A309-77E4-30F2BF281B7E}"/>
              </a:ext>
            </a:extLst>
          </p:cNvPr>
          <p:cNvSpPr>
            <a:spLocks noGrp="1"/>
          </p:cNvSpPr>
          <p:nvPr>
            <p:ph type="title"/>
          </p:nvPr>
        </p:nvSpPr>
        <p:spPr/>
        <p:txBody>
          <a:bodyPr/>
          <a:lstStyle/>
          <a:p>
            <a:r>
              <a:rPr lang="en-GB" noProof="0" dirty="0"/>
              <a:t>Group 2 – Protection</a:t>
            </a:r>
          </a:p>
        </p:txBody>
      </p:sp>
      <p:sp>
        <p:nvSpPr>
          <p:cNvPr id="3" name="Slide Number Placeholder 2">
            <a:extLst>
              <a:ext uri="{FF2B5EF4-FFF2-40B4-BE49-F238E27FC236}">
                <a16:creationId xmlns:a16="http://schemas.microsoft.com/office/drawing/2014/main" id="{96D54926-4953-D0F5-DFCF-9259879CC91F}"/>
              </a:ext>
            </a:extLst>
          </p:cNvPr>
          <p:cNvSpPr>
            <a:spLocks noGrp="1"/>
          </p:cNvSpPr>
          <p:nvPr>
            <p:ph type="sldNum" sz="quarter" idx="12"/>
          </p:nvPr>
        </p:nvSpPr>
        <p:spPr/>
        <p:txBody>
          <a:bodyPr/>
          <a:lstStyle/>
          <a:p>
            <a:fld id="{BB98F552-A29D-2D4E-8192-F20670493719}" type="slidenum">
              <a:rPr lang="en-GB" noProof="0" smtClean="0"/>
              <a:pPr/>
              <a:t>11</a:t>
            </a:fld>
            <a:endParaRPr lang="en-GB" noProof="0" dirty="0"/>
          </a:p>
        </p:txBody>
      </p:sp>
      <p:sp>
        <p:nvSpPr>
          <p:cNvPr id="4" name="TextBox 3">
            <a:extLst>
              <a:ext uri="{FF2B5EF4-FFF2-40B4-BE49-F238E27FC236}">
                <a16:creationId xmlns:a16="http://schemas.microsoft.com/office/drawing/2014/main" id="{EE2EE896-664E-BADA-3AF1-129CD5ECCE9A}"/>
              </a:ext>
            </a:extLst>
          </p:cNvPr>
          <p:cNvSpPr txBox="1"/>
          <p:nvPr/>
        </p:nvSpPr>
        <p:spPr>
          <a:xfrm>
            <a:off x="609600" y="1843950"/>
            <a:ext cx="10631510" cy="3170099"/>
          </a:xfrm>
          <a:prstGeom prst="rect">
            <a:avLst/>
          </a:prstGeom>
          <a:noFill/>
        </p:spPr>
        <p:txBody>
          <a:bodyPr wrap="square">
            <a:spAutoFit/>
          </a:bodyPr>
          <a:lstStyle/>
          <a:p>
            <a:pPr marL="342900" indent="-342900">
              <a:buFont typeface="+mj-lt"/>
              <a:buAutoNum type="arabicPeriod"/>
            </a:pPr>
            <a:r>
              <a:rPr lang="en-GB" sz="2000" dirty="0">
                <a:latin typeface="Gill Sans MT" panose="020B0502020104020203" pitchFamily="34" charset="77"/>
              </a:rPr>
              <a:t>Non-maleficence/Safety – the requirement for an AI system to be designed and implemented in such a way as to prevent harm.</a:t>
            </a:r>
            <a:endParaRPr lang="en-GB" sz="2000" dirty="0">
              <a:effectLst/>
              <a:latin typeface="Gill Sans MT" panose="020B0502020104020203" pitchFamily="34" charset="77"/>
            </a:endParaRPr>
          </a:p>
          <a:p>
            <a:pPr marL="342900" indent="-342900">
              <a:buFont typeface="+mj-lt"/>
              <a:buAutoNum type="arabicPeriod"/>
            </a:pPr>
            <a:endParaRPr lang="en-GB" sz="2000" dirty="0">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Reliability – the capacity of an AI system to perform consistently as intended, maintaining this functionality over time.</a:t>
            </a:r>
          </a:p>
          <a:p>
            <a:pPr marL="342900" indent="-342900">
              <a:buAutoNum type="arabicPeriod"/>
            </a:pPr>
            <a:endParaRPr lang="en-GB" sz="2000" dirty="0">
              <a:solidFill>
                <a:srgbClr val="000000"/>
              </a:solidFill>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Privacy – the obligation to uphold the rights of individuals to control their own data.</a:t>
            </a:r>
          </a:p>
          <a:p>
            <a:pPr marL="342900" indent="-342900">
              <a:buAutoNum type="arabicPeriod"/>
            </a:pPr>
            <a:endParaRPr lang="en-GB" sz="2000" dirty="0">
              <a:solidFill>
                <a:srgbClr val="000000"/>
              </a:solidFill>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Security – the requirement to safeguard of an AI system from unauthorized access and malicious attacks.</a:t>
            </a:r>
            <a:endParaRPr lang="en-GB" sz="2000" dirty="0">
              <a:effectLst/>
              <a:latin typeface="Gill Sans MT" panose="020B0502020104020203" pitchFamily="34" charset="77"/>
            </a:endParaRPr>
          </a:p>
        </p:txBody>
      </p:sp>
    </p:spTree>
    <p:extLst>
      <p:ext uri="{BB962C8B-B14F-4D97-AF65-F5344CB8AC3E}">
        <p14:creationId xmlns:p14="http://schemas.microsoft.com/office/powerpoint/2010/main" val="3297995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FB515-75BE-181F-EE4D-86F188F0C2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68B1B2-8FE1-E5D9-849A-27102BD5C74C}"/>
              </a:ext>
            </a:extLst>
          </p:cNvPr>
          <p:cNvSpPr>
            <a:spLocks noGrp="1"/>
          </p:cNvSpPr>
          <p:nvPr>
            <p:ph type="title"/>
          </p:nvPr>
        </p:nvSpPr>
        <p:spPr/>
        <p:txBody>
          <a:bodyPr/>
          <a:lstStyle/>
          <a:p>
            <a:r>
              <a:rPr lang="en-GB" noProof="0" dirty="0"/>
              <a:t>Group 3 – Usability and Long-term Impact</a:t>
            </a:r>
          </a:p>
        </p:txBody>
      </p:sp>
      <p:sp>
        <p:nvSpPr>
          <p:cNvPr id="3" name="Slide Number Placeholder 2">
            <a:extLst>
              <a:ext uri="{FF2B5EF4-FFF2-40B4-BE49-F238E27FC236}">
                <a16:creationId xmlns:a16="http://schemas.microsoft.com/office/drawing/2014/main" id="{FCD42173-A51F-D91D-A9B3-B2AA86D1ADF4}"/>
              </a:ext>
            </a:extLst>
          </p:cNvPr>
          <p:cNvSpPr>
            <a:spLocks noGrp="1"/>
          </p:cNvSpPr>
          <p:nvPr>
            <p:ph type="sldNum" sz="quarter" idx="12"/>
          </p:nvPr>
        </p:nvSpPr>
        <p:spPr/>
        <p:txBody>
          <a:bodyPr/>
          <a:lstStyle/>
          <a:p>
            <a:fld id="{BB98F552-A29D-2D4E-8192-F20670493719}" type="slidenum">
              <a:rPr lang="en-GB" noProof="0" smtClean="0"/>
              <a:pPr/>
              <a:t>12</a:t>
            </a:fld>
            <a:endParaRPr lang="en-GB" noProof="0" dirty="0"/>
          </a:p>
        </p:txBody>
      </p:sp>
      <p:sp>
        <p:nvSpPr>
          <p:cNvPr id="4" name="TextBox 3">
            <a:extLst>
              <a:ext uri="{FF2B5EF4-FFF2-40B4-BE49-F238E27FC236}">
                <a16:creationId xmlns:a16="http://schemas.microsoft.com/office/drawing/2014/main" id="{F30030DD-1F97-CE90-FE99-514CFD9E6061}"/>
              </a:ext>
            </a:extLst>
          </p:cNvPr>
          <p:cNvSpPr txBox="1"/>
          <p:nvPr/>
        </p:nvSpPr>
        <p:spPr>
          <a:xfrm>
            <a:off x="609600" y="1843950"/>
            <a:ext cx="10631510" cy="3170099"/>
          </a:xfrm>
          <a:prstGeom prst="rect">
            <a:avLst/>
          </a:prstGeom>
          <a:noFill/>
        </p:spPr>
        <p:txBody>
          <a:bodyPr wrap="square">
            <a:spAutoFit/>
          </a:bodyPr>
          <a:lstStyle/>
          <a:p>
            <a:pPr marL="342900" indent="-342900">
              <a:buFont typeface="+mj-lt"/>
              <a:buAutoNum type="arabicPeriod"/>
            </a:pPr>
            <a:r>
              <a:rPr lang="en-GB" sz="2000" dirty="0">
                <a:effectLst/>
                <a:latin typeface="Gill Sans MT" panose="020B0502020104020203" pitchFamily="34" charset="77"/>
              </a:rPr>
              <a:t>Ease of Use – the requirement to design an AI system that is intuitive and easy to interact with.</a:t>
            </a:r>
            <a:endParaRPr lang="en-GB" sz="2000" dirty="0">
              <a:effectLst/>
              <a:highlight>
                <a:srgbClr val="FFFF00"/>
              </a:highlight>
              <a:latin typeface="Gill Sans MT" panose="020B0502020104020203" pitchFamily="34" charset="77"/>
            </a:endParaRPr>
          </a:p>
          <a:p>
            <a:pPr marL="342900" indent="-342900">
              <a:buFont typeface="+mj-lt"/>
              <a:buAutoNum type="arabicPeriod"/>
            </a:pPr>
            <a:endParaRPr lang="en-GB" sz="2000" dirty="0">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Accessibility – the obligation to ensure that an AI system to be used by people with diverse abilities and is available to people from diverse backgrounds.</a:t>
            </a:r>
          </a:p>
          <a:p>
            <a:pPr marL="342900" indent="-342900">
              <a:buAutoNum type="arabicPeriod"/>
            </a:pPr>
            <a:endParaRPr lang="en-GB" sz="2000" dirty="0">
              <a:solidFill>
                <a:srgbClr val="000000"/>
              </a:solidFill>
              <a:effectLst/>
              <a:highlight>
                <a:srgbClr val="FFFF00"/>
              </a:highligh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Explainability – the obligation to provide clarification on the rationale behind the the decision-making process of an AI system.</a:t>
            </a:r>
          </a:p>
          <a:p>
            <a:pPr marL="342900" indent="-342900">
              <a:buAutoNum type="arabicPeriod"/>
            </a:pPr>
            <a:endParaRPr lang="en-GB" sz="2000" dirty="0">
              <a:solidFill>
                <a:srgbClr val="000000"/>
              </a:solidFill>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Sustainability – the obligation to consider the long-term impact on the environment, society, and economy in the design of an AI system.</a:t>
            </a:r>
            <a:endParaRPr lang="en-GB" sz="2000" dirty="0">
              <a:effectLst/>
              <a:latin typeface="Gill Sans MT" panose="020B0502020104020203" pitchFamily="34" charset="77"/>
            </a:endParaRPr>
          </a:p>
        </p:txBody>
      </p:sp>
    </p:spTree>
    <p:extLst>
      <p:ext uri="{BB962C8B-B14F-4D97-AF65-F5344CB8AC3E}">
        <p14:creationId xmlns:p14="http://schemas.microsoft.com/office/powerpoint/2010/main" val="168165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9C7A9-BDA1-43E6-6971-FD282C2346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6242E-C012-DE95-B35A-8192EECB9531}"/>
              </a:ext>
            </a:extLst>
          </p:cNvPr>
          <p:cNvSpPr>
            <a:spLocks noGrp="1"/>
          </p:cNvSpPr>
          <p:nvPr>
            <p:ph type="title"/>
          </p:nvPr>
        </p:nvSpPr>
        <p:spPr/>
        <p:txBody>
          <a:bodyPr/>
          <a:lstStyle/>
          <a:p>
            <a:r>
              <a:rPr lang="en-GB" noProof="0" dirty="0"/>
              <a:t>Ethical Practices</a:t>
            </a:r>
          </a:p>
        </p:txBody>
      </p:sp>
      <p:sp>
        <p:nvSpPr>
          <p:cNvPr id="3" name="Slide Number Placeholder 2">
            <a:extLst>
              <a:ext uri="{FF2B5EF4-FFF2-40B4-BE49-F238E27FC236}">
                <a16:creationId xmlns:a16="http://schemas.microsoft.com/office/drawing/2014/main" id="{B6BBD820-B6C5-0C16-3032-3471C1BE9449}"/>
              </a:ext>
            </a:extLst>
          </p:cNvPr>
          <p:cNvSpPr>
            <a:spLocks noGrp="1"/>
          </p:cNvSpPr>
          <p:nvPr>
            <p:ph type="sldNum" sz="quarter" idx="12"/>
          </p:nvPr>
        </p:nvSpPr>
        <p:spPr/>
        <p:txBody>
          <a:bodyPr/>
          <a:lstStyle/>
          <a:p>
            <a:fld id="{BB98F552-A29D-2D4E-8192-F20670493719}" type="slidenum">
              <a:rPr lang="en-GB" noProof="0" smtClean="0"/>
              <a:pPr/>
              <a:t>13</a:t>
            </a:fld>
            <a:endParaRPr lang="en-GB" noProof="0" dirty="0"/>
          </a:p>
        </p:txBody>
      </p:sp>
      <p:sp>
        <p:nvSpPr>
          <p:cNvPr id="6" name="Rectangle 5">
            <a:extLst>
              <a:ext uri="{FF2B5EF4-FFF2-40B4-BE49-F238E27FC236}">
                <a16:creationId xmlns:a16="http://schemas.microsoft.com/office/drawing/2014/main" id="{7C30EEA2-B3D2-776E-153C-91A33C81D8EA}"/>
              </a:ext>
            </a:extLst>
          </p:cNvPr>
          <p:cNvSpPr/>
          <p:nvPr/>
        </p:nvSpPr>
        <p:spPr>
          <a:xfrm>
            <a:off x="3071664" y="1556792"/>
            <a:ext cx="180020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Slide Number Placeholder 1">
            <a:extLst>
              <a:ext uri="{FF2B5EF4-FFF2-40B4-BE49-F238E27FC236}">
                <a16:creationId xmlns:a16="http://schemas.microsoft.com/office/drawing/2014/main" id="{179486C5-9B9C-A59E-12A8-BE0E71F30F72}"/>
              </a:ext>
            </a:extLst>
          </p:cNvPr>
          <p:cNvSpPr txBox="1">
            <a:spLocks/>
          </p:cNvSpPr>
          <p:nvPr/>
        </p:nvSpPr>
        <p:spPr bwMode="auto">
          <a:xfrm>
            <a:off x="8610600" y="6356350"/>
            <a:ext cx="2743200"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Gill Sans MT" panose="020B0502020104020203"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94E80F9-0E08-3C4F-9F14-79BF2B78232D}" type="slidenum">
              <a:rPr lang="en-GB" altLang="en-US" smtClean="0"/>
              <a:pPr/>
              <a:t>13</a:t>
            </a:fld>
            <a:endParaRPr lang="en-GB" altLang="en-US"/>
          </a:p>
        </p:txBody>
      </p:sp>
      <p:pic>
        <p:nvPicPr>
          <p:cNvPr id="36" name="Picture 35">
            <a:extLst>
              <a:ext uri="{FF2B5EF4-FFF2-40B4-BE49-F238E27FC236}">
                <a16:creationId xmlns:a16="http://schemas.microsoft.com/office/drawing/2014/main" id="{B12F6EBA-5462-288A-56E5-6636FD3F2FB8}"/>
              </a:ext>
            </a:extLst>
          </p:cNvPr>
          <p:cNvPicPr>
            <a:picLocks noChangeAspect="1"/>
          </p:cNvPicPr>
          <p:nvPr/>
        </p:nvPicPr>
        <p:blipFill>
          <a:blip r:embed="rId3"/>
          <a:stretch>
            <a:fillRect/>
          </a:stretch>
        </p:blipFill>
        <p:spPr>
          <a:xfrm>
            <a:off x="2209800" y="1116014"/>
            <a:ext cx="7772400" cy="4690131"/>
          </a:xfrm>
          <a:prstGeom prst="rect">
            <a:avLst/>
          </a:prstGeom>
        </p:spPr>
      </p:pic>
    </p:spTree>
    <p:extLst>
      <p:ext uri="{BB962C8B-B14F-4D97-AF65-F5344CB8AC3E}">
        <p14:creationId xmlns:p14="http://schemas.microsoft.com/office/powerpoint/2010/main" val="240466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B4DF5-05AA-80FF-C8BE-F928D260A5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65A1E6-D6EE-B8AC-4C7D-828C714A5B93}"/>
              </a:ext>
            </a:extLst>
          </p:cNvPr>
          <p:cNvSpPr>
            <a:spLocks noGrp="1"/>
          </p:cNvSpPr>
          <p:nvPr>
            <p:ph type="title"/>
          </p:nvPr>
        </p:nvSpPr>
        <p:spPr/>
        <p:txBody>
          <a:bodyPr/>
          <a:lstStyle/>
          <a:p>
            <a:r>
              <a:rPr lang="en-GB" noProof="0" dirty="0"/>
              <a:t>Does the AI System </a:t>
            </a:r>
            <a:r>
              <a:rPr lang="en-GB" dirty="0"/>
              <a:t>Provide</a:t>
            </a:r>
            <a:r>
              <a:rPr lang="en-GB" noProof="0" dirty="0"/>
              <a:t> Meaningful </a:t>
            </a:r>
            <a:r>
              <a:rPr lang="en-GB" dirty="0"/>
              <a:t>Improvement?</a:t>
            </a:r>
            <a:endParaRPr lang="en-GB" noProof="0" dirty="0"/>
          </a:p>
        </p:txBody>
      </p:sp>
      <p:sp>
        <p:nvSpPr>
          <p:cNvPr id="3" name="Slide Number Placeholder 2">
            <a:extLst>
              <a:ext uri="{FF2B5EF4-FFF2-40B4-BE49-F238E27FC236}">
                <a16:creationId xmlns:a16="http://schemas.microsoft.com/office/drawing/2014/main" id="{FFEE01B4-2F28-99D7-DEE1-8E3B747B8962}"/>
              </a:ext>
            </a:extLst>
          </p:cNvPr>
          <p:cNvSpPr>
            <a:spLocks noGrp="1"/>
          </p:cNvSpPr>
          <p:nvPr>
            <p:ph type="sldNum" sz="quarter" idx="12"/>
          </p:nvPr>
        </p:nvSpPr>
        <p:spPr/>
        <p:txBody>
          <a:bodyPr/>
          <a:lstStyle/>
          <a:p>
            <a:fld id="{BB98F552-A29D-2D4E-8192-F20670493719}" type="slidenum">
              <a:rPr lang="en-GB" noProof="0" smtClean="0"/>
              <a:pPr/>
              <a:t>14</a:t>
            </a:fld>
            <a:endParaRPr lang="en-GB" noProof="0" dirty="0"/>
          </a:p>
        </p:txBody>
      </p:sp>
      <p:sp>
        <p:nvSpPr>
          <p:cNvPr id="6" name="Rectangle 5">
            <a:extLst>
              <a:ext uri="{FF2B5EF4-FFF2-40B4-BE49-F238E27FC236}">
                <a16:creationId xmlns:a16="http://schemas.microsoft.com/office/drawing/2014/main" id="{00062B06-E3C1-C520-2575-50D4763C5C50}"/>
              </a:ext>
            </a:extLst>
          </p:cNvPr>
          <p:cNvSpPr/>
          <p:nvPr/>
        </p:nvSpPr>
        <p:spPr>
          <a:xfrm>
            <a:off x="3071664" y="1556792"/>
            <a:ext cx="180020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TextBox 3">
            <a:extLst>
              <a:ext uri="{FF2B5EF4-FFF2-40B4-BE49-F238E27FC236}">
                <a16:creationId xmlns:a16="http://schemas.microsoft.com/office/drawing/2014/main" id="{F3B85BDF-C62A-0C6E-B015-1D11BFA5ED88}"/>
              </a:ext>
            </a:extLst>
          </p:cNvPr>
          <p:cNvSpPr txBox="1"/>
          <p:nvPr/>
        </p:nvSpPr>
        <p:spPr>
          <a:xfrm>
            <a:off x="609600" y="1690062"/>
            <a:ext cx="10631510" cy="3477875"/>
          </a:xfrm>
          <a:prstGeom prst="rect">
            <a:avLst/>
          </a:prstGeom>
          <a:noFill/>
        </p:spPr>
        <p:txBody>
          <a:bodyPr wrap="square">
            <a:spAutoFit/>
          </a:bodyPr>
          <a:lstStyle/>
          <a:p>
            <a:r>
              <a:rPr lang="en-GB" sz="2000" b="1" dirty="0">
                <a:latin typeface="Gill Sans MT" panose="020B0502020104020203" pitchFamily="34" charset="77"/>
              </a:rPr>
              <a:t>User</a:t>
            </a:r>
            <a:r>
              <a:rPr lang="en-GB" sz="2000" dirty="0">
                <a:latin typeface="Gill Sans MT" panose="020B0502020104020203" pitchFamily="34" charset="77"/>
              </a:rPr>
              <a:t> </a:t>
            </a:r>
          </a:p>
          <a:p>
            <a:endParaRPr lang="en-GB" sz="2000" dirty="0">
              <a:latin typeface="Gill Sans MT" panose="020B0502020104020203" pitchFamily="34" charset="77"/>
            </a:endParaRPr>
          </a:p>
          <a:p>
            <a:r>
              <a:rPr lang="en-GB" sz="2000" dirty="0">
                <a:latin typeface="Gill Sans MT" panose="020B0502020104020203" pitchFamily="34" charset="77"/>
              </a:rPr>
              <a:t>Does the AI system solve a core problem? </a:t>
            </a:r>
          </a:p>
          <a:p>
            <a:endParaRPr lang="en-GB" sz="2000" dirty="0">
              <a:effectLst/>
              <a:latin typeface="Gill Sans MT" panose="020B0502020104020203" pitchFamily="34" charset="77"/>
            </a:endParaRPr>
          </a:p>
          <a:p>
            <a:r>
              <a:rPr lang="en-GB" sz="2000" b="1" dirty="0">
                <a:latin typeface="Gill Sans MT" panose="020B0502020104020203" pitchFamily="34" charset="77"/>
              </a:rPr>
              <a:t>Professional</a:t>
            </a:r>
          </a:p>
          <a:p>
            <a:endParaRPr lang="en-GB" sz="2000" b="1" dirty="0">
              <a:latin typeface="Gill Sans MT" panose="020B0502020104020203" pitchFamily="34" charset="77"/>
            </a:endParaRPr>
          </a:p>
          <a:p>
            <a:r>
              <a:rPr lang="en-GB" sz="2000" dirty="0">
                <a:latin typeface="Gill Sans MT" panose="020B0502020104020203" pitchFamily="34" charset="77"/>
              </a:rPr>
              <a:t>How does the AI system compare to other solutions? </a:t>
            </a:r>
          </a:p>
          <a:p>
            <a:endParaRPr lang="en-GB" sz="2000" dirty="0">
              <a:effectLst/>
              <a:latin typeface="Gill Sans MT" panose="020B0502020104020203" pitchFamily="34" charset="77"/>
            </a:endParaRPr>
          </a:p>
          <a:p>
            <a:r>
              <a:rPr lang="en-GB" sz="2000" b="1" dirty="0">
                <a:latin typeface="Gill Sans MT" panose="020B0502020104020203" pitchFamily="34" charset="77"/>
              </a:rPr>
              <a:t>Developers </a:t>
            </a:r>
          </a:p>
          <a:p>
            <a:endParaRPr lang="en-GB" sz="2000" dirty="0">
              <a:latin typeface="Gill Sans MT" panose="020B0502020104020203" pitchFamily="34" charset="77"/>
            </a:endParaRPr>
          </a:p>
          <a:p>
            <a:r>
              <a:rPr lang="en-GB" sz="2000" dirty="0">
                <a:latin typeface="Gill Sans MT" panose="020B0502020104020203" pitchFamily="34" charset="77"/>
              </a:rPr>
              <a:t>What sets this AI system apart from competitors? </a:t>
            </a:r>
            <a:endParaRPr lang="en-GB" sz="2000" dirty="0">
              <a:effectLst/>
              <a:latin typeface="Gill Sans MT" panose="020B0502020104020203" pitchFamily="34" charset="77"/>
            </a:endParaRPr>
          </a:p>
        </p:txBody>
      </p:sp>
    </p:spTree>
    <p:extLst>
      <p:ext uri="{BB962C8B-B14F-4D97-AF65-F5344CB8AC3E}">
        <p14:creationId xmlns:p14="http://schemas.microsoft.com/office/powerpoint/2010/main" val="822610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27FD5-B50B-FDF2-DD3A-2D092AC2A6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15B94-E9CC-4842-D163-6E3614D94945}"/>
              </a:ext>
            </a:extLst>
          </p:cNvPr>
          <p:cNvSpPr>
            <a:spLocks noGrp="1"/>
          </p:cNvSpPr>
          <p:nvPr>
            <p:ph type="title"/>
          </p:nvPr>
        </p:nvSpPr>
        <p:spPr/>
        <p:txBody>
          <a:bodyPr/>
          <a:lstStyle/>
          <a:p>
            <a:r>
              <a:rPr lang="en-GB" noProof="0" dirty="0"/>
              <a:t>Why we should care.</a:t>
            </a:r>
          </a:p>
        </p:txBody>
      </p:sp>
      <p:sp>
        <p:nvSpPr>
          <p:cNvPr id="3" name="Slide Number Placeholder 2">
            <a:extLst>
              <a:ext uri="{FF2B5EF4-FFF2-40B4-BE49-F238E27FC236}">
                <a16:creationId xmlns:a16="http://schemas.microsoft.com/office/drawing/2014/main" id="{FEE2ABA9-44BC-97C1-5467-AF79483993B9}"/>
              </a:ext>
            </a:extLst>
          </p:cNvPr>
          <p:cNvSpPr>
            <a:spLocks noGrp="1"/>
          </p:cNvSpPr>
          <p:nvPr>
            <p:ph type="sldNum" sz="quarter" idx="12"/>
          </p:nvPr>
        </p:nvSpPr>
        <p:spPr/>
        <p:txBody>
          <a:bodyPr/>
          <a:lstStyle/>
          <a:p>
            <a:fld id="{BB98F552-A29D-2D4E-8192-F20670493719}" type="slidenum">
              <a:rPr lang="en-GB" noProof="0" smtClean="0"/>
              <a:pPr/>
              <a:t>15</a:t>
            </a:fld>
            <a:endParaRPr lang="en-GB" noProof="0" dirty="0"/>
          </a:p>
        </p:txBody>
      </p:sp>
      <p:sp>
        <p:nvSpPr>
          <p:cNvPr id="5" name="Rectangle 4">
            <a:extLst>
              <a:ext uri="{FF2B5EF4-FFF2-40B4-BE49-F238E27FC236}">
                <a16:creationId xmlns:a16="http://schemas.microsoft.com/office/drawing/2014/main" id="{57313969-4419-810D-BD06-C2FD169F2B12}"/>
              </a:ext>
            </a:extLst>
          </p:cNvPr>
          <p:cNvSpPr/>
          <p:nvPr/>
        </p:nvSpPr>
        <p:spPr>
          <a:xfrm>
            <a:off x="839416" y="2459503"/>
            <a:ext cx="5489665" cy="1938992"/>
          </a:xfrm>
          <a:prstGeom prst="rect">
            <a:avLst/>
          </a:prstGeom>
        </p:spPr>
        <p:txBody>
          <a:bodyPr wrap="square">
            <a:spAutoFit/>
          </a:bodyPr>
          <a:lstStyle/>
          <a:p>
            <a:r>
              <a:rPr lang="en-GB" sz="2000" b="0" i="1" u="none" strike="noStrike" dirty="0">
                <a:solidFill>
                  <a:srgbClr val="000000"/>
                </a:solidFill>
                <a:effectLst/>
                <a:latin typeface="Gill Sans MT" panose="020B0502020104020203" pitchFamily="34" charset="77"/>
              </a:rPr>
              <a:t>“AI is the new electricity. It has the potential to transform every industry and create tremendous value, but it also has the potential to be dangerous if not handled responsibly.”</a:t>
            </a:r>
          </a:p>
          <a:p>
            <a:br>
              <a:rPr lang="en-GB" sz="2000" dirty="0">
                <a:latin typeface="Gill Sans MT" panose="020B0502020104020203" pitchFamily="34" charset="77"/>
              </a:rPr>
            </a:br>
            <a:r>
              <a:rPr lang="en-GB" sz="2000" b="0" i="0" u="none" strike="noStrike" dirty="0">
                <a:solidFill>
                  <a:srgbClr val="000000"/>
                </a:solidFill>
                <a:effectLst/>
                <a:latin typeface="Gill Sans MT" panose="020B0502020104020203" pitchFamily="34" charset="77"/>
              </a:rPr>
              <a:t>— Andrew Ng</a:t>
            </a:r>
            <a:endParaRPr lang="en-GB" sz="2000" noProof="0" dirty="0">
              <a:solidFill>
                <a:srgbClr val="2F2E2C"/>
              </a:solidFill>
              <a:latin typeface="Gill Sans MT" panose="020B0502020104020203" pitchFamily="34" charset="77"/>
            </a:endParaRPr>
          </a:p>
        </p:txBody>
      </p:sp>
      <p:pic>
        <p:nvPicPr>
          <p:cNvPr id="34" name="Picture 33" descr="A high voltage tower with wires&#10;&#10;Description automatically generated">
            <a:extLst>
              <a:ext uri="{FF2B5EF4-FFF2-40B4-BE49-F238E27FC236}">
                <a16:creationId xmlns:a16="http://schemas.microsoft.com/office/drawing/2014/main" id="{9B890C4F-F5F7-FBBC-1FDA-9972E63665C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139172" y="2024528"/>
            <a:ext cx="4213412" cy="2808941"/>
          </a:xfrm>
          <a:prstGeom prst="rect">
            <a:avLst/>
          </a:prstGeom>
        </p:spPr>
      </p:pic>
    </p:spTree>
    <p:extLst>
      <p:ext uri="{BB962C8B-B14F-4D97-AF65-F5344CB8AC3E}">
        <p14:creationId xmlns:p14="http://schemas.microsoft.com/office/powerpoint/2010/main" val="107833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2298F-27BA-6630-2759-71D1E33354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198A83-660D-E734-EA50-988FAFEE6531}"/>
              </a:ext>
            </a:extLst>
          </p:cNvPr>
          <p:cNvSpPr>
            <a:spLocks noGrp="1"/>
          </p:cNvSpPr>
          <p:nvPr>
            <p:ph type="title"/>
          </p:nvPr>
        </p:nvSpPr>
        <p:spPr/>
        <p:txBody>
          <a:bodyPr/>
          <a:lstStyle/>
          <a:p>
            <a:r>
              <a:rPr lang="en-GB" noProof="0" dirty="0"/>
              <a:t>Further Reading</a:t>
            </a:r>
          </a:p>
        </p:txBody>
      </p:sp>
      <p:sp>
        <p:nvSpPr>
          <p:cNvPr id="3" name="Slide Number Placeholder 2">
            <a:extLst>
              <a:ext uri="{FF2B5EF4-FFF2-40B4-BE49-F238E27FC236}">
                <a16:creationId xmlns:a16="http://schemas.microsoft.com/office/drawing/2014/main" id="{6A1C1EFE-024E-08FF-B2A6-225150030F32}"/>
              </a:ext>
            </a:extLst>
          </p:cNvPr>
          <p:cNvSpPr>
            <a:spLocks noGrp="1"/>
          </p:cNvSpPr>
          <p:nvPr>
            <p:ph type="sldNum" sz="quarter" idx="12"/>
          </p:nvPr>
        </p:nvSpPr>
        <p:spPr/>
        <p:txBody>
          <a:bodyPr/>
          <a:lstStyle/>
          <a:p>
            <a:fld id="{BB98F552-A29D-2D4E-8192-F20670493719}" type="slidenum">
              <a:rPr lang="en-GB" noProof="0" smtClean="0"/>
              <a:pPr/>
              <a:t>16</a:t>
            </a:fld>
            <a:endParaRPr lang="en-GB" noProof="0" dirty="0"/>
          </a:p>
        </p:txBody>
      </p:sp>
      <p:sp>
        <p:nvSpPr>
          <p:cNvPr id="5" name="TextBox 4">
            <a:extLst>
              <a:ext uri="{FF2B5EF4-FFF2-40B4-BE49-F238E27FC236}">
                <a16:creationId xmlns:a16="http://schemas.microsoft.com/office/drawing/2014/main" id="{DC26F9EB-4D5A-7B61-086E-D2FE784A01D5}"/>
              </a:ext>
            </a:extLst>
          </p:cNvPr>
          <p:cNvSpPr txBox="1"/>
          <p:nvPr/>
        </p:nvSpPr>
        <p:spPr>
          <a:xfrm>
            <a:off x="780245" y="2151727"/>
            <a:ext cx="10631510" cy="2554545"/>
          </a:xfrm>
          <a:prstGeom prst="rect">
            <a:avLst/>
          </a:prstGeom>
          <a:noFill/>
        </p:spPr>
        <p:txBody>
          <a:bodyPr wrap="square">
            <a:spAutoFit/>
          </a:bodyPr>
          <a:lstStyle/>
          <a:p>
            <a:r>
              <a:rPr lang="en-GB" sz="2000" dirty="0">
                <a:effectLst/>
                <a:latin typeface="Gill Sans MT" panose="020B0502020104020203" pitchFamily="34" charset="77"/>
                <a:hlinkClick r:id="rId3"/>
              </a:rPr>
              <a:t>The Belmont Report</a:t>
            </a:r>
            <a:r>
              <a:rPr lang="en-GB" sz="2000" dirty="0">
                <a:effectLst/>
                <a:latin typeface="Gill Sans MT" panose="020B0502020104020203" pitchFamily="34" charset="77"/>
              </a:rPr>
              <a:t> (The National Commission, 1979) </a:t>
            </a:r>
          </a:p>
          <a:p>
            <a:endParaRPr lang="en-GB" sz="2000" dirty="0">
              <a:effectLst/>
              <a:latin typeface="Gill Sans MT" panose="020B0502020104020203" pitchFamily="34" charset="77"/>
            </a:endParaRPr>
          </a:p>
          <a:p>
            <a:r>
              <a:rPr lang="en-GB" sz="2000" dirty="0">
                <a:latin typeface="Gill Sans MT" panose="020B0502020104020203" pitchFamily="34" charset="77"/>
                <a:hlinkClick r:id="rId4"/>
              </a:rPr>
              <a:t>The IEEE Global Initiative on Ethics of Autonomous and Intelligent Systems </a:t>
            </a:r>
            <a:endParaRPr lang="en-GB" sz="2000" dirty="0">
              <a:latin typeface="Gill Sans MT" panose="020B0502020104020203" pitchFamily="34" charset="77"/>
            </a:endParaRPr>
          </a:p>
          <a:p>
            <a:endParaRPr lang="en-GB" sz="2000" dirty="0">
              <a:latin typeface="Gill Sans MT" panose="020B0502020104020203" pitchFamily="34" charset="77"/>
            </a:endParaRPr>
          </a:p>
          <a:p>
            <a:r>
              <a:rPr lang="en-GB" sz="2000" dirty="0">
                <a:latin typeface="Gill Sans MT" panose="020B0502020104020203" pitchFamily="34" charset="77"/>
              </a:rPr>
              <a:t>The final draft of the </a:t>
            </a:r>
            <a:r>
              <a:rPr lang="en-GB" sz="2000" dirty="0">
                <a:latin typeface="Gill Sans MT" panose="020B0502020104020203" pitchFamily="34" charset="77"/>
                <a:hlinkClick r:id="rId5"/>
              </a:rPr>
              <a:t>EU AI Act</a:t>
            </a:r>
            <a:endParaRPr lang="en-GB" sz="2000" dirty="0">
              <a:latin typeface="Gill Sans MT" panose="020B0502020104020203" pitchFamily="34" charset="77"/>
            </a:endParaRPr>
          </a:p>
          <a:p>
            <a:endParaRPr lang="en-GB" sz="2000" dirty="0">
              <a:latin typeface="Gill Sans MT" panose="020B0502020104020203" pitchFamily="34" charset="77"/>
            </a:endParaRPr>
          </a:p>
          <a:p>
            <a:r>
              <a:rPr lang="en-GB" sz="2000" b="0" i="0" u="none" strike="noStrike" dirty="0">
                <a:solidFill>
                  <a:srgbClr val="000000"/>
                </a:solidFill>
                <a:effectLst/>
                <a:latin typeface="Gill Sans MT" panose="020B0502020104020203" pitchFamily="34" charset="77"/>
                <a:hlinkClick r:id="rId6"/>
              </a:rPr>
              <a:t>Ethics of Artificial Intelligence and Robotics </a:t>
            </a:r>
            <a:r>
              <a:rPr lang="en-GB" sz="2000" b="0" i="0" u="none" strike="noStrike" dirty="0">
                <a:solidFill>
                  <a:srgbClr val="000000"/>
                </a:solidFill>
                <a:effectLst/>
                <a:latin typeface="Gill Sans MT" panose="020B0502020104020203" pitchFamily="34" charset="77"/>
              </a:rPr>
              <a:t>(Stanford </a:t>
            </a:r>
            <a:r>
              <a:rPr lang="en-GB" sz="2000" b="0" i="0" u="none" strike="noStrike" dirty="0" err="1">
                <a:solidFill>
                  <a:srgbClr val="000000"/>
                </a:solidFill>
                <a:effectLst/>
                <a:latin typeface="Gill Sans MT" panose="020B0502020104020203" pitchFamily="34" charset="77"/>
              </a:rPr>
              <a:t>Encyclopedia</a:t>
            </a:r>
            <a:r>
              <a:rPr lang="en-GB" sz="2000" b="0" i="0" u="none" strike="noStrike" dirty="0">
                <a:solidFill>
                  <a:srgbClr val="000000"/>
                </a:solidFill>
                <a:effectLst/>
                <a:latin typeface="Gill Sans MT" panose="020B0502020104020203" pitchFamily="34" charset="77"/>
              </a:rPr>
              <a:t> of Philosophy)</a:t>
            </a:r>
            <a:endParaRPr lang="en-GB" sz="2000" dirty="0">
              <a:latin typeface="Gill Sans MT" panose="020B0502020104020203" pitchFamily="34" charset="77"/>
            </a:endParaRPr>
          </a:p>
          <a:p>
            <a:endParaRPr lang="en-GB" sz="2000" dirty="0">
              <a:effectLst/>
              <a:latin typeface="Gill Sans MT" panose="020B0502020104020203" pitchFamily="34" charset="77"/>
            </a:endParaRPr>
          </a:p>
        </p:txBody>
      </p:sp>
    </p:spTree>
    <p:extLst>
      <p:ext uri="{BB962C8B-B14F-4D97-AF65-F5344CB8AC3E}">
        <p14:creationId xmlns:p14="http://schemas.microsoft.com/office/powerpoint/2010/main" val="4038872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GB" noProof="0"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pPr marL="0" indent="0">
              <a:buNone/>
            </a:pPr>
            <a:r>
              <a:rPr lang="en-GB" sz="2000" noProof="0" dirty="0"/>
              <a:t>Please feel free to email (</a:t>
            </a:r>
            <a:r>
              <a:rPr lang="en-GB" sz="2000" dirty="0">
                <a:hlinkClick r:id="rId3"/>
              </a:rPr>
              <a:t>nan</a:t>
            </a:r>
            <a:r>
              <a:rPr lang="en-GB" sz="2000" noProof="0" dirty="0">
                <a:hlinkClick r:id="rId3"/>
              </a:rPr>
              <a:t>.fletcher-lloyd17@imperial.ac.uk</a:t>
            </a:r>
            <a:r>
              <a:rPr lang="en-GB" sz="2000" noProof="0" dirty="0"/>
              <a:t>).</a:t>
            </a:r>
          </a:p>
          <a:p>
            <a:endParaRPr lang="en-GB" noProof="0"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noProof="0" smtClean="0"/>
              <a:pPr/>
              <a:t>17</a:t>
            </a:fld>
            <a:endParaRPr lang="en-GB" noProof="0" dirty="0"/>
          </a:p>
        </p:txBody>
      </p:sp>
    </p:spTree>
    <p:extLst>
      <p:ext uri="{BB962C8B-B14F-4D97-AF65-F5344CB8AC3E}">
        <p14:creationId xmlns:p14="http://schemas.microsoft.com/office/powerpoint/2010/main" val="339632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25556-FD6C-6AFC-B5A0-4C79F39119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19568-7A4F-0B12-DA95-F2783B8A0916}"/>
              </a:ext>
            </a:extLst>
          </p:cNvPr>
          <p:cNvSpPr>
            <a:spLocks noGrp="1"/>
          </p:cNvSpPr>
          <p:nvPr>
            <p:ph type="title"/>
          </p:nvPr>
        </p:nvSpPr>
        <p:spPr/>
        <p:txBody>
          <a:bodyPr/>
          <a:lstStyle/>
          <a:p>
            <a:r>
              <a:rPr lang="en-GB" dirty="0"/>
              <a:t>Workshop</a:t>
            </a:r>
            <a:endParaRPr lang="en-GB" noProof="0" dirty="0"/>
          </a:p>
        </p:txBody>
      </p:sp>
      <p:sp>
        <p:nvSpPr>
          <p:cNvPr id="3" name="Slide Number Placeholder 2">
            <a:extLst>
              <a:ext uri="{FF2B5EF4-FFF2-40B4-BE49-F238E27FC236}">
                <a16:creationId xmlns:a16="http://schemas.microsoft.com/office/drawing/2014/main" id="{A24E2D97-26BD-55C5-D1BE-28A007075374}"/>
              </a:ext>
            </a:extLst>
          </p:cNvPr>
          <p:cNvSpPr>
            <a:spLocks noGrp="1"/>
          </p:cNvSpPr>
          <p:nvPr>
            <p:ph type="sldNum" sz="quarter" idx="12"/>
          </p:nvPr>
        </p:nvSpPr>
        <p:spPr/>
        <p:txBody>
          <a:bodyPr/>
          <a:lstStyle/>
          <a:p>
            <a:fld id="{BB98F552-A29D-2D4E-8192-F20670493719}" type="slidenum">
              <a:rPr lang="en-GB" noProof="0" smtClean="0"/>
              <a:pPr/>
              <a:t>18</a:t>
            </a:fld>
            <a:endParaRPr lang="en-GB" noProof="0" dirty="0"/>
          </a:p>
        </p:txBody>
      </p:sp>
      <p:sp>
        <p:nvSpPr>
          <p:cNvPr id="5" name="TextBox 4">
            <a:extLst>
              <a:ext uri="{FF2B5EF4-FFF2-40B4-BE49-F238E27FC236}">
                <a16:creationId xmlns:a16="http://schemas.microsoft.com/office/drawing/2014/main" id="{1418ED1F-967B-6855-73A5-FFAF93F258B3}"/>
              </a:ext>
            </a:extLst>
          </p:cNvPr>
          <p:cNvSpPr txBox="1"/>
          <p:nvPr/>
        </p:nvSpPr>
        <p:spPr>
          <a:xfrm>
            <a:off x="780245" y="3136612"/>
            <a:ext cx="10631510" cy="584775"/>
          </a:xfrm>
          <a:prstGeom prst="rect">
            <a:avLst/>
          </a:prstGeom>
          <a:noFill/>
        </p:spPr>
        <p:txBody>
          <a:bodyPr wrap="square">
            <a:spAutoFit/>
          </a:bodyPr>
          <a:lstStyle/>
          <a:p>
            <a:pPr algn="ctr"/>
            <a:r>
              <a:rPr lang="en-GB" sz="3200" dirty="0">
                <a:latin typeface="Gill Sans MT" panose="020B0502020104020203" pitchFamily="34" charset="77"/>
              </a:rPr>
              <a:t>Should AI be used to make diagnostic decisions in healthcare?</a:t>
            </a:r>
          </a:p>
        </p:txBody>
      </p:sp>
    </p:spTree>
    <p:extLst>
      <p:ext uri="{BB962C8B-B14F-4D97-AF65-F5344CB8AC3E}">
        <p14:creationId xmlns:p14="http://schemas.microsoft.com/office/powerpoint/2010/main" val="364834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B76D-DAAF-AB4A-9ED3-345087375A3B}"/>
              </a:ext>
            </a:extLst>
          </p:cNvPr>
          <p:cNvSpPr>
            <a:spLocks noGrp="1"/>
          </p:cNvSpPr>
          <p:nvPr>
            <p:ph type="title"/>
          </p:nvPr>
        </p:nvSpPr>
        <p:spPr/>
        <p:txBody>
          <a:bodyPr/>
          <a:lstStyle/>
          <a:p>
            <a:r>
              <a:rPr lang="en-GB" noProof="0" dirty="0"/>
              <a:t>Morality and Ethics</a:t>
            </a:r>
          </a:p>
        </p:txBody>
      </p:sp>
      <p:sp>
        <p:nvSpPr>
          <p:cNvPr id="3" name="Slide Number Placeholder 2">
            <a:extLst>
              <a:ext uri="{FF2B5EF4-FFF2-40B4-BE49-F238E27FC236}">
                <a16:creationId xmlns:a16="http://schemas.microsoft.com/office/drawing/2014/main" id="{05DED8B6-A2CE-8543-BF89-031CD443C793}"/>
              </a:ext>
            </a:extLst>
          </p:cNvPr>
          <p:cNvSpPr>
            <a:spLocks noGrp="1"/>
          </p:cNvSpPr>
          <p:nvPr>
            <p:ph type="sldNum" sz="quarter" idx="12"/>
          </p:nvPr>
        </p:nvSpPr>
        <p:spPr/>
        <p:txBody>
          <a:bodyPr/>
          <a:lstStyle/>
          <a:p>
            <a:fld id="{BB98F552-A29D-2D4E-8192-F20670493719}" type="slidenum">
              <a:rPr lang="en-GB" noProof="0" smtClean="0"/>
              <a:pPr/>
              <a:t>2</a:t>
            </a:fld>
            <a:endParaRPr lang="en-GB" noProof="0" dirty="0"/>
          </a:p>
        </p:txBody>
      </p:sp>
      <p:sp>
        <p:nvSpPr>
          <p:cNvPr id="4" name="Rectangle 3">
            <a:extLst>
              <a:ext uri="{FF2B5EF4-FFF2-40B4-BE49-F238E27FC236}">
                <a16:creationId xmlns:a16="http://schemas.microsoft.com/office/drawing/2014/main" id="{BBFF7C1E-DAB8-BC2D-BA65-708953851C96}"/>
              </a:ext>
            </a:extLst>
          </p:cNvPr>
          <p:cNvSpPr/>
          <p:nvPr/>
        </p:nvSpPr>
        <p:spPr>
          <a:xfrm>
            <a:off x="839417" y="2767280"/>
            <a:ext cx="5256584" cy="1323439"/>
          </a:xfrm>
          <a:prstGeom prst="rect">
            <a:avLst/>
          </a:prstGeom>
        </p:spPr>
        <p:txBody>
          <a:bodyPr wrap="square">
            <a:spAutoFit/>
          </a:bodyPr>
          <a:lstStyle/>
          <a:p>
            <a:r>
              <a:rPr lang="en-GB" sz="2000" b="0" i="1" u="none" strike="noStrike" dirty="0">
                <a:solidFill>
                  <a:srgbClr val="000000"/>
                </a:solidFill>
                <a:effectLst/>
                <a:latin typeface="Gill Sans MT" panose="020B0502020104020203" pitchFamily="34" charset="77"/>
              </a:rPr>
              <a:t>"Morality is simply the attitude we adopt towards people whom we dislike.”</a:t>
            </a:r>
          </a:p>
          <a:p>
            <a:br>
              <a:rPr lang="en-GB" sz="2000" dirty="0">
                <a:latin typeface="Gill Sans MT" panose="020B0502020104020203" pitchFamily="34" charset="77"/>
              </a:rPr>
            </a:br>
            <a:r>
              <a:rPr lang="en-GB" sz="2000" b="0" i="0" u="none" strike="noStrike" dirty="0">
                <a:solidFill>
                  <a:srgbClr val="000000"/>
                </a:solidFill>
                <a:effectLst/>
                <a:latin typeface="Gill Sans MT" panose="020B0502020104020203" pitchFamily="34" charset="77"/>
              </a:rPr>
              <a:t>— Oscar Wilde, </a:t>
            </a:r>
            <a:r>
              <a:rPr lang="en-GB" sz="2000" b="0" i="1" u="none" strike="noStrike" dirty="0">
                <a:solidFill>
                  <a:srgbClr val="000000"/>
                </a:solidFill>
                <a:effectLst/>
                <a:latin typeface="Gill Sans MT" panose="020B0502020104020203" pitchFamily="34" charset="77"/>
              </a:rPr>
              <a:t>An Ideal Husband</a:t>
            </a:r>
            <a:r>
              <a:rPr lang="en-GB" sz="2000" b="0" i="0" u="none" strike="noStrike" dirty="0">
                <a:solidFill>
                  <a:srgbClr val="000000"/>
                </a:solidFill>
                <a:effectLst/>
                <a:latin typeface="Gill Sans MT" panose="020B0502020104020203" pitchFamily="34" charset="77"/>
              </a:rPr>
              <a:t> (1895)</a:t>
            </a:r>
            <a:endParaRPr lang="en-GB" sz="2000" noProof="0" dirty="0">
              <a:solidFill>
                <a:srgbClr val="2F2E2C"/>
              </a:solidFill>
              <a:latin typeface="Gill Sans MT" panose="020B0502020104020203" pitchFamily="34" charset="77"/>
            </a:endParaRPr>
          </a:p>
        </p:txBody>
      </p:sp>
      <p:pic>
        <p:nvPicPr>
          <p:cNvPr id="12" name="Picture 11" descr="A group of colorful building blocks&#10;&#10;Description automatically generated">
            <a:extLst>
              <a:ext uri="{FF2B5EF4-FFF2-40B4-BE49-F238E27FC236}">
                <a16:creationId xmlns:a16="http://schemas.microsoft.com/office/drawing/2014/main" id="{8AA9A610-7FA4-2687-4E7E-1F9E1DB8384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64400" y="1244659"/>
            <a:ext cx="4318000" cy="4572000"/>
          </a:xfrm>
          <a:prstGeom prst="rect">
            <a:avLst/>
          </a:prstGeom>
        </p:spPr>
      </p:pic>
    </p:spTree>
    <p:extLst>
      <p:ext uri="{BB962C8B-B14F-4D97-AF65-F5344CB8AC3E}">
        <p14:creationId xmlns:p14="http://schemas.microsoft.com/office/powerpoint/2010/main" val="66199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DF27A-42FB-365D-A3B8-2CC08A8BF4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4E52FB-423E-CDE9-C008-47A0FB0539EA}"/>
              </a:ext>
            </a:extLst>
          </p:cNvPr>
          <p:cNvSpPr>
            <a:spLocks noGrp="1"/>
          </p:cNvSpPr>
          <p:nvPr>
            <p:ph type="title"/>
          </p:nvPr>
        </p:nvSpPr>
        <p:spPr/>
        <p:txBody>
          <a:bodyPr/>
          <a:lstStyle/>
          <a:p>
            <a:r>
              <a:rPr lang="en-GB" noProof="0" dirty="0"/>
              <a:t>Ethics in AI</a:t>
            </a:r>
          </a:p>
        </p:txBody>
      </p:sp>
      <p:sp>
        <p:nvSpPr>
          <p:cNvPr id="3" name="Slide Number Placeholder 2">
            <a:extLst>
              <a:ext uri="{FF2B5EF4-FFF2-40B4-BE49-F238E27FC236}">
                <a16:creationId xmlns:a16="http://schemas.microsoft.com/office/drawing/2014/main" id="{090A69C2-E607-7EDB-795D-0A4ABF84E6F8}"/>
              </a:ext>
            </a:extLst>
          </p:cNvPr>
          <p:cNvSpPr>
            <a:spLocks noGrp="1"/>
          </p:cNvSpPr>
          <p:nvPr>
            <p:ph type="sldNum" sz="quarter" idx="12"/>
          </p:nvPr>
        </p:nvSpPr>
        <p:spPr/>
        <p:txBody>
          <a:bodyPr/>
          <a:lstStyle/>
          <a:p>
            <a:fld id="{BB98F552-A29D-2D4E-8192-F20670493719}" type="slidenum">
              <a:rPr lang="en-GB" noProof="0" smtClean="0"/>
              <a:pPr/>
              <a:t>3</a:t>
            </a:fld>
            <a:endParaRPr lang="en-GB" noProof="0" dirty="0"/>
          </a:p>
        </p:txBody>
      </p:sp>
      <p:pic>
        <p:nvPicPr>
          <p:cNvPr id="31" name="Picture 30" descr="A close up of a circuit board&#10;&#10;Description automatically generated">
            <a:extLst>
              <a:ext uri="{FF2B5EF4-FFF2-40B4-BE49-F238E27FC236}">
                <a16:creationId xmlns:a16="http://schemas.microsoft.com/office/drawing/2014/main" id="{8562299B-60AA-2459-6AAF-FCA30EDC943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089900" y="1148606"/>
            <a:ext cx="3492500" cy="1968500"/>
          </a:xfrm>
          <a:prstGeom prst="rect">
            <a:avLst/>
          </a:prstGeom>
        </p:spPr>
      </p:pic>
      <p:pic>
        <p:nvPicPr>
          <p:cNvPr id="33" name="Picture 32" descr="A close-up of a machine&#10;&#10;Description automatically generated">
            <a:extLst>
              <a:ext uri="{FF2B5EF4-FFF2-40B4-BE49-F238E27FC236}">
                <a16:creationId xmlns:a16="http://schemas.microsoft.com/office/drawing/2014/main" id="{8CD87AEB-50C9-BABB-ED71-4AC8DDEA987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089899" y="3740895"/>
            <a:ext cx="3492501" cy="1967606"/>
          </a:xfrm>
          <a:prstGeom prst="rect">
            <a:avLst/>
          </a:prstGeom>
        </p:spPr>
      </p:pic>
      <p:sp>
        <p:nvSpPr>
          <p:cNvPr id="37" name="Rectangle 36">
            <a:extLst>
              <a:ext uri="{FF2B5EF4-FFF2-40B4-BE49-F238E27FC236}">
                <a16:creationId xmlns:a16="http://schemas.microsoft.com/office/drawing/2014/main" id="{0FFEBFAF-B1E7-3AAF-1B78-4706D5D426C3}"/>
              </a:ext>
            </a:extLst>
          </p:cNvPr>
          <p:cNvSpPr/>
          <p:nvPr/>
        </p:nvSpPr>
        <p:spPr>
          <a:xfrm>
            <a:off x="839416" y="2151727"/>
            <a:ext cx="5256584" cy="2554545"/>
          </a:xfrm>
          <a:prstGeom prst="rect">
            <a:avLst/>
          </a:prstGeom>
        </p:spPr>
        <p:txBody>
          <a:bodyPr wrap="square">
            <a:spAutoFit/>
          </a:bodyPr>
          <a:lstStyle/>
          <a:p>
            <a:r>
              <a:rPr lang="en-GB" sz="2000" b="1" dirty="0">
                <a:solidFill>
                  <a:srgbClr val="2F2E2C"/>
                </a:solidFill>
                <a:latin typeface="Gill Sans MT" panose="020B0502020104020203" pitchFamily="34" charset="77"/>
              </a:rPr>
              <a:t>Objectives:</a:t>
            </a:r>
          </a:p>
          <a:p>
            <a:endParaRPr lang="en-GB" sz="2000" dirty="0">
              <a:solidFill>
                <a:srgbClr val="2F2E2C"/>
              </a:solidFill>
              <a:latin typeface="Gill Sans MT" panose="020B0502020104020203" pitchFamily="34" charset="77"/>
            </a:endParaRPr>
          </a:p>
          <a:p>
            <a:pPr marL="342900" indent="-342900">
              <a:buFont typeface="Arial" panose="020B0604020202020204" pitchFamily="34" charset="0"/>
              <a:buChar char="•"/>
            </a:pPr>
            <a:r>
              <a:rPr lang="en-GB" sz="2000" noProof="0" dirty="0">
                <a:solidFill>
                  <a:srgbClr val="2F2E2C"/>
                </a:solidFill>
                <a:latin typeface="Gill Sans MT" panose="020B0502020104020203" pitchFamily="34" charset="77"/>
              </a:rPr>
              <a:t>Prevent harm</a:t>
            </a:r>
          </a:p>
          <a:p>
            <a:pPr marL="342900" indent="-342900">
              <a:buFont typeface="Arial" panose="020B0604020202020204" pitchFamily="34" charset="0"/>
              <a:buChar char="•"/>
            </a:pPr>
            <a:endParaRPr lang="en-GB" sz="2000" noProof="0" dirty="0">
              <a:solidFill>
                <a:srgbClr val="2F2E2C"/>
              </a:solidFill>
              <a:latin typeface="Gill Sans MT" panose="020B0502020104020203" pitchFamily="34" charset="77"/>
            </a:endParaRPr>
          </a:p>
          <a:p>
            <a:pPr marL="342900" indent="-342900">
              <a:buFont typeface="Arial" panose="020B0604020202020204" pitchFamily="34" charset="0"/>
              <a:buChar char="•"/>
            </a:pPr>
            <a:r>
              <a:rPr lang="en-GB" sz="2000" dirty="0">
                <a:solidFill>
                  <a:srgbClr val="2F2E2C"/>
                </a:solidFill>
                <a:latin typeface="Gill Sans MT" panose="020B0502020104020203" pitchFamily="34" charset="77"/>
              </a:rPr>
              <a:t>Mitigate risk</a:t>
            </a:r>
          </a:p>
          <a:p>
            <a:pPr marL="342900" indent="-342900">
              <a:buFont typeface="Arial" panose="020B0604020202020204" pitchFamily="34" charset="0"/>
              <a:buChar char="•"/>
            </a:pPr>
            <a:endParaRPr lang="en-GB" sz="2000" dirty="0">
              <a:solidFill>
                <a:srgbClr val="2F2E2C"/>
              </a:solidFill>
              <a:latin typeface="Gill Sans MT" panose="020B0502020104020203" pitchFamily="34" charset="77"/>
            </a:endParaRPr>
          </a:p>
          <a:p>
            <a:pPr marL="342900" indent="-342900">
              <a:buFont typeface="Arial" panose="020B0604020202020204" pitchFamily="34" charset="0"/>
              <a:buChar char="•"/>
            </a:pPr>
            <a:r>
              <a:rPr lang="en-GB" sz="2000" noProof="0" dirty="0">
                <a:solidFill>
                  <a:srgbClr val="2F2E2C"/>
                </a:solidFill>
                <a:latin typeface="Gill Sans MT" panose="020B0502020104020203" pitchFamily="34" charset="77"/>
              </a:rPr>
              <a:t>Prioritize fairness, transparency and human well-being</a:t>
            </a:r>
          </a:p>
        </p:txBody>
      </p:sp>
    </p:spTree>
    <p:extLst>
      <p:ext uri="{BB962C8B-B14F-4D97-AF65-F5344CB8AC3E}">
        <p14:creationId xmlns:p14="http://schemas.microsoft.com/office/powerpoint/2010/main" val="31380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B6172-5E07-5D3A-1CED-423F00B18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E5E45-FF4C-D4CB-A235-59C908A18A78}"/>
              </a:ext>
            </a:extLst>
          </p:cNvPr>
          <p:cNvSpPr>
            <a:spLocks noGrp="1"/>
          </p:cNvSpPr>
          <p:nvPr>
            <p:ph type="title"/>
          </p:nvPr>
        </p:nvSpPr>
        <p:spPr/>
        <p:txBody>
          <a:bodyPr/>
          <a:lstStyle/>
          <a:p>
            <a:r>
              <a:rPr lang="en-GB" noProof="0" dirty="0"/>
              <a:t>Why should we care?</a:t>
            </a:r>
          </a:p>
        </p:txBody>
      </p:sp>
      <p:sp>
        <p:nvSpPr>
          <p:cNvPr id="3" name="Slide Number Placeholder 2">
            <a:extLst>
              <a:ext uri="{FF2B5EF4-FFF2-40B4-BE49-F238E27FC236}">
                <a16:creationId xmlns:a16="http://schemas.microsoft.com/office/drawing/2014/main" id="{5457090A-6F3B-84AE-D58C-99254FBAA9D8}"/>
              </a:ext>
            </a:extLst>
          </p:cNvPr>
          <p:cNvSpPr>
            <a:spLocks noGrp="1"/>
          </p:cNvSpPr>
          <p:nvPr>
            <p:ph type="sldNum" sz="quarter" idx="12"/>
          </p:nvPr>
        </p:nvSpPr>
        <p:spPr/>
        <p:txBody>
          <a:bodyPr/>
          <a:lstStyle/>
          <a:p>
            <a:fld id="{BB98F552-A29D-2D4E-8192-F20670493719}" type="slidenum">
              <a:rPr lang="en-GB" noProof="0" smtClean="0"/>
              <a:pPr/>
              <a:t>4</a:t>
            </a:fld>
            <a:endParaRPr lang="en-GB" noProof="0" dirty="0"/>
          </a:p>
        </p:txBody>
      </p:sp>
      <p:sp>
        <p:nvSpPr>
          <p:cNvPr id="6" name="Rectangle 5">
            <a:extLst>
              <a:ext uri="{FF2B5EF4-FFF2-40B4-BE49-F238E27FC236}">
                <a16:creationId xmlns:a16="http://schemas.microsoft.com/office/drawing/2014/main" id="{EEE56164-25B3-352A-4E91-D708F4959399}"/>
              </a:ext>
            </a:extLst>
          </p:cNvPr>
          <p:cNvSpPr/>
          <p:nvPr/>
        </p:nvSpPr>
        <p:spPr>
          <a:xfrm>
            <a:off x="3071664" y="1556792"/>
            <a:ext cx="180020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7" name="Rectangle 6">
            <a:extLst>
              <a:ext uri="{FF2B5EF4-FFF2-40B4-BE49-F238E27FC236}">
                <a16:creationId xmlns:a16="http://schemas.microsoft.com/office/drawing/2014/main" id="{C7B63DD4-7F48-0038-1DD7-5D9420DED9C5}"/>
              </a:ext>
            </a:extLst>
          </p:cNvPr>
          <p:cNvSpPr/>
          <p:nvPr/>
        </p:nvSpPr>
        <p:spPr>
          <a:xfrm>
            <a:off x="1170653" y="6256657"/>
            <a:ext cx="9591466" cy="2616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sz="1100" dirty="0">
                <a:solidFill>
                  <a:srgbClr val="000000"/>
                </a:solidFill>
                <a:latin typeface="Gill Sans MT" panose="020B0502020104020203" pitchFamily="34" charset="77"/>
                <a:ea typeface="ＭＳ Ｐゴシック" panose="020B0600070205080204" pitchFamily="34" charset="-128"/>
                <a:cs typeface="Arial"/>
              </a:rPr>
              <a:t>GIF by Unknown Author, from</a:t>
            </a:r>
            <a:r>
              <a:rPr kumimoji="0" lang="en-GB" sz="1100" b="0" i="0" u="none" strike="noStrike" kern="120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 </a:t>
            </a:r>
            <a:r>
              <a:rPr kumimoji="0" lang="en-GB" sz="1100" b="0" i="1" u="none" strike="noStrike" kern="120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The Lord of the Rings: The Two Towers </a:t>
            </a:r>
            <a:r>
              <a:rPr kumimoji="0" lang="en-GB" sz="1100" b="0" i="0" u="none" strike="noStrike" kern="120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(2002), directed by Peter Jackson, © New Line Cinema.</a:t>
            </a:r>
          </a:p>
        </p:txBody>
      </p:sp>
      <p:pic>
        <p:nvPicPr>
          <p:cNvPr id="10" name="Picture 9" descr="A collage of a person&#10;&#10;Description automatically generated">
            <a:extLst>
              <a:ext uri="{FF2B5EF4-FFF2-40B4-BE49-F238E27FC236}">
                <a16:creationId xmlns:a16="http://schemas.microsoft.com/office/drawing/2014/main" id="{A3FF07AA-7835-5C16-09C8-2E90C7FFA9B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791386" y="1428750"/>
            <a:ext cx="6350000" cy="4000500"/>
          </a:xfrm>
          <a:prstGeom prst="rect">
            <a:avLst/>
          </a:prstGeom>
        </p:spPr>
      </p:pic>
    </p:spTree>
    <p:extLst>
      <p:ext uri="{BB962C8B-B14F-4D97-AF65-F5344CB8AC3E}">
        <p14:creationId xmlns:p14="http://schemas.microsoft.com/office/powerpoint/2010/main" val="419222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08F58-6652-DC9D-B54E-CEBE1E3C06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6EAE8-DDAA-FB4C-C0F8-AC73D9F5CB93}"/>
              </a:ext>
            </a:extLst>
          </p:cNvPr>
          <p:cNvSpPr>
            <a:spLocks noGrp="1"/>
          </p:cNvSpPr>
          <p:nvPr>
            <p:ph type="title"/>
          </p:nvPr>
        </p:nvSpPr>
        <p:spPr/>
        <p:txBody>
          <a:bodyPr/>
          <a:lstStyle/>
          <a:p>
            <a:r>
              <a:rPr lang="en-GB" noProof="0" dirty="0"/>
              <a:t>Ethical Principles </a:t>
            </a:r>
          </a:p>
        </p:txBody>
      </p:sp>
      <p:sp>
        <p:nvSpPr>
          <p:cNvPr id="3" name="Slide Number Placeholder 2">
            <a:extLst>
              <a:ext uri="{FF2B5EF4-FFF2-40B4-BE49-F238E27FC236}">
                <a16:creationId xmlns:a16="http://schemas.microsoft.com/office/drawing/2014/main" id="{0CFA252C-F0DD-331D-EAF6-21EC6459B5F8}"/>
              </a:ext>
            </a:extLst>
          </p:cNvPr>
          <p:cNvSpPr>
            <a:spLocks noGrp="1"/>
          </p:cNvSpPr>
          <p:nvPr>
            <p:ph type="sldNum" sz="quarter" idx="12"/>
          </p:nvPr>
        </p:nvSpPr>
        <p:spPr/>
        <p:txBody>
          <a:bodyPr/>
          <a:lstStyle/>
          <a:p>
            <a:fld id="{BB98F552-A29D-2D4E-8192-F20670493719}" type="slidenum">
              <a:rPr lang="en-GB" noProof="0" smtClean="0"/>
              <a:pPr/>
              <a:t>5</a:t>
            </a:fld>
            <a:endParaRPr lang="en-GB" noProof="0" dirty="0"/>
          </a:p>
        </p:txBody>
      </p:sp>
      <p:sp>
        <p:nvSpPr>
          <p:cNvPr id="8" name="TextBox 7">
            <a:extLst>
              <a:ext uri="{FF2B5EF4-FFF2-40B4-BE49-F238E27FC236}">
                <a16:creationId xmlns:a16="http://schemas.microsoft.com/office/drawing/2014/main" id="{9539B9FB-7E57-4824-2844-5B972DEA190B}"/>
              </a:ext>
            </a:extLst>
          </p:cNvPr>
          <p:cNvSpPr txBox="1"/>
          <p:nvPr/>
        </p:nvSpPr>
        <p:spPr>
          <a:xfrm>
            <a:off x="609600" y="6551613"/>
            <a:ext cx="9079730" cy="246221"/>
          </a:xfrm>
          <a:prstGeom prst="rect">
            <a:avLst/>
          </a:prstGeom>
          <a:noFill/>
        </p:spPr>
        <p:txBody>
          <a:bodyPr wrap="none" rtlCol="0">
            <a:spAutoFit/>
          </a:bodyPr>
          <a:lstStyle/>
          <a:p>
            <a:r>
              <a:rPr lang="en-GB" sz="1000" noProof="0" dirty="0">
                <a:latin typeface="Gill Sans MT" panose="020B0502020104020203" pitchFamily="34" charset="77"/>
              </a:rPr>
              <a:t>Source: The Belmont Report. (1979). </a:t>
            </a:r>
            <a:r>
              <a:rPr lang="en-GB" sz="1000" i="1" noProof="0" dirty="0">
                <a:latin typeface="Gill Sans MT" panose="020B0502020104020203" pitchFamily="34" charset="77"/>
              </a:rPr>
              <a:t>Ethical Principles and Guidelines for the Protection of Human Subjects of Research. </a:t>
            </a:r>
            <a:r>
              <a:rPr lang="en-GB" sz="1000" noProof="0" dirty="0">
                <a:latin typeface="Gill Sans MT" panose="020B0502020104020203" pitchFamily="34" charset="77"/>
              </a:rPr>
              <a:t>U.S. Health Department of Health and Human Services.</a:t>
            </a:r>
          </a:p>
        </p:txBody>
      </p:sp>
      <p:sp>
        <p:nvSpPr>
          <p:cNvPr id="10" name="TextBox 9">
            <a:extLst>
              <a:ext uri="{FF2B5EF4-FFF2-40B4-BE49-F238E27FC236}">
                <a16:creationId xmlns:a16="http://schemas.microsoft.com/office/drawing/2014/main" id="{0DD480E2-3E43-8816-5365-1D0409592091}"/>
              </a:ext>
            </a:extLst>
          </p:cNvPr>
          <p:cNvSpPr txBox="1"/>
          <p:nvPr/>
        </p:nvSpPr>
        <p:spPr>
          <a:xfrm>
            <a:off x="609600" y="2151726"/>
            <a:ext cx="6822332" cy="2554545"/>
          </a:xfrm>
          <a:prstGeom prst="rect">
            <a:avLst/>
          </a:prstGeom>
          <a:noFill/>
        </p:spPr>
        <p:txBody>
          <a:bodyPr wrap="square">
            <a:spAutoFit/>
          </a:bodyPr>
          <a:lstStyle/>
          <a:p>
            <a:r>
              <a:rPr lang="en-GB" sz="2000" dirty="0">
                <a:effectLst/>
                <a:latin typeface="Gill Sans MT" panose="020B0502020104020203" pitchFamily="34" charset="77"/>
              </a:rPr>
              <a:t>The Belmont Report (1979) established three key principles for ethical research and practices:</a:t>
            </a:r>
            <a:br>
              <a:rPr lang="en-GB" sz="2000" dirty="0">
                <a:effectLst/>
                <a:latin typeface="Gill Sans MT" panose="020B0502020104020203" pitchFamily="34" charset="77"/>
              </a:rPr>
            </a:br>
            <a:endParaRPr lang="en-GB" sz="2000" dirty="0">
              <a:latin typeface="Gill Sans MT" panose="020B0502020104020203" pitchFamily="34" charset="77"/>
            </a:endParaRPr>
          </a:p>
          <a:p>
            <a:pPr marL="342900" indent="-342900">
              <a:buFont typeface="+mj-lt"/>
              <a:buAutoNum type="arabicPeriod"/>
            </a:pPr>
            <a:r>
              <a:rPr lang="en-GB" sz="2000" dirty="0">
                <a:effectLst/>
                <a:latin typeface="Gill Sans MT" panose="020B0502020104020203" pitchFamily="34" charset="77"/>
              </a:rPr>
              <a:t>Respect for Persons</a:t>
            </a:r>
          </a:p>
          <a:p>
            <a:pPr marL="342900" indent="-342900">
              <a:buFont typeface="+mj-lt"/>
              <a:buAutoNum type="arabicPeriod"/>
            </a:pPr>
            <a:endParaRPr lang="en-GB" sz="2000" dirty="0">
              <a:effectLst/>
              <a:latin typeface="Gill Sans MT" panose="020B0502020104020203" pitchFamily="34" charset="77"/>
            </a:endParaRPr>
          </a:p>
          <a:p>
            <a:pPr marL="342900" indent="-342900">
              <a:buFont typeface="+mj-lt"/>
              <a:buAutoNum type="arabicPeriod"/>
            </a:pPr>
            <a:r>
              <a:rPr lang="en-GB" sz="2000" dirty="0">
                <a:latin typeface="Gill Sans MT" panose="020B0502020104020203" pitchFamily="34" charset="77"/>
              </a:rPr>
              <a:t>Beneficence</a:t>
            </a:r>
          </a:p>
          <a:p>
            <a:pPr marL="342900" indent="-342900">
              <a:buFont typeface="+mj-lt"/>
              <a:buAutoNum type="arabicPeriod"/>
            </a:pPr>
            <a:endParaRPr lang="en-GB" sz="2000" dirty="0">
              <a:latin typeface="Gill Sans MT" panose="020B0502020104020203" pitchFamily="34" charset="77"/>
            </a:endParaRPr>
          </a:p>
          <a:p>
            <a:pPr marL="342900" indent="-342900">
              <a:buFont typeface="+mj-lt"/>
              <a:buAutoNum type="arabicPeriod"/>
            </a:pPr>
            <a:r>
              <a:rPr lang="en-GB" sz="2000" dirty="0">
                <a:effectLst/>
                <a:latin typeface="Gill Sans MT" panose="020B0502020104020203" pitchFamily="34" charset="77"/>
              </a:rPr>
              <a:t>Justice</a:t>
            </a:r>
          </a:p>
        </p:txBody>
      </p:sp>
      <p:pic>
        <p:nvPicPr>
          <p:cNvPr id="7" name="Graphic 6" descr="Document outline">
            <a:extLst>
              <a:ext uri="{FF2B5EF4-FFF2-40B4-BE49-F238E27FC236}">
                <a16:creationId xmlns:a16="http://schemas.microsoft.com/office/drawing/2014/main" id="{CAC62C46-BBF5-2538-DF63-74B198DF6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7243" y="2211421"/>
            <a:ext cx="2435157" cy="2435157"/>
          </a:xfrm>
          <a:prstGeom prst="rect">
            <a:avLst/>
          </a:prstGeom>
        </p:spPr>
      </p:pic>
    </p:spTree>
    <p:extLst>
      <p:ext uri="{BB962C8B-B14F-4D97-AF65-F5344CB8AC3E}">
        <p14:creationId xmlns:p14="http://schemas.microsoft.com/office/powerpoint/2010/main" val="147298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64585-4294-60E6-A142-7C2D88A591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182DB-57B2-8121-E54C-0EF402977A29}"/>
              </a:ext>
            </a:extLst>
          </p:cNvPr>
          <p:cNvSpPr>
            <a:spLocks noGrp="1"/>
          </p:cNvSpPr>
          <p:nvPr>
            <p:ph type="title"/>
          </p:nvPr>
        </p:nvSpPr>
        <p:spPr/>
        <p:txBody>
          <a:bodyPr/>
          <a:lstStyle/>
          <a:p>
            <a:r>
              <a:rPr lang="en-GB" noProof="0" dirty="0"/>
              <a:t>Respect for Persons</a:t>
            </a:r>
          </a:p>
        </p:txBody>
      </p:sp>
      <p:sp>
        <p:nvSpPr>
          <p:cNvPr id="3" name="Slide Number Placeholder 2">
            <a:extLst>
              <a:ext uri="{FF2B5EF4-FFF2-40B4-BE49-F238E27FC236}">
                <a16:creationId xmlns:a16="http://schemas.microsoft.com/office/drawing/2014/main" id="{428A0B8C-71EC-CC81-9F72-CEFA3169AEBB}"/>
              </a:ext>
            </a:extLst>
          </p:cNvPr>
          <p:cNvSpPr>
            <a:spLocks noGrp="1"/>
          </p:cNvSpPr>
          <p:nvPr>
            <p:ph type="sldNum" sz="quarter" idx="12"/>
          </p:nvPr>
        </p:nvSpPr>
        <p:spPr/>
        <p:txBody>
          <a:bodyPr/>
          <a:lstStyle/>
          <a:p>
            <a:fld id="{BB98F552-A29D-2D4E-8192-F20670493719}" type="slidenum">
              <a:rPr lang="en-GB" noProof="0" smtClean="0"/>
              <a:pPr/>
              <a:t>6</a:t>
            </a:fld>
            <a:endParaRPr lang="en-GB" noProof="0" dirty="0"/>
          </a:p>
        </p:txBody>
      </p:sp>
      <p:sp>
        <p:nvSpPr>
          <p:cNvPr id="6" name="Rectangle 5">
            <a:extLst>
              <a:ext uri="{FF2B5EF4-FFF2-40B4-BE49-F238E27FC236}">
                <a16:creationId xmlns:a16="http://schemas.microsoft.com/office/drawing/2014/main" id="{DFDF44F4-E6F7-BFF4-9D28-413A27C89702}"/>
              </a:ext>
            </a:extLst>
          </p:cNvPr>
          <p:cNvSpPr/>
          <p:nvPr/>
        </p:nvSpPr>
        <p:spPr>
          <a:xfrm>
            <a:off x="3071664" y="1556792"/>
            <a:ext cx="180020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0" name="TextBox 9">
            <a:extLst>
              <a:ext uri="{FF2B5EF4-FFF2-40B4-BE49-F238E27FC236}">
                <a16:creationId xmlns:a16="http://schemas.microsoft.com/office/drawing/2014/main" id="{BC800D18-4E00-9301-BBE2-4BC04EDD14D4}"/>
              </a:ext>
            </a:extLst>
          </p:cNvPr>
          <p:cNvSpPr txBox="1"/>
          <p:nvPr/>
        </p:nvSpPr>
        <p:spPr>
          <a:xfrm>
            <a:off x="609600" y="1536174"/>
            <a:ext cx="10631510" cy="3785652"/>
          </a:xfrm>
          <a:prstGeom prst="rect">
            <a:avLst/>
          </a:prstGeom>
          <a:noFill/>
        </p:spPr>
        <p:txBody>
          <a:bodyPr wrap="square">
            <a:spAutoFit/>
          </a:bodyPr>
          <a:lstStyle/>
          <a:p>
            <a:r>
              <a:rPr lang="en-GB" sz="2000" dirty="0">
                <a:effectLst/>
                <a:latin typeface="Gill Sans MT" panose="020B0502020104020203" pitchFamily="34" charset="77"/>
              </a:rPr>
              <a:t>The principle of Respect for Persons is comprised of two key components:</a:t>
            </a:r>
            <a:br>
              <a:rPr lang="en-GB" sz="2000" dirty="0">
                <a:effectLst/>
                <a:latin typeface="Gill Sans MT" panose="020B0502020104020203" pitchFamily="34" charset="77"/>
              </a:rPr>
            </a:br>
            <a:endParaRPr lang="en-GB" sz="2000" dirty="0">
              <a:effectLst/>
              <a:latin typeface="Gill Sans MT" panose="020B0502020104020203" pitchFamily="34" charset="77"/>
            </a:endParaRPr>
          </a:p>
          <a:p>
            <a:pPr marL="342900" indent="-342900">
              <a:buFont typeface="+mj-lt"/>
              <a:buAutoNum type="arabicPeriod"/>
            </a:pPr>
            <a:r>
              <a:rPr lang="en-GB" sz="2000" dirty="0">
                <a:effectLst/>
                <a:latin typeface="Gill Sans MT" panose="020B0502020104020203" pitchFamily="34" charset="77"/>
              </a:rPr>
              <a:t>Informed </a:t>
            </a:r>
            <a:r>
              <a:rPr lang="en-GB" sz="2000" dirty="0">
                <a:latin typeface="Gill Sans MT" panose="020B0502020104020203" pitchFamily="34" charset="77"/>
              </a:rPr>
              <a:t>Consent: </a:t>
            </a:r>
            <a:r>
              <a:rPr lang="en-GB" sz="2000" kern="0" dirty="0">
                <a:solidFill>
                  <a:srgbClr val="000000"/>
                </a:solidFill>
                <a:effectLst/>
                <a:latin typeface="Gill Sans MT" panose="020B0502020104020203" pitchFamily="34" charset="77"/>
                <a:ea typeface="Times New Roman" panose="02020603050405020304" pitchFamily="18" charset="0"/>
              </a:rPr>
              <a:t>"Respect for persons requires that subjects, to the degree that they are capable, be given the opportunity to choose what shall or shall not happen to them. This opportunity is provided when adequate standards for informed consent are satisfied" (The National Commission, 1979).</a:t>
            </a:r>
            <a:r>
              <a:rPr lang="en-GB" sz="2000" dirty="0">
                <a:effectLst/>
                <a:latin typeface="Gill Sans MT" panose="020B0502020104020203" pitchFamily="34" charset="77"/>
              </a:rPr>
              <a:t> These standards include:</a:t>
            </a:r>
          </a:p>
          <a:p>
            <a:pPr marL="342900" indent="-342900">
              <a:buAutoNum type="arabicPeriod"/>
            </a:pPr>
            <a:endParaRPr lang="en-GB" sz="2000" dirty="0">
              <a:latin typeface="Gill Sans MT" panose="020B0502020104020203" pitchFamily="34" charset="77"/>
            </a:endParaRPr>
          </a:p>
          <a:p>
            <a:pPr marL="800100" lvl="1" indent="-342900">
              <a:buFont typeface="Arial" panose="020B0604020202020204" pitchFamily="34" charset="0"/>
              <a:buChar char="•"/>
            </a:pPr>
            <a:r>
              <a:rPr lang="en-GB" sz="2000" dirty="0">
                <a:latin typeface="Gill Sans MT" panose="020B0502020104020203" pitchFamily="34" charset="77"/>
              </a:rPr>
              <a:t>Information, necessary for full understanding</a:t>
            </a:r>
          </a:p>
          <a:p>
            <a:pPr marL="800100" lvl="1" indent="-342900">
              <a:buFont typeface="Arial" panose="020B0604020202020204" pitchFamily="34" charset="0"/>
              <a:buChar char="•"/>
            </a:pPr>
            <a:r>
              <a:rPr lang="en-GB" sz="2000" dirty="0">
                <a:latin typeface="Gill Sans MT" panose="020B0502020104020203" pitchFamily="34" charset="77"/>
              </a:rPr>
              <a:t>Comprehension, for which the investigating party is responsible for ascertaining</a:t>
            </a:r>
          </a:p>
          <a:p>
            <a:pPr marL="800100" lvl="1" indent="-342900">
              <a:buFont typeface="Arial" panose="020B0604020202020204" pitchFamily="34" charset="0"/>
              <a:buChar char="•"/>
            </a:pPr>
            <a:r>
              <a:rPr lang="en-GB" sz="2000" dirty="0">
                <a:latin typeface="Gill Sans MT" panose="020B0502020104020203" pitchFamily="34" charset="77"/>
              </a:rPr>
              <a:t>Voluntariness</a:t>
            </a:r>
          </a:p>
          <a:p>
            <a:pPr marL="342900" indent="-342900">
              <a:buAutoNum type="arabicPeriod"/>
            </a:pPr>
            <a:endParaRPr lang="en-GB" sz="2000" dirty="0">
              <a:effectLst/>
              <a:latin typeface="Gill Sans MT" panose="020B0502020104020203" pitchFamily="34" charset="77"/>
            </a:endParaRPr>
          </a:p>
          <a:p>
            <a:pPr marL="342900" indent="-342900">
              <a:buAutoNum type="arabicPeriod"/>
            </a:pPr>
            <a:r>
              <a:rPr lang="en-GB" sz="2000" dirty="0">
                <a:effectLst/>
                <a:latin typeface="Gill Sans MT" panose="020B0502020104020203" pitchFamily="34" charset="77"/>
              </a:rPr>
              <a:t>Privacy</a:t>
            </a:r>
          </a:p>
        </p:txBody>
      </p:sp>
      <p:sp>
        <p:nvSpPr>
          <p:cNvPr id="4" name="TextBox 3">
            <a:extLst>
              <a:ext uri="{FF2B5EF4-FFF2-40B4-BE49-F238E27FC236}">
                <a16:creationId xmlns:a16="http://schemas.microsoft.com/office/drawing/2014/main" id="{D7627D35-26A7-A9E1-AB94-FB27E9204C7C}"/>
              </a:ext>
            </a:extLst>
          </p:cNvPr>
          <p:cNvSpPr txBox="1"/>
          <p:nvPr/>
        </p:nvSpPr>
        <p:spPr>
          <a:xfrm>
            <a:off x="609600" y="6551613"/>
            <a:ext cx="9079730" cy="246221"/>
          </a:xfrm>
          <a:prstGeom prst="rect">
            <a:avLst/>
          </a:prstGeom>
          <a:noFill/>
        </p:spPr>
        <p:txBody>
          <a:bodyPr wrap="none" rtlCol="0">
            <a:spAutoFit/>
          </a:bodyPr>
          <a:lstStyle/>
          <a:p>
            <a:r>
              <a:rPr lang="en-GB" sz="1000" noProof="0" dirty="0">
                <a:latin typeface="Gill Sans MT" panose="020B0502020104020203" pitchFamily="34" charset="77"/>
              </a:rPr>
              <a:t>Source: The Belmont Report. (1979). </a:t>
            </a:r>
            <a:r>
              <a:rPr lang="en-GB" sz="1000" i="1" noProof="0" dirty="0">
                <a:latin typeface="Gill Sans MT" panose="020B0502020104020203" pitchFamily="34" charset="77"/>
              </a:rPr>
              <a:t>Ethical Principles and Guidelines for the Protection of Human Subjects of Research. </a:t>
            </a:r>
            <a:r>
              <a:rPr lang="en-GB" sz="1000" noProof="0" dirty="0">
                <a:latin typeface="Gill Sans MT" panose="020B0502020104020203" pitchFamily="34" charset="77"/>
              </a:rPr>
              <a:t>U.S. Health Department of Health and Human Services.</a:t>
            </a:r>
          </a:p>
        </p:txBody>
      </p:sp>
    </p:spTree>
    <p:extLst>
      <p:ext uri="{BB962C8B-B14F-4D97-AF65-F5344CB8AC3E}">
        <p14:creationId xmlns:p14="http://schemas.microsoft.com/office/powerpoint/2010/main" val="210409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0289A-59A3-4114-FB02-E401BDDFCA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14E6C-CB89-50D0-2A59-263F58B2DDCA}"/>
              </a:ext>
            </a:extLst>
          </p:cNvPr>
          <p:cNvSpPr>
            <a:spLocks noGrp="1"/>
          </p:cNvSpPr>
          <p:nvPr>
            <p:ph type="title"/>
          </p:nvPr>
        </p:nvSpPr>
        <p:spPr/>
        <p:txBody>
          <a:bodyPr/>
          <a:lstStyle/>
          <a:p>
            <a:r>
              <a:rPr lang="en-GB" noProof="0" dirty="0"/>
              <a:t>Beneficence</a:t>
            </a:r>
          </a:p>
        </p:txBody>
      </p:sp>
      <p:sp>
        <p:nvSpPr>
          <p:cNvPr id="3" name="Slide Number Placeholder 2">
            <a:extLst>
              <a:ext uri="{FF2B5EF4-FFF2-40B4-BE49-F238E27FC236}">
                <a16:creationId xmlns:a16="http://schemas.microsoft.com/office/drawing/2014/main" id="{90EF817C-A6D3-4247-26B1-F25BA5E33BC6}"/>
              </a:ext>
            </a:extLst>
          </p:cNvPr>
          <p:cNvSpPr>
            <a:spLocks noGrp="1"/>
          </p:cNvSpPr>
          <p:nvPr>
            <p:ph type="sldNum" sz="quarter" idx="12"/>
          </p:nvPr>
        </p:nvSpPr>
        <p:spPr/>
        <p:txBody>
          <a:bodyPr/>
          <a:lstStyle/>
          <a:p>
            <a:fld id="{BB98F552-A29D-2D4E-8192-F20670493719}" type="slidenum">
              <a:rPr lang="en-GB" noProof="0" smtClean="0"/>
              <a:pPr/>
              <a:t>7</a:t>
            </a:fld>
            <a:endParaRPr lang="en-GB" noProof="0" dirty="0"/>
          </a:p>
        </p:txBody>
      </p:sp>
      <p:sp>
        <p:nvSpPr>
          <p:cNvPr id="6" name="Rectangle 5">
            <a:extLst>
              <a:ext uri="{FF2B5EF4-FFF2-40B4-BE49-F238E27FC236}">
                <a16:creationId xmlns:a16="http://schemas.microsoft.com/office/drawing/2014/main" id="{8E95B476-D371-9BA2-C75C-773B1035E9DA}"/>
              </a:ext>
            </a:extLst>
          </p:cNvPr>
          <p:cNvSpPr/>
          <p:nvPr/>
        </p:nvSpPr>
        <p:spPr>
          <a:xfrm>
            <a:off x="3071664" y="1556792"/>
            <a:ext cx="180020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TextBox 3">
            <a:extLst>
              <a:ext uri="{FF2B5EF4-FFF2-40B4-BE49-F238E27FC236}">
                <a16:creationId xmlns:a16="http://schemas.microsoft.com/office/drawing/2014/main" id="{4C231C6E-1096-9705-A1EB-E8F93F69A637}"/>
              </a:ext>
            </a:extLst>
          </p:cNvPr>
          <p:cNvSpPr txBox="1"/>
          <p:nvPr/>
        </p:nvSpPr>
        <p:spPr>
          <a:xfrm>
            <a:off x="609600" y="2613392"/>
            <a:ext cx="10631510" cy="1631216"/>
          </a:xfrm>
          <a:prstGeom prst="rect">
            <a:avLst/>
          </a:prstGeom>
          <a:noFill/>
        </p:spPr>
        <p:txBody>
          <a:bodyPr wrap="square">
            <a:spAutoFit/>
          </a:bodyPr>
          <a:lstStyle/>
          <a:p>
            <a:r>
              <a:rPr lang="en-GB" sz="2000" dirty="0">
                <a:effectLst/>
                <a:latin typeface="Gill Sans MT" panose="020B0502020104020203" pitchFamily="34" charset="77"/>
              </a:rPr>
              <a:t>The principle of Beneficence is comprised of two key components:</a:t>
            </a:r>
            <a:br>
              <a:rPr lang="en-GB" sz="2000" dirty="0">
                <a:effectLst/>
                <a:latin typeface="Gill Sans MT" panose="020B0502020104020203" pitchFamily="34" charset="77"/>
              </a:rPr>
            </a:br>
            <a:endParaRPr lang="en-GB" sz="2000" dirty="0">
              <a:effectLst/>
              <a:latin typeface="Gill Sans MT" panose="020B0502020104020203" pitchFamily="34" charset="77"/>
            </a:endParaRPr>
          </a:p>
          <a:p>
            <a:pPr marL="342900" indent="-342900">
              <a:buFont typeface="+mj-lt"/>
              <a:buAutoNum type="arabicPeriod"/>
            </a:pPr>
            <a:r>
              <a:rPr lang="en-GB" sz="2000" dirty="0">
                <a:effectLst/>
                <a:latin typeface="Gill Sans MT" panose="020B0502020104020203" pitchFamily="34" charset="77"/>
              </a:rPr>
              <a:t>Systematic Assessment of Risks and Benefits</a:t>
            </a:r>
            <a:endParaRPr lang="en-GB" sz="2000" kern="0" dirty="0">
              <a:solidFill>
                <a:srgbClr val="000000"/>
              </a:solidFill>
              <a:latin typeface="Gill Sans MT" panose="020B0502020104020203" pitchFamily="34" charset="77"/>
            </a:endParaRPr>
          </a:p>
          <a:p>
            <a:pPr marL="342900" indent="-342900">
              <a:buFont typeface="+mj-lt"/>
              <a:buAutoNum type="arabicPeriod"/>
            </a:pPr>
            <a:endParaRPr lang="en-GB" sz="2000" dirty="0">
              <a:effectLst/>
              <a:latin typeface="Gill Sans MT" panose="020B0502020104020203" pitchFamily="34" charset="77"/>
            </a:endParaRPr>
          </a:p>
          <a:p>
            <a:pPr marL="342900" indent="-342900">
              <a:buAutoNum type="arabicPeriod"/>
            </a:pPr>
            <a:r>
              <a:rPr lang="en-GB" sz="2000" dirty="0">
                <a:effectLst/>
                <a:latin typeface="Gill Sans MT" panose="020B0502020104020203" pitchFamily="34" charset="77"/>
              </a:rPr>
              <a:t>Minimization of Risk</a:t>
            </a:r>
          </a:p>
        </p:txBody>
      </p:sp>
      <p:sp>
        <p:nvSpPr>
          <p:cNvPr id="5" name="TextBox 4">
            <a:extLst>
              <a:ext uri="{FF2B5EF4-FFF2-40B4-BE49-F238E27FC236}">
                <a16:creationId xmlns:a16="http://schemas.microsoft.com/office/drawing/2014/main" id="{F30D30EF-1E3D-0BFD-D2F5-07F3871AA35F}"/>
              </a:ext>
            </a:extLst>
          </p:cNvPr>
          <p:cNvSpPr txBox="1"/>
          <p:nvPr/>
        </p:nvSpPr>
        <p:spPr>
          <a:xfrm>
            <a:off x="609600" y="6551613"/>
            <a:ext cx="9079730" cy="246221"/>
          </a:xfrm>
          <a:prstGeom prst="rect">
            <a:avLst/>
          </a:prstGeom>
          <a:noFill/>
        </p:spPr>
        <p:txBody>
          <a:bodyPr wrap="none" rtlCol="0">
            <a:spAutoFit/>
          </a:bodyPr>
          <a:lstStyle/>
          <a:p>
            <a:r>
              <a:rPr lang="en-GB" sz="1000" noProof="0" dirty="0">
                <a:latin typeface="Gill Sans MT" panose="020B0502020104020203" pitchFamily="34" charset="77"/>
              </a:rPr>
              <a:t>Source: The Belmont Report. (1979). </a:t>
            </a:r>
            <a:r>
              <a:rPr lang="en-GB" sz="1000" i="1" noProof="0" dirty="0">
                <a:latin typeface="Gill Sans MT" panose="020B0502020104020203" pitchFamily="34" charset="77"/>
              </a:rPr>
              <a:t>Ethical Principles and Guidelines for the Protection of Human Subjects of Research. </a:t>
            </a:r>
            <a:r>
              <a:rPr lang="en-GB" sz="1000" noProof="0" dirty="0">
                <a:latin typeface="Gill Sans MT" panose="020B0502020104020203" pitchFamily="34" charset="77"/>
              </a:rPr>
              <a:t>U.S. Health Department of Health and Human Services.</a:t>
            </a:r>
          </a:p>
        </p:txBody>
      </p:sp>
    </p:spTree>
    <p:extLst>
      <p:ext uri="{BB962C8B-B14F-4D97-AF65-F5344CB8AC3E}">
        <p14:creationId xmlns:p14="http://schemas.microsoft.com/office/powerpoint/2010/main" val="140588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648DA-82A3-5FF7-A977-F7D722C3D2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D0501-4C6C-75E6-5263-C76F4134541B}"/>
              </a:ext>
            </a:extLst>
          </p:cNvPr>
          <p:cNvSpPr>
            <a:spLocks noGrp="1"/>
          </p:cNvSpPr>
          <p:nvPr>
            <p:ph type="title"/>
          </p:nvPr>
        </p:nvSpPr>
        <p:spPr/>
        <p:txBody>
          <a:bodyPr/>
          <a:lstStyle/>
          <a:p>
            <a:r>
              <a:rPr lang="en-GB" noProof="0" dirty="0"/>
              <a:t>Justice</a:t>
            </a:r>
          </a:p>
        </p:txBody>
      </p:sp>
      <p:sp>
        <p:nvSpPr>
          <p:cNvPr id="3" name="Slide Number Placeholder 2">
            <a:extLst>
              <a:ext uri="{FF2B5EF4-FFF2-40B4-BE49-F238E27FC236}">
                <a16:creationId xmlns:a16="http://schemas.microsoft.com/office/drawing/2014/main" id="{DFAE0079-4EA6-FE2E-015C-0A19E4A19549}"/>
              </a:ext>
            </a:extLst>
          </p:cNvPr>
          <p:cNvSpPr>
            <a:spLocks noGrp="1"/>
          </p:cNvSpPr>
          <p:nvPr>
            <p:ph type="sldNum" sz="quarter" idx="12"/>
          </p:nvPr>
        </p:nvSpPr>
        <p:spPr/>
        <p:txBody>
          <a:bodyPr/>
          <a:lstStyle/>
          <a:p>
            <a:fld id="{BB98F552-A29D-2D4E-8192-F20670493719}" type="slidenum">
              <a:rPr lang="en-GB" noProof="0" smtClean="0"/>
              <a:pPr/>
              <a:t>8</a:t>
            </a:fld>
            <a:endParaRPr lang="en-GB" noProof="0" dirty="0"/>
          </a:p>
        </p:txBody>
      </p:sp>
      <p:sp>
        <p:nvSpPr>
          <p:cNvPr id="6" name="Rectangle 5">
            <a:extLst>
              <a:ext uri="{FF2B5EF4-FFF2-40B4-BE49-F238E27FC236}">
                <a16:creationId xmlns:a16="http://schemas.microsoft.com/office/drawing/2014/main" id="{573C251B-E7AC-339D-C9E3-00BF415C3BBF}"/>
              </a:ext>
            </a:extLst>
          </p:cNvPr>
          <p:cNvSpPr/>
          <p:nvPr/>
        </p:nvSpPr>
        <p:spPr>
          <a:xfrm>
            <a:off x="3071664" y="1556792"/>
            <a:ext cx="180020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TextBox 3">
            <a:extLst>
              <a:ext uri="{FF2B5EF4-FFF2-40B4-BE49-F238E27FC236}">
                <a16:creationId xmlns:a16="http://schemas.microsoft.com/office/drawing/2014/main" id="{92A3A996-BDD5-2199-18EA-49FCE113B9B9}"/>
              </a:ext>
            </a:extLst>
          </p:cNvPr>
          <p:cNvSpPr txBox="1"/>
          <p:nvPr/>
        </p:nvSpPr>
        <p:spPr>
          <a:xfrm>
            <a:off x="609600" y="6551613"/>
            <a:ext cx="9079730" cy="246221"/>
          </a:xfrm>
          <a:prstGeom prst="rect">
            <a:avLst/>
          </a:prstGeom>
          <a:noFill/>
        </p:spPr>
        <p:txBody>
          <a:bodyPr wrap="none" rtlCol="0">
            <a:spAutoFit/>
          </a:bodyPr>
          <a:lstStyle/>
          <a:p>
            <a:r>
              <a:rPr lang="en-GB" sz="1000" noProof="0" dirty="0">
                <a:latin typeface="Gill Sans MT" panose="020B0502020104020203" pitchFamily="34" charset="77"/>
              </a:rPr>
              <a:t>Source: The Belmont Report. (1979). </a:t>
            </a:r>
            <a:r>
              <a:rPr lang="en-GB" sz="1000" i="1" noProof="0" dirty="0">
                <a:latin typeface="Gill Sans MT" panose="020B0502020104020203" pitchFamily="34" charset="77"/>
              </a:rPr>
              <a:t>Ethical Principles and Guidelines for the Protection of Human Subjects of Research. </a:t>
            </a:r>
            <a:r>
              <a:rPr lang="en-GB" sz="1000" noProof="0" dirty="0">
                <a:latin typeface="Gill Sans MT" panose="020B0502020104020203" pitchFamily="34" charset="77"/>
              </a:rPr>
              <a:t>U.S. Health Department of Health and Human Services.</a:t>
            </a:r>
          </a:p>
        </p:txBody>
      </p:sp>
      <p:sp>
        <p:nvSpPr>
          <p:cNvPr id="5" name="TextBox 4">
            <a:extLst>
              <a:ext uri="{FF2B5EF4-FFF2-40B4-BE49-F238E27FC236}">
                <a16:creationId xmlns:a16="http://schemas.microsoft.com/office/drawing/2014/main" id="{FB2B2A11-1C98-6353-A379-30092A40D75B}"/>
              </a:ext>
            </a:extLst>
          </p:cNvPr>
          <p:cNvSpPr txBox="1"/>
          <p:nvPr/>
        </p:nvSpPr>
        <p:spPr>
          <a:xfrm>
            <a:off x="609600" y="2305615"/>
            <a:ext cx="10631510" cy="2246769"/>
          </a:xfrm>
          <a:prstGeom prst="rect">
            <a:avLst/>
          </a:prstGeom>
          <a:noFill/>
        </p:spPr>
        <p:txBody>
          <a:bodyPr wrap="square">
            <a:spAutoFit/>
          </a:bodyPr>
          <a:lstStyle/>
          <a:p>
            <a:r>
              <a:rPr lang="en-GB" sz="2000" dirty="0">
                <a:effectLst/>
                <a:latin typeface="Gill Sans MT" panose="020B0502020104020203" pitchFamily="34" charset="77"/>
              </a:rPr>
              <a:t>The principle of Justice is comprised of two key components:</a:t>
            </a:r>
            <a:br>
              <a:rPr lang="en-GB" sz="2000" dirty="0">
                <a:effectLst/>
                <a:latin typeface="Gill Sans MT" panose="020B0502020104020203" pitchFamily="34" charset="77"/>
              </a:rPr>
            </a:br>
            <a:endParaRPr lang="en-GB" sz="2000" dirty="0">
              <a:effectLst/>
              <a:latin typeface="Gill Sans MT" panose="020B0502020104020203" pitchFamily="34" charset="77"/>
            </a:endParaRPr>
          </a:p>
          <a:p>
            <a:pPr marL="342900" indent="-342900">
              <a:buFont typeface="+mj-lt"/>
              <a:buAutoNum type="arabicPeriod"/>
            </a:pPr>
            <a:r>
              <a:rPr lang="en-GB" sz="2000" dirty="0">
                <a:effectLst/>
                <a:latin typeface="Gill Sans MT" panose="020B0502020104020203" pitchFamily="34" charset="77"/>
              </a:rPr>
              <a:t>Selection of Subjects</a:t>
            </a:r>
          </a:p>
          <a:p>
            <a:pPr marL="342900" indent="-342900">
              <a:buFont typeface="+mj-lt"/>
              <a:buAutoNum type="arabicPeriod"/>
            </a:pPr>
            <a:endParaRPr lang="en-GB" sz="2000" dirty="0">
              <a:effectLst/>
              <a:latin typeface="Gill Sans MT" panose="020B0502020104020203" pitchFamily="34" charset="77"/>
            </a:endParaRPr>
          </a:p>
          <a:p>
            <a:pPr marL="342900" indent="-342900">
              <a:buAutoNum type="arabicPeriod"/>
            </a:pPr>
            <a:r>
              <a:rPr lang="en-GB" sz="2000" dirty="0">
                <a:solidFill>
                  <a:srgbClr val="000000"/>
                </a:solidFill>
                <a:effectLst/>
                <a:latin typeface="Gill Sans MT" panose="020B0502020104020203" pitchFamily="34" charset="77"/>
                <a:ea typeface="Calibri" panose="020F0502020204030204" pitchFamily="34" charset="0"/>
              </a:rPr>
              <a:t>"Who ought to receive the benefits of research and bear its burdens? …An injustice occurs when some benefit to which a person is entitled is denied without good reason or when some burden is imposed unduly" (The National Commission, 1979</a:t>
            </a:r>
            <a:r>
              <a:rPr lang="en-GB" sz="2000" dirty="0">
                <a:solidFill>
                  <a:srgbClr val="000000"/>
                </a:solidFill>
                <a:latin typeface="Gill Sans MT" panose="020B0502020104020203" pitchFamily="34" charset="77"/>
                <a:ea typeface="Calibri" panose="020F0502020204030204" pitchFamily="34" charset="0"/>
              </a:rPr>
              <a:t>)</a:t>
            </a:r>
            <a:endParaRPr lang="en-GB" sz="2000" dirty="0">
              <a:effectLst/>
              <a:latin typeface="Gill Sans MT" panose="020B0502020104020203" pitchFamily="34" charset="77"/>
            </a:endParaRPr>
          </a:p>
        </p:txBody>
      </p:sp>
    </p:spTree>
    <p:extLst>
      <p:ext uri="{BB962C8B-B14F-4D97-AF65-F5344CB8AC3E}">
        <p14:creationId xmlns:p14="http://schemas.microsoft.com/office/powerpoint/2010/main" val="390426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5003A-D4BD-CDAD-C68F-E454B601F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8CF674-E1F2-8E37-8D98-8126BE2779EB}"/>
              </a:ext>
            </a:extLst>
          </p:cNvPr>
          <p:cNvSpPr>
            <a:spLocks noGrp="1"/>
          </p:cNvSpPr>
          <p:nvPr>
            <p:ph type="title"/>
          </p:nvPr>
        </p:nvSpPr>
        <p:spPr/>
        <p:txBody>
          <a:bodyPr/>
          <a:lstStyle/>
          <a:p>
            <a:r>
              <a:rPr lang="en-GB" noProof="0" dirty="0"/>
              <a:t>Ethical Values</a:t>
            </a:r>
          </a:p>
        </p:txBody>
      </p:sp>
      <p:sp>
        <p:nvSpPr>
          <p:cNvPr id="3" name="Slide Number Placeholder 2">
            <a:extLst>
              <a:ext uri="{FF2B5EF4-FFF2-40B4-BE49-F238E27FC236}">
                <a16:creationId xmlns:a16="http://schemas.microsoft.com/office/drawing/2014/main" id="{6216A03F-5220-B70A-A5FD-7C711BFB9DB2}"/>
              </a:ext>
            </a:extLst>
          </p:cNvPr>
          <p:cNvSpPr>
            <a:spLocks noGrp="1"/>
          </p:cNvSpPr>
          <p:nvPr>
            <p:ph type="sldNum" sz="quarter" idx="12"/>
          </p:nvPr>
        </p:nvSpPr>
        <p:spPr/>
        <p:txBody>
          <a:bodyPr/>
          <a:lstStyle/>
          <a:p>
            <a:fld id="{BB98F552-A29D-2D4E-8192-F20670493719}" type="slidenum">
              <a:rPr lang="en-GB" noProof="0" smtClean="0"/>
              <a:pPr/>
              <a:t>9</a:t>
            </a:fld>
            <a:endParaRPr lang="en-GB" noProof="0" dirty="0"/>
          </a:p>
        </p:txBody>
      </p:sp>
      <p:pic>
        <p:nvPicPr>
          <p:cNvPr id="44" name="Picture 43">
            <a:extLst>
              <a:ext uri="{FF2B5EF4-FFF2-40B4-BE49-F238E27FC236}">
                <a16:creationId xmlns:a16="http://schemas.microsoft.com/office/drawing/2014/main" id="{D3763045-BBD1-572D-7EC0-0F0F67721017}"/>
              </a:ext>
            </a:extLst>
          </p:cNvPr>
          <p:cNvPicPr>
            <a:picLocks noChangeAspect="1"/>
          </p:cNvPicPr>
          <p:nvPr/>
        </p:nvPicPr>
        <p:blipFill>
          <a:blip r:embed="rId3"/>
          <a:stretch>
            <a:fillRect/>
          </a:stretch>
        </p:blipFill>
        <p:spPr>
          <a:xfrm>
            <a:off x="2209800" y="1535906"/>
            <a:ext cx="7772400" cy="3786187"/>
          </a:xfrm>
          <a:prstGeom prst="rect">
            <a:avLst/>
          </a:prstGeom>
        </p:spPr>
      </p:pic>
    </p:spTree>
    <p:extLst>
      <p:ext uri="{BB962C8B-B14F-4D97-AF65-F5344CB8AC3E}">
        <p14:creationId xmlns:p14="http://schemas.microsoft.com/office/powerpoint/2010/main" val="64398004"/>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1691</TotalTime>
  <Words>2706</Words>
  <Application>Microsoft Macintosh PowerPoint</Application>
  <PresentationFormat>Widescreen</PresentationFormat>
  <Paragraphs>252</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ＭＳ Ｐゴシック</vt:lpstr>
      <vt:lpstr>-webkit-standard</vt:lpstr>
      <vt:lpstr>Aptos</vt:lpstr>
      <vt:lpstr>Arial</vt:lpstr>
      <vt:lpstr>Calibri</vt:lpstr>
      <vt:lpstr>Gill Sans MT</vt:lpstr>
      <vt:lpstr>Google Sans</vt:lpstr>
      <vt:lpstr>Helvetica Neue</vt:lpstr>
      <vt:lpstr>Verdana</vt:lpstr>
      <vt:lpstr>CCSR</vt:lpstr>
      <vt:lpstr>PowerPoint Presentation</vt:lpstr>
      <vt:lpstr>Morality and Ethics</vt:lpstr>
      <vt:lpstr>Ethics in AI</vt:lpstr>
      <vt:lpstr>Why should we care?</vt:lpstr>
      <vt:lpstr>Ethical Principles </vt:lpstr>
      <vt:lpstr>Respect for Persons</vt:lpstr>
      <vt:lpstr>Beneficence</vt:lpstr>
      <vt:lpstr>Justice</vt:lpstr>
      <vt:lpstr>Ethical Values</vt:lpstr>
      <vt:lpstr>PowerPoint Presentation</vt:lpstr>
      <vt:lpstr>Group 2 – Protection</vt:lpstr>
      <vt:lpstr>Group 3 – Usability and Long-term Impact</vt:lpstr>
      <vt:lpstr>Ethical Practices</vt:lpstr>
      <vt:lpstr>Does the AI System Provide Meaningful Improvement?</vt:lpstr>
      <vt:lpstr>Why we should care.</vt:lpstr>
      <vt:lpstr>Further Reading</vt:lpstr>
      <vt:lpstr>If you have any questions </vt:lpstr>
      <vt:lpstr>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 Victoria</dc:creator>
  <cp:lastModifiedBy>Nan Victoria</cp:lastModifiedBy>
  <cp:revision>73</cp:revision>
  <dcterms:created xsi:type="dcterms:W3CDTF">2025-01-03T16:12:02Z</dcterms:created>
  <dcterms:modified xsi:type="dcterms:W3CDTF">2025-01-04T20:23:44Z</dcterms:modified>
</cp:coreProperties>
</file>