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5"/>
  </p:notesMasterIdLst>
  <p:handoutMasterIdLst>
    <p:handoutMasterId r:id="rId56"/>
  </p:handoutMasterIdLst>
  <p:sldIdLst>
    <p:sldId id="297" r:id="rId2"/>
    <p:sldId id="1248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56" r:id="rId11"/>
    <p:sldId id="1257" r:id="rId12"/>
    <p:sldId id="1247" r:id="rId13"/>
    <p:sldId id="1258" r:id="rId14"/>
    <p:sldId id="1259" r:id="rId15"/>
    <p:sldId id="1260" r:id="rId16"/>
    <p:sldId id="1261" r:id="rId17"/>
    <p:sldId id="1262" r:id="rId18"/>
    <p:sldId id="1263" r:id="rId19"/>
    <p:sldId id="1296" r:id="rId20"/>
    <p:sldId id="1264" r:id="rId21"/>
    <p:sldId id="1265" r:id="rId22"/>
    <p:sldId id="1268" r:id="rId23"/>
    <p:sldId id="1272" r:id="rId24"/>
    <p:sldId id="1273" r:id="rId25"/>
    <p:sldId id="1274" r:id="rId26"/>
    <p:sldId id="1275" r:id="rId27"/>
    <p:sldId id="1276" r:id="rId28"/>
    <p:sldId id="1277" r:id="rId29"/>
    <p:sldId id="1301" r:id="rId30"/>
    <p:sldId id="1267" r:id="rId31"/>
    <p:sldId id="1270" r:id="rId32"/>
    <p:sldId id="1266" r:id="rId33"/>
    <p:sldId id="1278" r:id="rId34"/>
    <p:sldId id="1280" r:id="rId35"/>
    <p:sldId id="1281" r:id="rId36"/>
    <p:sldId id="1279" r:id="rId37"/>
    <p:sldId id="1297" r:id="rId38"/>
    <p:sldId id="1298" r:id="rId39"/>
    <p:sldId id="1299" r:id="rId40"/>
    <p:sldId id="1282" r:id="rId41"/>
    <p:sldId id="1285" r:id="rId42"/>
    <p:sldId id="1286" r:id="rId43"/>
    <p:sldId id="1283" r:id="rId44"/>
    <p:sldId id="1284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300" r:id="rId54"/>
  </p:sldIdLst>
  <p:sldSz cx="12192000" cy="6858000"/>
  <p:notesSz cx="7099300" cy="102346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8613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722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758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34452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93065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516782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410291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689043" algn="l" defTabSz="117226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1"/>
    <p:restoredTop sz="88456"/>
  </p:normalViewPr>
  <p:slideViewPr>
    <p:cSldViewPr>
      <p:cViewPr varScale="1">
        <p:scale>
          <a:sx n="110" d="100"/>
          <a:sy n="110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3EEB7E-342C-4D44-8425-C98E9D60EF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3D0DD-932A-5741-880E-160F8E56A8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C1C3F073-AC64-0F45-9937-4D0EE9B5E984}" type="datetimeFigureOut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73E12-75FF-1948-A0BC-C4BC40ED2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CBEF-A2D1-1F49-8374-059301F11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2DDEE506-C1C1-F54C-BD40-4038D1DAC30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6C4E84-BDFC-C845-8F71-4073A1793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A4964-B399-484A-8577-D0634ABA68E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32F774-E9B5-3D45-8CA4-AA6FA7471BBC}" type="datetimeFigureOut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B514B9D-D61E-4F4B-9546-FEC972D4D3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3A3D1E0-B275-2942-BD74-B78E50E5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B21E-BA26-5844-B79E-C0C486E03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6462E-DFBE-F243-A709-392C7B2F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9214167-E1A5-3945-8E06-82ED2D3A03C3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586130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7226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58391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344522" algn="l" rtl="0" eaLnBrk="0" fontAlgn="base" hangingPunct="0">
      <a:spcBef>
        <a:spcPct val="30000"/>
      </a:spcBef>
      <a:spcAft>
        <a:spcPct val="0"/>
      </a:spcAft>
      <a:defRPr sz="1538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EA98A093-E190-1643-8621-BBE2A9C510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835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F89A2DD9-251B-444E-A338-898649BE3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997BF2D-BD94-1048-9965-9A6B956FA52A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8E0D41DE-6798-4242-A467-5F112D2E08E5}" type="slidenum">
              <a:rPr lang="en-GB" altLang="en-US" sz="1200">
                <a:latin typeface="Calibri" panose="020F0502020204030204" pitchFamily="34" charset="0"/>
              </a:rPr>
              <a:pPr algn="r" eaLnBrk="1" hangingPunct="1"/>
              <a:t>1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2" indent="0" algn="ctr">
              <a:buNone/>
              <a:defRPr/>
            </a:lvl2pPr>
            <a:lvl3pPr marL="914364" indent="0" algn="ctr">
              <a:buNone/>
              <a:defRPr/>
            </a:lvl3pPr>
            <a:lvl4pPr marL="1371545" indent="0" algn="ctr">
              <a:buNone/>
              <a:defRPr/>
            </a:lvl4pPr>
            <a:lvl5pPr marL="1828727" indent="0" algn="ctr">
              <a:buNone/>
              <a:defRPr/>
            </a:lvl5pPr>
            <a:lvl6pPr marL="2285909" indent="0" algn="ctr">
              <a:buNone/>
              <a:defRPr/>
            </a:lvl6pPr>
            <a:lvl7pPr marL="2743091" indent="0" algn="ctr">
              <a:buNone/>
              <a:defRPr/>
            </a:lvl7pPr>
            <a:lvl8pPr marL="3200272" indent="0" algn="ctr">
              <a:buNone/>
              <a:defRPr/>
            </a:lvl8pPr>
            <a:lvl9pPr marL="36574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904B62-305C-9C42-89D2-6119E8D3F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6D6CB-748E-2A4D-9235-ACA1CC8B3124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A5CDC-63CE-2149-BB64-1D172ABCA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E990A-4372-3143-8C6B-05BF7CBDF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6C18F-E135-A341-9ACE-C10EE9C0B8A2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864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720"/>
              </a:spcAft>
              <a:defRPr>
                <a:latin typeface="Gill Sans MT" panose="020B0502020104020203" pitchFamily="34" charset="77"/>
              </a:defRPr>
            </a:lvl1pPr>
            <a:lvl2pPr>
              <a:spcAft>
                <a:spcPts val="720"/>
              </a:spcAft>
              <a:defRPr>
                <a:latin typeface="Gill Sans MT" panose="020B0502020104020203" pitchFamily="34" charset="77"/>
              </a:defRPr>
            </a:lvl2pPr>
            <a:lvl3pPr>
              <a:spcAft>
                <a:spcPts val="720"/>
              </a:spcAft>
              <a:defRPr>
                <a:latin typeface="Gill Sans MT" panose="020B0502020104020203" pitchFamily="34" charset="77"/>
              </a:defRPr>
            </a:lvl3pPr>
            <a:lvl4pPr>
              <a:spcAft>
                <a:spcPts val="720"/>
              </a:spcAft>
              <a:defRPr>
                <a:latin typeface="Gill Sans MT" panose="020B0502020104020203" pitchFamily="34" charset="77"/>
              </a:defRPr>
            </a:lvl4pPr>
            <a:lvl5pPr>
              <a:spcAft>
                <a:spcPts val="720"/>
              </a:spcAft>
              <a:defRPr>
                <a:latin typeface="Gill Sans MT" panose="020B050202010402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0C212-5C02-0841-968F-9F42CEC69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EE09-3372-E049-AB13-389BF2DB6A64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5D9107-6114-9943-80E2-AE83171C7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7A0751-7085-4346-AA45-3E148D7E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22EE9-B8A0-0641-9265-052CFE9B95A7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978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93CF81-ACE4-4544-B7C6-4B3AA9A98B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9050B-8877-4640-B6D9-2E87E66B219C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4DB7D0-696F-9241-AE9B-CE074CBD2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354506-7C5F-6747-9655-00931CDCE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4D1D5-66F3-7D4D-9A3F-F24FEF0D885E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5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414"/>
            <a:ext cx="53848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38480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D70F9-4211-0143-A00A-74FD549C3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2FB3-EE14-7E49-98D2-13C02D70E5BC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EBDA81-9371-4B44-AAB5-58DD18297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C44E8-8B94-2140-AAC1-D1DB3CA61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77588-0990-C44C-8474-E51C03A2EE1F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7308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AE9B1B-D176-FE4F-A689-147073DF9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37A3-19CF-D949-812B-5D1B21CC9C08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5752A3-E971-CA43-ABFA-B24AC9FB3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C13404-7FCF-6A45-9196-8A19666B3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72DD2-BA3F-8543-B2C7-E0B55D5E1680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597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D602C5-7899-464F-A639-12459D4BCF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2A1F-3D8B-B042-B58F-D24C94D3FC8B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59869-5AEA-194C-AD5D-4668FA066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21F11-F0BF-FB4C-B982-2D648656D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8F552-A29D-2D4E-8192-F20670493719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450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B7CE7D-9A6B-C74C-B7CE-C9B74D6FED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1F30A-C80F-BD4E-A710-DF42755B1458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0F0C16-2F9F-4E49-8ABE-41DC8E1D63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8C51AD-F4CE-DB4B-B82C-25C7F802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E80F9-0E08-3C4F-9F14-79BF2B78232D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68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EE74E-6597-2542-BEAC-6EE46E2B6C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AE65-CBF6-3340-A33F-493A066C018D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73538-0A29-944C-9950-62FB5FD02D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0C969-E888-BA47-A043-DA41A67CB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AAAEAD-034E-5D49-9732-F6556D5202DC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9305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https://cdn-assets-eu.frontify.com/s3/frontify-enterprise-files-eu/eyJwYXRoIjoiaW1wZXJpYWwtY29sbGVnZS1sb25kb25cL2ZpbGVcL1YyMTZWb1JEVnpjTFJSTGlnSmlVLmVwcyJ9:imperial-college-london:L_hshkpeN472j5rziG7SuEf_HBwuQtPm1Gc5ixkNMYc?width=516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6967DE2-EE65-284E-9E01-04B61B396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6987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155C9C-B87E-EC41-A98B-C31C30EBE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4"/>
            <a:ext cx="10972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46EFE-2A25-E94A-B1D6-640DBF11E2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Gill Sans MT" panose="020B0502020104020203" pitchFamily="34" charset="77"/>
                <a:ea typeface="ＭＳ Ｐゴシック" charset="-128"/>
              </a:defRPr>
            </a:lvl1pPr>
          </a:lstStyle>
          <a:p>
            <a:pPr>
              <a:defRPr/>
            </a:pPr>
            <a:fld id="{AD94234F-0D0A-E947-8D54-AB6E4080FFC3}" type="datetime1">
              <a:rPr lang="en-GB" altLang="en-US"/>
              <a:pPr>
                <a:defRPr/>
              </a:pPr>
              <a:t>28/12/2024</a:t>
            </a:fld>
            <a:endParaRPr lang="en-GB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2AA15D-0E37-9A4D-800B-5EAD365A4B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Gill Sans MT" panose="020B0502020104020203" pitchFamily="34" charset="77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16671B-B7F5-A640-A03B-2CB79D5B87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Gill Sans MT" panose="020B0502020104020203" pitchFamily="34" charset="77"/>
              </a:defRPr>
            </a:lvl1pPr>
          </a:lstStyle>
          <a:p>
            <a:fld id="{07E9AECC-8061-DA49-97AE-2E5615142E93}" type="slidenum">
              <a:rPr lang="en-GB" altLang="en-US"/>
              <a:pPr/>
              <a:t>‹#›</a:t>
            </a:fld>
            <a:endParaRPr lang="en-GB" altLang="en-US" dirty="0"/>
          </a:p>
        </p:txBody>
      </p:sp>
      <p:pic>
        <p:nvPicPr>
          <p:cNvPr id="3" name="Picture 2" descr="Logo PMS Blue">
            <a:extLst>
              <a:ext uri="{FF2B5EF4-FFF2-40B4-BE49-F238E27FC236}">
                <a16:creationId xmlns:a16="http://schemas.microsoft.com/office/drawing/2014/main" id="{0AFEBCA6-9F4E-45A2-F646-CC90EA2022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86433"/>
            <a:ext cx="2082304" cy="2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Gill Sans MT" panose="020B0502020104020203" pitchFamily="34" charset="77"/>
          <a:ea typeface="ＭＳ Ｐゴシック" charset="0"/>
          <a:cs typeface="Arial" charset="0"/>
        </a:defRPr>
      </a:lvl5pPr>
      <a:lvl6pPr marL="457182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6pPr>
      <a:lvl7pPr marL="914364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7pPr>
      <a:lvl8pPr marL="1371545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8pPr>
      <a:lvl9pPr marL="1828727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charset="0"/>
        </a:defRPr>
      </a:lvl9pPr>
    </p:titleStyle>
    <p:bodyStyle>
      <a:lvl1pPr marL="342887" indent="-342887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400">
          <a:solidFill>
            <a:schemeClr val="tx1"/>
          </a:solidFill>
          <a:latin typeface="Gill Sans MT" panose="020B0502020104020203" pitchFamily="34" charset="77"/>
          <a:ea typeface="ＭＳ Ｐゴシック" charset="0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20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2pPr>
      <a:lvl3pPr marL="1142954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3pPr>
      <a:lvl4pPr marL="1600136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4pPr>
      <a:lvl5pPr marL="2057317" indent="-228590" algn="l" rtl="0" eaLnBrk="0" fontAlgn="base" hangingPunct="0">
        <a:spcBef>
          <a:spcPct val="20000"/>
        </a:spcBef>
        <a:spcAft>
          <a:spcPct val="0"/>
        </a:spcAft>
        <a:buFont typeface="Verdana" panose="020B0604030504040204" pitchFamily="34" charset="0"/>
        <a:buChar char="−"/>
        <a:defRPr sz="1600">
          <a:solidFill>
            <a:schemeClr val="tx1"/>
          </a:solidFill>
          <a:latin typeface="Gill Sans MT" panose="020B0502020104020203" pitchFamily="34" charset="77"/>
          <a:ea typeface="Arial" charset="0"/>
          <a:cs typeface="+mn-cs"/>
        </a:defRPr>
      </a:lvl5pPr>
      <a:lvl6pPr marL="2514499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6pPr>
      <a:lvl7pPr marL="2971681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7pPr>
      <a:lvl8pPr marL="3428863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8pPr>
      <a:lvl9pPr marL="3886044" indent="-22859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https://cdn-assets-eu.frontify.com/s3/frontify-enterprise-files-eu/eyJwYXRoIjoiaW1wZXJpYWwtY29sbGVnZS1sb25kb25cL2ZpbGVcL1YyMTZWb1JEVnpjTFJSTGlnSmlVLmVwcyJ9:imperial-college-london:L_hshkpeN472j5rziG7SuEf_HBwuQtPm1Gc5ixkNMYc?width=5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BaggingRegressor.html#sklearn.ensemble.BaggingRegressor" TargetMode="External"/><Relationship Id="rId2" Type="http://schemas.openxmlformats.org/officeDocument/2006/relationships/hyperlink" Target="https://scikit-learn.org/stable/modules/generated/sklearn.ensemble.BaggingClassifier.html#sklearn.ensemble.BaggingClassifi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AF6BA273-C058-A046-BA6B-4B58FA82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20" indent="-285738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36" indent="-22859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17" indent="-22859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499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681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8863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044" indent="-22859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66BD3-0E5B-9C42-A03F-75400BAFC63E}" type="slidenum">
              <a:rPr lang="en-GB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400" dirty="0"/>
          </a:p>
        </p:txBody>
      </p:sp>
      <p:sp>
        <p:nvSpPr>
          <p:cNvPr id="16388" name="Rectangle 8">
            <a:extLst>
              <a:ext uri="{FF2B5EF4-FFF2-40B4-BE49-F238E27FC236}">
                <a16:creationId xmlns:a16="http://schemas.microsoft.com/office/drawing/2014/main" id="{668D6855-F81A-A24F-918B-A2C47560C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51" y="6237288"/>
            <a:ext cx="358775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8BEC9-A3BB-7FCC-2484-4024CA13A7BA}"/>
              </a:ext>
            </a:extLst>
          </p:cNvPr>
          <p:cNvSpPr/>
          <p:nvPr/>
        </p:nvSpPr>
        <p:spPr>
          <a:xfrm>
            <a:off x="10661972" y="6289428"/>
            <a:ext cx="49074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BD67CA7-EF07-D585-CCD5-30D7E223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1683506"/>
            <a:ext cx="1063456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3600" dirty="0">
                <a:solidFill>
                  <a:srgbClr val="003D7D"/>
                </a:solidFill>
              </a:rPr>
              <a:t>Ensemble Models and Kernel-based </a:t>
            </a:r>
            <a:br>
              <a:rPr lang="en-GB" sz="3600" dirty="0">
                <a:solidFill>
                  <a:srgbClr val="003D7D"/>
                </a:solidFill>
              </a:rPr>
            </a:br>
            <a:r>
              <a:rPr lang="en-GB" sz="3600" dirty="0">
                <a:solidFill>
                  <a:srgbClr val="003D7D"/>
                </a:solidFill>
              </a:rPr>
              <a:t>Methods</a:t>
            </a:r>
          </a:p>
          <a:p>
            <a:pPr eaLnBrk="1" hangingPunct="1">
              <a:spcBef>
                <a:spcPct val="0"/>
              </a:spcBef>
              <a:buNone/>
            </a:pPr>
            <a:endParaRPr lang="en-GB" sz="3200" dirty="0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37609C6-B0EA-CAE7-5E16-7FDADED0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4293096"/>
            <a:ext cx="914501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Verdana" panose="020B0604030504040204" pitchFamily="34" charset="0"/>
              <a:buChar char="−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Verdana" panose="020B0604030504040204" pitchFamily="34" charset="0"/>
              <a:buChar char="−"/>
              <a:defRPr sz="20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Verdana" panose="020B0604030504040204" pitchFamily="34" charset="0"/>
              <a:buChar char="−"/>
              <a:defRPr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anose="020B0604030504040204" pitchFamily="34" charset="0"/>
              <a:buChar char="−"/>
              <a:defRPr sz="16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Payam Barnaghi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Department of Brain Sciences &amp;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School of Convergence Science in Human and Artificial Intelligence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Imperial College London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sz="1600" noProof="0" dirty="0">
                <a:solidFill>
                  <a:srgbClr val="003D7D"/>
                </a:solidFill>
              </a:rPr>
              <a:t>January 2025</a:t>
            </a:r>
          </a:p>
        </p:txBody>
      </p:sp>
      <p:pic>
        <p:nvPicPr>
          <p:cNvPr id="2" name="Picture 1" descr="A colorful letters and numbers&#10;&#10;Description automatically generated">
            <a:extLst>
              <a:ext uri="{FF2B5EF4-FFF2-40B4-BE49-F238E27FC236}">
                <a16:creationId xmlns:a16="http://schemas.microsoft.com/office/drawing/2014/main" id="{BA037D9F-B506-DAB3-4BD3-2F4F59CFD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836712"/>
            <a:ext cx="2253532" cy="1147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0362-81D7-CE21-6C8A-3D01BC98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RBF Kernel in more generalised form*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92669-3498-CFFB-95FC-4A24AE1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07EDC3F-B91D-38DD-9F2B-5D654722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91" y="1527989"/>
            <a:ext cx="9326880" cy="2785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5A371-8233-5E4A-E47F-5A4D2098FD63}"/>
              </a:ext>
            </a:extLst>
          </p:cNvPr>
          <p:cNvSpPr txBox="1"/>
          <p:nvPr/>
        </p:nvSpPr>
        <p:spPr>
          <a:xfrm>
            <a:off x="609600" y="6362702"/>
            <a:ext cx="496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Gill Sans MT" panose="020B0502020104020203" pitchFamily="34" charset="77"/>
              </a:rPr>
              <a:t>Source: Kevin Murphy, Machine Learning: A probabilistic Approach, MIT Press.</a:t>
            </a:r>
          </a:p>
        </p:txBody>
      </p:sp>
    </p:spTree>
    <p:extLst>
      <p:ext uri="{BB962C8B-B14F-4D97-AF65-F5344CB8AC3E}">
        <p14:creationId xmlns:p14="http://schemas.microsoft.com/office/powerpoint/2010/main" val="292808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E809-E7F7-2862-3FAC-BDDE68F1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polynomial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CEADB-9A32-7600-514F-DFEBA39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EFF6853-8CB6-98C2-CC61-685C3F757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268761"/>
            <a:ext cx="9326880" cy="198749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C56A7EB-9C1A-67A3-3BB8-616315243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255" y="3263542"/>
            <a:ext cx="6531530" cy="3373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266D5-2896-A338-35F6-81CD75772A18}"/>
              </a:ext>
            </a:extLst>
          </p:cNvPr>
          <p:cNvSpPr txBox="1"/>
          <p:nvPr/>
        </p:nvSpPr>
        <p:spPr>
          <a:xfrm>
            <a:off x="1775520" y="6589919"/>
            <a:ext cx="671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Gill Sans MT" panose="020B0502020104020203" pitchFamily="34" charset="77"/>
              </a:rPr>
              <a:t>Source: https://</a:t>
            </a:r>
            <a:r>
              <a:rPr lang="en-GB" sz="1200" dirty="0" err="1">
                <a:latin typeface="Gill Sans MT" panose="020B0502020104020203" pitchFamily="34" charset="77"/>
              </a:rPr>
              <a:t>xavierbourretsicotte.github.io</a:t>
            </a:r>
            <a:r>
              <a:rPr lang="en-GB" sz="1200" dirty="0">
                <a:latin typeface="Gill Sans MT" panose="020B0502020104020203" pitchFamily="34" charset="77"/>
              </a:rPr>
              <a:t>/</a:t>
            </a:r>
            <a:r>
              <a:rPr lang="en-GB" sz="1200" dirty="0" err="1">
                <a:latin typeface="Gill Sans MT" panose="020B0502020104020203" pitchFamily="34" charset="77"/>
              </a:rPr>
              <a:t>Kernel_feature_map.html</a:t>
            </a:r>
            <a:endParaRPr lang="en-GB" sz="12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91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69C-66F4-A29F-8654-C23A6888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E544-9FE9-2121-06A2-3A18632F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160" dirty="0">
                <a:ea typeface="ＭＳ Ｐゴシック" panose="020B0600070205080204" pitchFamily="34" charset="-128"/>
              </a:rPr>
              <a:t>Support vector machines (SVMs) are a set of supervised learning methods used for classification, regression and outlier detection.</a:t>
            </a:r>
          </a:p>
          <a:p>
            <a:r>
              <a:rPr lang="en-GB" altLang="en-US" sz="2160" dirty="0">
                <a:ea typeface="ＭＳ Ｐゴシック" panose="020B0600070205080204" pitchFamily="34" charset="-128"/>
              </a:rPr>
              <a:t>The advantages of support vector machines are:</a:t>
            </a:r>
          </a:p>
          <a:p>
            <a:pPr lvl="1"/>
            <a:r>
              <a:rPr lang="en-GB" altLang="en-US" sz="2160" dirty="0">
                <a:ea typeface="ＭＳ Ｐゴシック" panose="020B0600070205080204" pitchFamily="34" charset="-128"/>
              </a:rPr>
              <a:t>Effective in high-dimensional spaces.</a:t>
            </a:r>
          </a:p>
          <a:p>
            <a:pPr lvl="1"/>
            <a:r>
              <a:rPr lang="en-GB" altLang="en-US" sz="2160" dirty="0">
                <a:ea typeface="ＭＳ Ｐゴシック" panose="020B0600070205080204" pitchFamily="34" charset="-128"/>
              </a:rPr>
              <a:t>It could still be effective in cases where the number of dimensions is greater than the number of samples.</a:t>
            </a:r>
          </a:p>
          <a:p>
            <a:pPr lvl="1"/>
            <a:r>
              <a:rPr lang="en-GB" altLang="en-US" sz="2160" dirty="0">
                <a:ea typeface="ＭＳ Ｐゴシック" panose="020B0600070205080204" pitchFamily="34" charset="-128"/>
              </a:rPr>
              <a:t>It uses a subset of training points in the decision function (called support vectors), so it is also memory efficient.</a:t>
            </a:r>
          </a:p>
          <a:p>
            <a:pPr lvl="1"/>
            <a:r>
              <a:rPr lang="en-GB" altLang="en-US" sz="2160" dirty="0">
                <a:ea typeface="ＭＳ Ｐゴシック" panose="020B0600070205080204" pitchFamily="34" charset="-128"/>
              </a:rPr>
              <a:t>Versatile: Different kernel functions can be specified for the decision function. Common kernels are provided, but it is also possible to define custom kernels.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A3B5E-389A-2AA7-1C28-28676E54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12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5514D-24C3-7C49-615A-6D16A76A97EE}"/>
              </a:ext>
            </a:extLst>
          </p:cNvPr>
          <p:cNvSpPr txBox="1"/>
          <p:nvPr/>
        </p:nvSpPr>
        <p:spPr>
          <a:xfrm>
            <a:off x="1158240" y="6426011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Gill Sans MT" panose="020B0502020104020203" pitchFamily="34" charset="77"/>
              </a:rPr>
              <a:t>Source: Scikit learn</a:t>
            </a:r>
          </a:p>
        </p:txBody>
      </p:sp>
    </p:spTree>
    <p:extLst>
      <p:ext uri="{BB962C8B-B14F-4D97-AF65-F5344CB8AC3E}">
        <p14:creationId xmlns:p14="http://schemas.microsoft.com/office/powerpoint/2010/main" val="377503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3271-3C6B-E052-4B02-2E092A00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-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99E5-65A0-747B-F18C-D390D312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disadvantages of support vector machines include:</a:t>
            </a:r>
          </a:p>
          <a:p>
            <a:pPr lvl="1"/>
            <a:r>
              <a:rPr lang="en-GB" altLang="en-US" sz="2400" dirty="0">
                <a:ea typeface="ＭＳ Ｐゴシック" panose="020B0600070205080204" pitchFamily="34" charset="-128"/>
              </a:rPr>
              <a:t>If the number of features exceeds the number of samples, the method will likely give poor performances.</a:t>
            </a:r>
          </a:p>
          <a:p>
            <a:pPr lvl="1"/>
            <a:r>
              <a:rPr lang="en-GB" altLang="en-US" sz="2400" dirty="0">
                <a:ea typeface="ＭＳ Ｐゴシック" panose="020B0600070205080204" pitchFamily="34" charset="-128"/>
              </a:rPr>
              <a:t>SVMs </a:t>
            </a:r>
            <a:r>
              <a:rPr lang="en-GB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do not directly provide probability estimates</a:t>
            </a:r>
            <a:r>
              <a:rPr lang="en-GB" altLang="en-US" sz="2400" dirty="0">
                <a:ea typeface="ＭＳ Ｐゴシック" panose="020B0600070205080204" pitchFamily="34" charset="-128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F9DC-82A2-0EF6-665A-47E5C7A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284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04CD-B8A7-90E0-C8EC-B045E993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44A8-F350-1DD1-608F-E92CEA6F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 Support Vector Machine (SVM) is a discriminative classifier formally defined by a separating hyperplane. </a:t>
            </a:r>
          </a:p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other words, given labelled training data (supervised learning), the algorithm outputs an optimal hyperplane which categorises new examples.</a:t>
            </a:r>
          </a:p>
          <a:p>
            <a:endParaRPr lang="en-GB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e.g., For a linearly separable set of 2D-points which belong to one of two classes, find a separating straight line.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824E-52BF-49E8-45B5-FAD4DF01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3155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3ECC-968A-9D70-3149-03163F5E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EBF28-C635-4A10-AE78-64D050E1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15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DF68A-7787-2D69-ED1C-C29B4C47F2F8}"/>
              </a:ext>
            </a:extLst>
          </p:cNvPr>
          <p:cNvSpPr txBox="1"/>
          <p:nvPr/>
        </p:nvSpPr>
        <p:spPr>
          <a:xfrm>
            <a:off x="1150531" y="6389688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latin typeface="Gill Sans MT" panose="020B0502020104020203" pitchFamily="34" charset="77"/>
              </a:rPr>
              <a:t>Source: https://</a:t>
            </a:r>
            <a:r>
              <a:rPr lang="en-GB" sz="1080" dirty="0" err="1">
                <a:latin typeface="Gill Sans MT" panose="020B0502020104020203" pitchFamily="34" charset="77"/>
              </a:rPr>
              <a:t>vovkos.github.io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doxyrest</a:t>
            </a:r>
            <a:r>
              <a:rPr lang="en-GB" sz="1080" dirty="0">
                <a:latin typeface="Gill Sans MT" panose="020B0502020104020203" pitchFamily="34" charset="77"/>
              </a:rPr>
              <a:t>-showcase/</a:t>
            </a:r>
            <a:r>
              <a:rPr lang="en-GB" sz="1080" dirty="0" err="1">
                <a:latin typeface="Gill Sans MT" panose="020B0502020104020203" pitchFamily="34" charset="77"/>
              </a:rPr>
              <a:t>opencv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sphinx_rtd_theme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page_tutorial_introduction_to_svm.html</a:t>
            </a:r>
            <a:endParaRPr lang="en-GB" sz="1080" dirty="0">
              <a:latin typeface="Gill Sans MT" panose="020B0502020104020203" pitchFamily="34" charset="77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0C09238-A160-930D-86BE-E3E2CF69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93" y="1508602"/>
            <a:ext cx="4572000" cy="44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21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0E5D-4A4C-0051-442A-AD923187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6C8FE-3DC9-0C2B-8089-BB44B7E4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this example, we deal with lines and points in the Cartesian plane instead of hyperplanes and vectors in a high-dimensional space. </a:t>
            </a:r>
          </a:p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is a simplification of the problem.</a:t>
            </a:r>
          </a:p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It is important to understand that this is done only because our intuition is better built from easily imagined examples. </a:t>
            </a:r>
          </a:p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However, the same concepts apply to tasks where the examples to classify lie in a space whose dimension is higher than two.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F2E23-5025-2CEF-AA19-2156675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91A3B-6062-E274-0C06-A6174415393C}"/>
              </a:ext>
            </a:extLst>
          </p:cNvPr>
          <p:cNvSpPr txBox="1"/>
          <p:nvPr/>
        </p:nvSpPr>
        <p:spPr>
          <a:xfrm>
            <a:off x="609600" y="6428502"/>
            <a:ext cx="73229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</a:t>
            </a:r>
            <a:r>
              <a:rPr lang="en-GB" sz="1000" dirty="0" err="1">
                <a:latin typeface="Gill Sans MT" panose="020B0502020104020203" pitchFamily="34" charset="77"/>
              </a:rPr>
              <a:t>vovkos.github.io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doxyrest</a:t>
            </a:r>
            <a:r>
              <a:rPr lang="en-GB" sz="1000" dirty="0">
                <a:latin typeface="Gill Sans MT" panose="020B0502020104020203" pitchFamily="34" charset="77"/>
              </a:rPr>
              <a:t>-showcase/</a:t>
            </a:r>
            <a:r>
              <a:rPr lang="en-GB" sz="1000" dirty="0" err="1">
                <a:latin typeface="Gill Sans MT" panose="020B0502020104020203" pitchFamily="34" charset="77"/>
              </a:rPr>
              <a:t>opencv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sphinx_rtd_theme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page_tutorial_introduction_to_svm.html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3941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7DEC1-71E1-B049-8C1B-86C1185E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– linear separation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B2B03-0FE2-97A5-2B57-A0444E98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intuitively define a criterion to estimate the worth of the lines:</a:t>
            </a:r>
          </a:p>
          <a:p>
            <a:pPr lvl="1"/>
            <a:r>
              <a:rPr lang="en-GB" altLang="en-US" sz="2400" dirty="0">
                <a:ea typeface="ＭＳ Ｐゴシック" panose="020B0600070205080204" pitchFamily="34" charset="-128"/>
              </a:rPr>
              <a:t>A line is bad if it passes too close to the points because it will be noise-sensitive and will not generalise correctly. Therefore, our goal should be to find the line passing as far as possible from all points.</a:t>
            </a:r>
          </a:p>
          <a:p>
            <a:pPr lvl="1"/>
            <a:r>
              <a:rPr lang="en-GB" altLang="en-US" sz="2400" dirty="0">
                <a:ea typeface="ＭＳ Ｐゴシック" panose="020B0600070205080204" pitchFamily="34" charset="-128"/>
              </a:rPr>
              <a:t>Then, the operation of the SVM algorithm is based on finding the hyperplane that gives the largest minimum distance to the training examples. </a:t>
            </a:r>
          </a:p>
          <a:p>
            <a:pPr lvl="1"/>
            <a:r>
              <a:rPr lang="en-GB" altLang="en-US" sz="2400" dirty="0">
                <a:ea typeface="ＭＳ Ｐゴシック" panose="020B0600070205080204" pitchFamily="34" charset="-128"/>
              </a:rPr>
              <a:t>This distance receives the important name of margin within SVM</a:t>
            </a:r>
            <a:r>
              <a:rPr lang="en-GB" altLang="en-GB" sz="2400" dirty="0">
                <a:ea typeface="ＭＳ Ｐゴシック" panose="020B0600070205080204" pitchFamily="34" charset="-128"/>
              </a:rPr>
              <a:t>’</a:t>
            </a:r>
            <a:r>
              <a:rPr lang="en-GB" altLang="en-US" sz="2400" dirty="0">
                <a:ea typeface="ＭＳ Ｐゴシック" panose="020B0600070205080204" pitchFamily="34" charset="-128"/>
              </a:rPr>
              <a:t>s theory. Therefore, the optimal separating hyperplane maximises the margin of the training data.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C5454-79F4-E2FD-4BD8-D2F30802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17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29A4-A58B-43B8-A27E-02047E94C1E0}"/>
              </a:ext>
            </a:extLst>
          </p:cNvPr>
          <p:cNvSpPr txBox="1"/>
          <p:nvPr/>
        </p:nvSpPr>
        <p:spPr>
          <a:xfrm>
            <a:off x="609600" y="6362702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latin typeface="Gill Sans MT" panose="020B0502020104020203" pitchFamily="34" charset="77"/>
              </a:rPr>
              <a:t>Source: https://</a:t>
            </a:r>
            <a:r>
              <a:rPr lang="en-GB" sz="1000" dirty="0" err="1">
                <a:latin typeface="Gill Sans MT" panose="020B0502020104020203" pitchFamily="34" charset="77"/>
              </a:rPr>
              <a:t>vovkos</a:t>
            </a:r>
            <a:r>
              <a:rPr lang="en-GB" sz="1080" dirty="0" err="1">
                <a:latin typeface="Gill Sans MT" panose="020B0502020104020203" pitchFamily="34" charset="77"/>
              </a:rPr>
              <a:t>.github.io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doxyrest</a:t>
            </a:r>
            <a:r>
              <a:rPr lang="en-GB" sz="1080" dirty="0">
                <a:latin typeface="Gill Sans MT" panose="020B0502020104020203" pitchFamily="34" charset="77"/>
              </a:rPr>
              <a:t>-showcase/</a:t>
            </a:r>
            <a:r>
              <a:rPr lang="en-GB" sz="1080" dirty="0" err="1">
                <a:latin typeface="Gill Sans MT" panose="020B0502020104020203" pitchFamily="34" charset="77"/>
              </a:rPr>
              <a:t>opencv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sphinx_rtd_theme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page_tutorial_introduction_to_svm.html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742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FD70-EBF7-D622-9A5A-ADD36429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Example: SVM for a linearly separable set of 2d-points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5DBFA-9D1B-0E5D-9F42-27CA1F38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18</a:t>
            </a:fld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9796-AB08-B538-78D1-B0DA7681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03" y="1503000"/>
            <a:ext cx="4945082" cy="487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FC8EB-487B-2F7A-E7A7-E550395CFBBA}"/>
              </a:ext>
            </a:extLst>
          </p:cNvPr>
          <p:cNvSpPr txBox="1"/>
          <p:nvPr/>
        </p:nvSpPr>
        <p:spPr>
          <a:xfrm>
            <a:off x="609600" y="6381751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latin typeface="Gill Sans MT" panose="020B0502020104020203" pitchFamily="34" charset="77"/>
              </a:rPr>
              <a:t>Source: https://</a:t>
            </a:r>
            <a:r>
              <a:rPr lang="en-GB" sz="1080" dirty="0" err="1">
                <a:latin typeface="Gill Sans MT" panose="020B0502020104020203" pitchFamily="34" charset="77"/>
              </a:rPr>
              <a:t>vovkos.github.io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doxyrest</a:t>
            </a:r>
            <a:r>
              <a:rPr lang="en-GB" sz="1080" dirty="0">
                <a:latin typeface="Gill Sans MT" panose="020B0502020104020203" pitchFamily="34" charset="77"/>
              </a:rPr>
              <a:t>-showcase/</a:t>
            </a:r>
            <a:r>
              <a:rPr lang="en-GB" sz="1080" dirty="0" err="1">
                <a:latin typeface="Gill Sans MT" panose="020B0502020104020203" pitchFamily="34" charset="77"/>
              </a:rPr>
              <a:t>opencv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sphinx_rtd_theme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page_tutorial_introduction_to_svm.html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091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F3F5-A2B0-0E71-3DBC-290C7F18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Mathematical formulation*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316FB-B401-8EF0-4985-7A97963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19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7962-D784-983B-1687-794B053FA2B7}"/>
              </a:ext>
            </a:extLst>
          </p:cNvPr>
          <p:cNvSpPr txBox="1"/>
          <p:nvPr/>
        </p:nvSpPr>
        <p:spPr>
          <a:xfrm>
            <a:off x="609600" y="6321067"/>
            <a:ext cx="7236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svm.html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8DD320A-DF45-BA5C-15F6-6B3C42F9F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97" y="921692"/>
            <a:ext cx="5626554" cy="3647986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CA6C5C9-37A0-E0EE-0B25-7B37390C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03" y="4569679"/>
            <a:ext cx="3345775" cy="12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5635-A018-AD46-75B3-7D0808F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8FCD-4F7B-C11B-B301-5EF74A9B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So far, we have assumed that each item we wish to classify, cluster, or process can be represented as a fixed-size feature vector.</a:t>
            </a:r>
          </a:p>
          <a:p>
            <a:r>
              <a:rPr lang="en-GB" dirty="0">
                <a:effectLst/>
              </a:rPr>
              <a:t>However, for certain types of items/concepts, it is not clear how to best represent them as fixed-sized feature vectors.</a:t>
            </a:r>
          </a:p>
          <a:p>
            <a:r>
              <a:rPr lang="en-GB" dirty="0">
                <a:effectLst/>
              </a:rPr>
              <a:t>For example, how do we represent a text document or protein sequence, which can be of variable length? or a molecular structure, which has complex 3d geometry? or an evolutionary tree, which has variable size and shape?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2E810-5811-8A7C-78FD-D1421052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47669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E28-C5C2-3A5D-BAC4-0FE4D99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with different kernels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0F89C-D3A9-4DDC-8C3E-9CDE8483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20</a:t>
            </a:fld>
            <a:endParaRPr lang="en-GB" altLang="en-US" dirty="0"/>
          </a:p>
        </p:txBody>
      </p:sp>
      <p:pic>
        <p:nvPicPr>
          <p:cNvPr id="5" name="Picture 3" descr="Screen Shot 2017-02-21 at 21.02.25.png">
            <a:extLst>
              <a:ext uri="{FF2B5EF4-FFF2-40B4-BE49-F238E27FC236}">
                <a16:creationId xmlns:a16="http://schemas.microsoft.com/office/drawing/2014/main" id="{0C53E78D-2D63-84FC-8D43-ED6004E0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206" y="1514465"/>
            <a:ext cx="6610320" cy="486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5F9DD-E627-F565-AE23-03157F7F89DC}"/>
              </a:ext>
            </a:extLst>
          </p:cNvPr>
          <p:cNvSpPr txBox="1"/>
          <p:nvPr/>
        </p:nvSpPr>
        <p:spPr>
          <a:xfrm>
            <a:off x="609600" y="6381751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latin typeface="Gill Sans MT" panose="020B0502020104020203" pitchFamily="34" charset="77"/>
              </a:rPr>
              <a:t>Source: https://</a:t>
            </a:r>
            <a:r>
              <a:rPr lang="en-GB" sz="1080" dirty="0" err="1">
                <a:latin typeface="Gill Sans MT" panose="020B0502020104020203" pitchFamily="34" charset="77"/>
              </a:rPr>
              <a:t>vovkos.github.</a:t>
            </a:r>
            <a:r>
              <a:rPr lang="en-GB" sz="1000" dirty="0" err="1">
                <a:latin typeface="Gill Sans MT" panose="020B0502020104020203" pitchFamily="34" charset="77"/>
              </a:rPr>
              <a:t>io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doxyrest</a:t>
            </a:r>
            <a:r>
              <a:rPr lang="en-GB" sz="1080" dirty="0">
                <a:latin typeface="Gill Sans MT" panose="020B0502020104020203" pitchFamily="34" charset="77"/>
              </a:rPr>
              <a:t>-showcase/</a:t>
            </a:r>
            <a:r>
              <a:rPr lang="en-GB" sz="1080" dirty="0" err="1">
                <a:latin typeface="Gill Sans MT" panose="020B0502020104020203" pitchFamily="34" charset="77"/>
              </a:rPr>
              <a:t>opencv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sphinx_rtd_theme</a:t>
            </a:r>
            <a:r>
              <a:rPr lang="en-GB" sz="1080" dirty="0">
                <a:latin typeface="Gill Sans MT" panose="020B0502020104020203" pitchFamily="34" charset="77"/>
              </a:rPr>
              <a:t>/</a:t>
            </a:r>
            <a:r>
              <a:rPr lang="en-GB" sz="1080" dirty="0" err="1">
                <a:latin typeface="Gill Sans MT" panose="020B0502020104020203" pitchFamily="34" charset="77"/>
              </a:rPr>
              <a:t>page_tutorial_introduction_to_svm.html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193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CFE-1B44-72D1-0A06-2B93A63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0F59-7092-9C07-472D-15A8D002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model is an interpretable model in which the final output is based on a series of comparisons of the values of predictors against threshold values. </a:t>
            </a:r>
          </a:p>
          <a:p>
            <a:r>
              <a:rPr lang="en-US" dirty="0"/>
              <a:t>DTs are made up of nodes, branches, and leaves.</a:t>
            </a:r>
          </a:p>
          <a:p>
            <a:r>
              <a:rPr lang="en-US" dirty="0"/>
              <a:t>Each node represents a feature, each branch a choice, and each leaf an outcome. </a:t>
            </a:r>
          </a:p>
          <a:p>
            <a:r>
              <a:rPr lang="en-US" dirty="0"/>
              <a:t>DTs take a top-down approach to data, attempting to group and classify similar observations and searching for the optimal criteria to partition the dissimilar observations until they reach a particular level of similarity.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3275-6596-419B-25C7-5C0D3A1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5019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CFE-1B44-72D1-0A06-2B93A63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3275-6596-419B-25C7-5C0D3A1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22</a:t>
            </a:fld>
            <a:endParaRPr lang="en-GB" altLang="en-US" dirty="0"/>
          </a:p>
        </p:txBody>
      </p:sp>
      <p:pic>
        <p:nvPicPr>
          <p:cNvPr id="1026" name="Picture 2" descr="Simple Explanation on How Decision Tree Algorithm Makes Decisions –  Regenerative">
            <a:extLst>
              <a:ext uri="{FF2B5EF4-FFF2-40B4-BE49-F238E27FC236}">
                <a16:creationId xmlns:a16="http://schemas.microsoft.com/office/drawing/2014/main" id="{41EFA233-A8B8-35FE-4470-BADF5C0FF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29458"/>
            <a:ext cx="8640960" cy="47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7B102-9A6D-1666-ADD4-231F6BA6B50C}"/>
              </a:ext>
            </a:extLst>
          </p:cNvPr>
          <p:cNvSpPr txBox="1"/>
          <p:nvPr/>
        </p:nvSpPr>
        <p:spPr>
          <a:xfrm>
            <a:off x="1150531" y="6389688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latin typeface="Gill Sans MT" panose="020B0502020104020203" pitchFamily="34" charset="77"/>
              </a:rPr>
              <a:t>Source: https://regenerativetoday.com/simple-explanation-on-how-decision-tree-algorithm-makes-decisions/</a:t>
            </a:r>
          </a:p>
        </p:txBody>
      </p:sp>
    </p:spTree>
    <p:extLst>
      <p:ext uri="{BB962C8B-B14F-4D97-AF65-F5344CB8AC3E}">
        <p14:creationId xmlns:p14="http://schemas.microsoft.com/office/powerpoint/2010/main" val="23809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58DF-ED5B-F52A-4D9E-A8AD54EB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Making Using DTs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F24773-C2BE-F2CF-4BB3-799469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23</a:t>
            </a:fld>
            <a:endParaRPr lang="en-GB" altLang="en-U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BBE566FA-3F32-8D42-5FB3-94E459693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2" b="52121"/>
          <a:stretch/>
        </p:blipFill>
        <p:spPr bwMode="auto">
          <a:xfrm>
            <a:off x="609601" y="2478494"/>
            <a:ext cx="5277474" cy="328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60546C0F-7B9B-7B96-4114-BE63E8E27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50232"/>
          <a:stretch/>
        </p:blipFill>
        <p:spPr bwMode="auto">
          <a:xfrm>
            <a:off x="5643522" y="2042344"/>
            <a:ext cx="5659836" cy="341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27C18-BD8E-D2A3-9F49-831BB46DC0A7}"/>
              </a:ext>
            </a:extLst>
          </p:cNvPr>
          <p:cNvSpPr txBox="1"/>
          <p:nvPr/>
        </p:nvSpPr>
        <p:spPr>
          <a:xfrm>
            <a:off x="1004932" y="6245193"/>
            <a:ext cx="976428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Source: Valdes, G., Luna, J., Eaton, E. </a:t>
            </a:r>
            <a:r>
              <a:rPr lang="en-GB" sz="1080" i="1" dirty="0">
                <a:solidFill>
                  <a:srgbClr val="222222"/>
                </a:solidFill>
                <a:latin typeface="Gill Sans MT" panose="020B0502020104020203" pitchFamily="34" charset="77"/>
              </a:rPr>
              <a:t>et al.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 </a:t>
            </a:r>
            <a:r>
              <a:rPr lang="en-GB" sz="108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MediBoost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: a Patient Stratification Tool for Interpretable Decision Making in the Era of Precision Medicine. </a:t>
            </a:r>
            <a:r>
              <a:rPr lang="en-GB" sz="1080" i="1" dirty="0">
                <a:solidFill>
                  <a:srgbClr val="222222"/>
                </a:solidFill>
                <a:latin typeface="Gill Sans MT" panose="020B0502020104020203" pitchFamily="34" charset="77"/>
              </a:rPr>
              <a:t>Sci Rep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 6, 37854 (2016). https://</a:t>
            </a:r>
            <a:r>
              <a:rPr lang="en-GB" sz="108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doi.org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/10.1038/srep37854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101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25BE-F22B-7FCE-CC18-BC0A2EC6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DTs in Clinical Applications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FAAD43-80A5-78D9-B883-A37220EA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24</a:t>
            </a:fld>
            <a:endParaRPr lang="en-GB" altLang="en-US" dirty="0"/>
          </a:p>
        </p:txBody>
      </p:sp>
      <p:pic>
        <p:nvPicPr>
          <p:cNvPr id="2050" name="Picture 2" descr="figure 4">
            <a:extLst>
              <a:ext uri="{FF2B5EF4-FFF2-40B4-BE49-F238E27FC236}">
                <a16:creationId xmlns:a16="http://schemas.microsoft.com/office/drawing/2014/main" id="{2F91C07D-CEA4-5770-6CE2-E03ABC257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93" y="871579"/>
            <a:ext cx="6029831" cy="511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E2E252-1F68-6615-85A2-1625DD9C43FB}"/>
              </a:ext>
            </a:extLst>
          </p:cNvPr>
          <p:cNvSpPr txBox="1"/>
          <p:nvPr/>
        </p:nvSpPr>
        <p:spPr>
          <a:xfrm>
            <a:off x="1004932" y="6245193"/>
            <a:ext cx="9764285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Source: Valdes, G., Luna, J., Eaton, E. </a:t>
            </a:r>
            <a:r>
              <a:rPr lang="en-GB" sz="1080" i="1" dirty="0">
                <a:solidFill>
                  <a:srgbClr val="222222"/>
                </a:solidFill>
                <a:latin typeface="Gill Sans MT" panose="020B0502020104020203" pitchFamily="34" charset="77"/>
              </a:rPr>
              <a:t>et al.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 </a:t>
            </a:r>
            <a:r>
              <a:rPr lang="en-GB" sz="108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MediBoost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: a Patient Stratification Tool for Interpretable Decision Making in the Era of Precision Medicine. </a:t>
            </a:r>
            <a:r>
              <a:rPr lang="en-GB" sz="1080" i="1" dirty="0">
                <a:solidFill>
                  <a:srgbClr val="222222"/>
                </a:solidFill>
                <a:latin typeface="Gill Sans MT" panose="020B0502020104020203" pitchFamily="34" charset="77"/>
              </a:rPr>
              <a:t>Sci Rep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 6, 37854 (2016). https://</a:t>
            </a:r>
            <a:r>
              <a:rPr lang="en-GB" sz="108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doi.org</a:t>
            </a:r>
            <a:r>
              <a:rPr lang="en-GB" sz="1080" dirty="0">
                <a:solidFill>
                  <a:srgbClr val="222222"/>
                </a:solidFill>
                <a:latin typeface="Gill Sans MT" panose="020B0502020104020203" pitchFamily="34" charset="77"/>
              </a:rPr>
              <a:t>/10.1038/srep37854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3792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002C-DFB4-165A-DCD3-64F9F19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decision tree model in TBI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92E89-71FC-00E3-00FB-CE64C723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25</a:t>
            </a:fld>
            <a:endParaRPr lang="en-GB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0CDDA8-CBF7-55DB-56DD-CEEF7D89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16014"/>
            <a:ext cx="7042070" cy="48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C8A32-6F9C-0DF5-6F26-CA83FA2DE0F5}"/>
              </a:ext>
            </a:extLst>
          </p:cNvPr>
          <p:cNvSpPr txBox="1"/>
          <p:nvPr/>
        </p:nvSpPr>
        <p:spPr>
          <a:xfrm>
            <a:off x="911424" y="6381752"/>
            <a:ext cx="775495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80" dirty="0">
                <a:solidFill>
                  <a:srgbClr val="000000"/>
                </a:solidFill>
                <a:latin typeface="Gill Sans MT" panose="020B0502020104020203" pitchFamily="34" charset="77"/>
              </a:rPr>
              <a:t>Source: Phan, T. G., Chen, J., Singhal, S., Ma, H., Clissold, B. B., Ly, J., &amp; </a:t>
            </a:r>
            <a:r>
              <a:rPr lang="en-GB" sz="108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Beare</a:t>
            </a:r>
            <a:r>
              <a:rPr lang="en-GB" sz="1080" dirty="0">
                <a:solidFill>
                  <a:srgbClr val="000000"/>
                </a:solidFill>
                <a:latin typeface="Gill Sans MT" panose="020B0502020104020203" pitchFamily="34" charset="77"/>
              </a:rPr>
              <a:t>, R. (2018). Exploratory Use of Decision Tree Analysis in Classification of Outcome in Hypoxic–Ischemic Brain Injury. </a:t>
            </a:r>
            <a:r>
              <a:rPr lang="en-GB" sz="1080" i="1" dirty="0">
                <a:solidFill>
                  <a:srgbClr val="000000"/>
                </a:solidFill>
                <a:latin typeface="Gill Sans MT" panose="020B0502020104020203" pitchFamily="34" charset="77"/>
              </a:rPr>
              <a:t>Frontiers in Neurology</a:t>
            </a:r>
            <a:r>
              <a:rPr lang="en-GB" sz="1080" dirty="0">
                <a:solidFill>
                  <a:srgbClr val="000000"/>
                </a:solidFill>
                <a:latin typeface="Gill Sans MT" panose="020B0502020104020203" pitchFamily="34" charset="77"/>
              </a:rPr>
              <a:t>, </a:t>
            </a:r>
            <a:r>
              <a:rPr lang="en-GB" sz="1080" i="1" dirty="0">
                <a:solidFill>
                  <a:srgbClr val="000000"/>
                </a:solidFill>
                <a:latin typeface="Gill Sans MT" panose="020B0502020104020203" pitchFamily="34" charset="77"/>
              </a:rPr>
              <a:t>9</a:t>
            </a:r>
            <a:r>
              <a:rPr lang="en-GB" sz="1080" dirty="0">
                <a:solidFill>
                  <a:srgbClr val="000000"/>
                </a:solidFill>
                <a:latin typeface="Gill Sans MT" panose="020B0502020104020203" pitchFamily="34" charset="77"/>
              </a:rPr>
              <a:t>. https://</a:t>
            </a:r>
            <a:r>
              <a:rPr lang="en-GB" sz="108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doi.org</a:t>
            </a:r>
            <a:r>
              <a:rPr lang="en-GB" sz="1080" dirty="0">
                <a:solidFill>
                  <a:srgbClr val="000000"/>
                </a:solidFill>
                <a:latin typeface="Gill Sans MT" panose="020B0502020104020203" pitchFamily="34" charset="77"/>
              </a:rPr>
              <a:t>/10.3389/fneur.2018.00126</a:t>
            </a:r>
            <a:endParaRPr lang="en-GB" sz="108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631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C09-C7B5-EC78-2145-59DAA057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730C-7899-7743-2330-2800B1CD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12529"/>
                </a:solidFill>
              </a:rPr>
              <a:t>Decision Trees (DTs) are a non-parametric supervised learning method used for classification and regression. </a:t>
            </a:r>
          </a:p>
          <a:p>
            <a:r>
              <a:rPr lang="en-GB" dirty="0">
                <a:solidFill>
                  <a:srgbClr val="212529"/>
                </a:solidFill>
              </a:rPr>
              <a:t>The goal is to create a model that predicts the value of a target variable by learning simple decision rules inferred from the data features. </a:t>
            </a:r>
          </a:p>
          <a:p>
            <a:r>
              <a:rPr lang="en-GB" dirty="0">
                <a:solidFill>
                  <a:srgbClr val="212529"/>
                </a:solidFill>
              </a:rPr>
              <a:t>A tree can be seen as a piecewise constant </a:t>
            </a:r>
            <a:r>
              <a:rPr lang="en-GB" b="0" i="0" u="none" strike="noStrike" dirty="0">
                <a:solidFill>
                  <a:srgbClr val="212529"/>
                </a:solidFill>
                <a:effectLst/>
              </a:rPr>
              <a:t>approximation.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D60E6-7FE6-9760-8BDF-95E11954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26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49FE1-243F-7432-09DA-8B7F2287810A}"/>
              </a:ext>
            </a:extLst>
          </p:cNvPr>
          <p:cNvSpPr txBox="1"/>
          <p:nvPr/>
        </p:nvSpPr>
        <p:spPr>
          <a:xfrm>
            <a:off x="609600" y="6339553"/>
            <a:ext cx="5486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tree.html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8501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475-55C1-CA06-3D76-F33CC805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457D-2EC4-EE2B-90AB-7BE4B447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different algorithms that can be used to learn decision tree structure from the data. </a:t>
            </a:r>
          </a:p>
          <a:p>
            <a:r>
              <a:rPr lang="en-GB" dirty="0"/>
              <a:t>In principle, these algorithms start with a root node in the tree structure and explore the features in the data and create rules that can separate the data one step at a time. </a:t>
            </a:r>
          </a:p>
          <a:p>
            <a:r>
              <a:rPr lang="en-GB" dirty="0"/>
              <a:t>One of the basic algorithms is ID3.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A7B8-EAD7-E531-B7A3-6E8B8773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8812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3005-2424-DDB8-0901-5325E1BB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ID3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30037-6634-5AF2-6232-B1B024930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 - Start with the dataset and set the root node.</a:t>
                </a:r>
              </a:p>
              <a:p>
                <a:pPr>
                  <a:buFontTx/>
                  <a:buChar char="-"/>
                </a:pPr>
                <a:r>
                  <a:rPr lang="en-GB" dirty="0">
                    <a:solidFill>
                      <a:srgbClr val="111111"/>
                    </a:solidFill>
                  </a:rPr>
                  <a:t>Start iterating through the dataset, and at each step, go through the features of the data and calculate the </a:t>
                </a: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Entropy(</a:t>
                </a:r>
                <a14:m>
                  <m:oMath xmlns:m="http://schemas.openxmlformats.org/officeDocument/2006/math">
                    <m:r>
                      <a:rPr lang="en-GB" i="1" u="none" strike="noStrike" dirty="0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) and Information gain(IG) of the features.</a:t>
                </a:r>
              </a:p>
              <a:p>
                <a:pPr algn="l">
                  <a:buFontTx/>
                  <a:buChar char="-"/>
                </a:pPr>
                <a:r>
                  <a:rPr lang="en-GB" dirty="0">
                    <a:solidFill>
                      <a:srgbClr val="111111"/>
                    </a:solidFill>
                  </a:rPr>
                  <a:t>S</a:t>
                </a: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elect the feature that has the lowest entropy or highest information gain.</a:t>
                </a:r>
              </a:p>
              <a:p>
                <a:pPr algn="l">
                  <a:buFontTx/>
                  <a:buChar char="-"/>
                </a:pPr>
                <a:r>
                  <a:rPr lang="en-GB" dirty="0">
                    <a:solidFill>
                      <a:srgbClr val="111111"/>
                    </a:solidFill>
                  </a:rPr>
                  <a:t>S</a:t>
                </a: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plit the tree </a:t>
                </a:r>
                <a:r>
                  <a:rPr lang="en-GB" dirty="0">
                    <a:solidFill>
                      <a:srgbClr val="111111"/>
                    </a:solidFill>
                  </a:rPr>
                  <a:t>by </a:t>
                </a: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the selected feature to create a new branch in the tree structure</a:t>
                </a:r>
                <a:r>
                  <a:rPr lang="en-GB" dirty="0">
                    <a:solidFill>
                      <a:srgbClr val="111111"/>
                    </a:solidFill>
                  </a:rPr>
                  <a:t>.</a:t>
                </a:r>
              </a:p>
              <a:p>
                <a:pPr algn="l">
                  <a:buFontTx/>
                  <a:buChar char="-"/>
                </a:pPr>
                <a:r>
                  <a:rPr lang="en-GB" i="0" u="none" strike="noStrike" dirty="0">
                    <a:solidFill>
                      <a:srgbClr val="111111"/>
                    </a:solidFill>
                    <a:effectLst/>
                  </a:rPr>
                  <a:t>Continue the algorithm by considering only the features that have never been selected before.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630037-6634-5AF2-6232-B1B024930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E5553-F700-0B49-C0CC-64F3663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3564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AC9E-6E37-1CA1-2314-895B8A6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and Information Gain*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0411-00CD-EDCD-F835-7B1B9C0C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29</a:t>
            </a:fld>
            <a:endParaRPr lang="en-GB" altLang="en-US" dirty="0"/>
          </a:p>
        </p:txBody>
      </p:sp>
      <p:pic>
        <p:nvPicPr>
          <p:cNvPr id="5" name="Picture 4" descr="Logo PMS Blue">
            <a:extLst>
              <a:ext uri="{FF2B5EF4-FFF2-40B4-BE49-F238E27FC236}">
                <a16:creationId xmlns:a16="http://schemas.microsoft.com/office/drawing/2014/main" id="{47BDC5C4-691A-2975-D766-AAC1C6EB6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86433"/>
            <a:ext cx="2082304" cy="20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A166954-B4EA-A0C1-3800-65A685F14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13898"/>
            <a:ext cx="5993997" cy="54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DACF-A0DC-2DAC-6E58-3BF2F156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2B2B-1A8A-0B91-6C15-4F3EA451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One approach to the latter problem is to assume that we have some way of measuring the similarity between items that don’t require pre-processing them into a feature vector format.</a:t>
            </a:r>
          </a:p>
          <a:p>
            <a:r>
              <a:rPr lang="en-GB" dirty="0"/>
              <a:t>For example, we can apply a function to transform the original data into a higher dimensional space in which the data items can then be compared/processed. </a:t>
            </a:r>
          </a:p>
          <a:p>
            <a:r>
              <a:rPr lang="en-GB" dirty="0">
                <a:effectLst/>
              </a:rPr>
              <a:t>This process </a:t>
            </a:r>
            <a:r>
              <a:rPr lang="en-GB" dirty="0"/>
              <a:t>can be done via kernel functions.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79231-9CD1-A0BC-D5F3-8B8A1D96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6560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CFE-1B44-72D1-0A06-2B93A63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Trees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0F59-7092-9C07-472D-15A8D002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Prone to overfit</a:t>
            </a:r>
          </a:p>
          <a:p>
            <a:r>
              <a:rPr lang="en-GB" dirty="0"/>
              <a:t>Poor generalisation performances</a:t>
            </a:r>
          </a:p>
          <a:p>
            <a:r>
              <a:rPr lang="en-GB" dirty="0"/>
              <a:t>High variance</a:t>
            </a:r>
          </a:p>
          <a:p>
            <a:pPr lvl="1"/>
            <a:r>
              <a:rPr lang="en-US" dirty="0"/>
              <a:t>a slight change in the data can result in a completely different set of splits, which can make interpretation difficult</a:t>
            </a:r>
          </a:p>
          <a:p>
            <a:r>
              <a:rPr lang="en-US" dirty="0"/>
              <a:t>They can be inherently unstable</a:t>
            </a:r>
          </a:p>
          <a:p>
            <a:pPr lvl="1"/>
            <a:r>
              <a:rPr lang="en-US" dirty="0"/>
              <a:t>the effect of an error in the top splits propagates down to all the splits below due to their hierarchical nature</a:t>
            </a:r>
            <a:endParaRPr lang="en-GB" dirty="0"/>
          </a:p>
          <a:p>
            <a:r>
              <a:rPr lang="en-GB" dirty="0"/>
              <a:t>Produce biased trees for an unbalanced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3275-6596-419B-25C7-5C0D3A1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7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CFE-1B44-72D1-0A06-2B93A63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overcome these 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0F59-7092-9C07-472D-15A8D002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Ensemble:</a:t>
            </a:r>
          </a:p>
          <a:p>
            <a:pPr lvl="1"/>
            <a:r>
              <a:rPr lang="en-GB" dirty="0"/>
              <a:t>Single DT is fast but does not perform well</a:t>
            </a:r>
          </a:p>
          <a:p>
            <a:pPr lvl="1"/>
            <a:r>
              <a:rPr lang="en-GB" dirty="0"/>
              <a:t>Learn from multiple trees</a:t>
            </a:r>
          </a:p>
          <a:p>
            <a:pPr marL="0" indent="0">
              <a:buNone/>
            </a:pPr>
            <a:r>
              <a:rPr lang="en-GB" dirty="0"/>
              <a:t>- We need to be careful not to learn the same tree over and over again.</a:t>
            </a:r>
          </a:p>
          <a:p>
            <a:r>
              <a:rPr lang="en-GB" dirty="0"/>
              <a:t>Bagging: </a:t>
            </a:r>
          </a:p>
          <a:p>
            <a:pPr lvl="1"/>
            <a:r>
              <a:rPr lang="en-US" dirty="0"/>
              <a:t>Bootstrap aggregating, a method that results in low variance</a:t>
            </a:r>
          </a:p>
          <a:p>
            <a:pPr lvl="1"/>
            <a:r>
              <a:rPr lang="en-US" dirty="0"/>
              <a:t>Construct N trees and learn a classifier for each bootstrap sample and average them</a:t>
            </a:r>
          </a:p>
          <a:p>
            <a:pPr lvl="1"/>
            <a:r>
              <a:rPr lang="en-US" dirty="0"/>
              <a:t>Can improve the accuracy of unstable models that tend to overfit</a:t>
            </a:r>
            <a:endParaRPr lang="en-GB" dirty="0"/>
          </a:p>
          <a:p>
            <a:r>
              <a:rPr lang="en-GB" dirty="0"/>
              <a:t>Feature Randomness:</a:t>
            </a:r>
          </a:p>
          <a:p>
            <a:pPr lvl="1"/>
            <a:r>
              <a:rPr lang="en-US" dirty="0"/>
              <a:t>Feature bagging generates a random subset of features, which ensures low correlation among models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3275-6596-419B-25C7-5C0D3A1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5490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C2BB-8E20-9514-89F4-516978D5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961E-731E-C5D2-602B-2309B25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was introduced in 2001 to overcome the limitations of decision trees [1].</a:t>
            </a:r>
          </a:p>
          <a:p>
            <a:r>
              <a:rPr lang="en-US" dirty="0"/>
              <a:t>Ensemble model consisting of multiple decision trees.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8114B-5295-72F7-5A0B-A658EE7E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32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952BA-21EB-83CA-1A44-B7D0C221BBC4}"/>
              </a:ext>
            </a:extLst>
          </p:cNvPr>
          <p:cNvSpPr txBox="1"/>
          <p:nvPr/>
        </p:nvSpPr>
        <p:spPr>
          <a:xfrm>
            <a:off x="1150531" y="6389688"/>
            <a:ext cx="7322909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80" dirty="0">
                <a:latin typeface="Gill Sans MT" panose="020B0502020104020203" pitchFamily="34" charset="77"/>
              </a:rPr>
              <a:t>[1] </a:t>
            </a:r>
            <a:r>
              <a:rPr lang="en-US" sz="1080" dirty="0" err="1">
                <a:latin typeface="Gill Sans MT" panose="020B0502020104020203" pitchFamily="34" charset="77"/>
              </a:rPr>
              <a:t>Breiman</a:t>
            </a:r>
            <a:r>
              <a:rPr lang="en-US" sz="1080" dirty="0">
                <a:latin typeface="Gill Sans MT" panose="020B0502020104020203" pitchFamily="34" charset="77"/>
              </a:rPr>
              <a:t>, Leo. "Random forests." Machine learning 45.1 (2001): 5-32.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88395-D577-0BCD-AC45-FB50E1570AE8}"/>
              </a:ext>
            </a:extLst>
          </p:cNvPr>
          <p:cNvGrpSpPr/>
          <p:nvPr/>
        </p:nvGrpSpPr>
        <p:grpSpPr>
          <a:xfrm>
            <a:off x="1516291" y="2766424"/>
            <a:ext cx="9159418" cy="3087271"/>
            <a:chOff x="755576" y="2305353"/>
            <a:chExt cx="7632848" cy="2572726"/>
          </a:xfrm>
        </p:grpSpPr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0839480A-68D3-53B7-6136-E39D4AB6C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5576" y="2305353"/>
              <a:ext cx="7632848" cy="2284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E7AFAF-8FA2-A839-9F84-D918C5A37D19}"/>
                </a:ext>
              </a:extLst>
            </p:cNvPr>
            <p:cNvSpPr txBox="1"/>
            <p:nvPr/>
          </p:nvSpPr>
          <p:spPr>
            <a:xfrm>
              <a:off x="6228184" y="4585692"/>
              <a:ext cx="1565920" cy="292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80" dirty="0">
                  <a:latin typeface="Gill Sans MT" panose="020B0502020104020203" pitchFamily="34" charset="77"/>
                  <a:ea typeface="ＭＳ Ｐゴシック" charset="0"/>
                </a:rPr>
                <a:t>Majority vote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444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695D-D3B4-6E9B-B5C0-EBF1CF90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5F95-5D68-57FF-9780-0F828D8BB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i="0" u="none" strike="noStrike" dirty="0">
                <a:solidFill>
                  <a:srgbClr val="212529"/>
                </a:solidFill>
                <a:effectLst/>
              </a:rPr>
              <a:t>Ensemble methods combine the predictions of several base estimators built with a given learning algorithm to improve generalisability and robustness over a single estimator.</a:t>
            </a:r>
          </a:p>
          <a:p>
            <a:pPr algn="l"/>
            <a:endParaRPr lang="en-GB" i="0" u="none" strike="noStrike" dirty="0">
              <a:solidFill>
                <a:srgbClr val="212529"/>
              </a:solidFill>
              <a:effectLst/>
            </a:endParaRPr>
          </a:p>
          <a:p>
            <a:pPr algn="l"/>
            <a:r>
              <a:rPr lang="en-GB" i="0" u="none" strike="noStrike" dirty="0">
                <a:solidFill>
                  <a:srgbClr val="212529"/>
                </a:solidFill>
                <a:effectLst/>
              </a:rPr>
              <a:t>Two families of ensemble methods are usually distinguished: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Averaging methods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Boosting methods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C476-7C82-C262-35F7-8F728F5E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C341D-2B6C-B977-BB17-5BB33C732F37}"/>
              </a:ext>
            </a:extLst>
          </p:cNvPr>
          <p:cNvSpPr txBox="1"/>
          <p:nvPr/>
        </p:nvSpPr>
        <p:spPr>
          <a:xfrm>
            <a:off x="609600" y="6186410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5906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6C46-208B-2512-09BD-749AC9B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8C39-0FDD-761D-E849-9D6286C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</a:rPr>
              <a:t>In averaging methods, the driving principle is to build several estimators independently and then average their predictions.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101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</a:rPr>
              <a:t>The combined estimator is usually better than any single base estimator because its variance is reduced.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101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</a:rPr>
              <a:t>Examples: Bagging methods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AE168-5710-5820-568B-F485677B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34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B1F4A-0B7C-E4FB-F5CF-ADABDE963D76}"/>
              </a:ext>
            </a:extLst>
          </p:cNvPr>
          <p:cNvSpPr txBox="1"/>
          <p:nvPr/>
        </p:nvSpPr>
        <p:spPr>
          <a:xfrm>
            <a:off x="609600" y="6186410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76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0844-650D-1813-2A8B-C2263576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2759-BDF2-354A-8C57-C987333F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60" dirty="0">
                <a:solidFill>
                  <a:srgbClr val="212529"/>
                </a:solidFill>
              </a:rPr>
              <a:t>There are different Bagging methods but they mostly differ from each other by the way they draw random subsets of the training set: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When random subsets of the dataset are drawn as random subsets of the samples, then this algorithm is known as </a:t>
            </a:r>
            <a:r>
              <a:rPr lang="en-GB" sz="2160" dirty="0">
                <a:solidFill>
                  <a:srgbClr val="FF0000"/>
                </a:solidFill>
              </a:rPr>
              <a:t>Pasting</a:t>
            </a:r>
            <a:r>
              <a:rPr lang="en-GB" sz="2160" dirty="0"/>
              <a:t>.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When samples are drawn with replacement, then the method is known as </a:t>
            </a:r>
            <a:r>
              <a:rPr lang="en-GB" sz="2160" dirty="0">
                <a:solidFill>
                  <a:srgbClr val="FF0000"/>
                </a:solidFill>
              </a:rPr>
              <a:t>Bagging</a:t>
            </a:r>
            <a:r>
              <a:rPr lang="en-GB" sz="2160" dirty="0"/>
              <a:t>.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When random subsets of the dataset are drawn as random subsets of the features, then the method is known as </a:t>
            </a:r>
            <a:r>
              <a:rPr lang="en-GB" sz="2160" dirty="0">
                <a:solidFill>
                  <a:srgbClr val="FF0000"/>
                </a:solidFill>
              </a:rPr>
              <a:t>Random Subspaces</a:t>
            </a:r>
            <a:r>
              <a:rPr lang="en-GB" sz="2160" dirty="0">
                <a:solidFill>
                  <a:srgbClr val="212529"/>
                </a:solidFill>
              </a:rPr>
              <a:t>.</a:t>
            </a:r>
          </a:p>
          <a:p>
            <a:pPr lvl="1"/>
            <a:r>
              <a:rPr lang="en-GB" sz="2160" dirty="0">
                <a:solidFill>
                  <a:srgbClr val="212529"/>
                </a:solidFill>
              </a:rPr>
              <a:t>Finally, when base estimators are built on subsets of both samples and features, then the method is known as </a:t>
            </a:r>
            <a:r>
              <a:rPr lang="en-GB" sz="2160" dirty="0">
                <a:solidFill>
                  <a:srgbClr val="FF0000"/>
                </a:solidFill>
              </a:rPr>
              <a:t>Random Patches</a:t>
            </a:r>
            <a:r>
              <a:rPr lang="en-GB" sz="2160" dirty="0">
                <a:solidFill>
                  <a:srgbClr val="212529"/>
                </a:solidFill>
              </a:rPr>
              <a:t>.</a:t>
            </a:r>
          </a:p>
          <a:p>
            <a:r>
              <a:rPr lang="en-GB" sz="2160" dirty="0">
                <a:solidFill>
                  <a:srgbClr val="212529"/>
                </a:solidFill>
              </a:rPr>
              <a:t>In scikit-learn, bagging methods are offered as a unified </a:t>
            </a:r>
            <a:r>
              <a:rPr lang="en-GB" sz="2160" dirty="0">
                <a:solidFill>
                  <a:srgbClr val="2878A2"/>
                </a:solidFill>
                <a:hlinkClick r:id="rId2" tooltip="sklearn.ensemble.BaggingClassifier"/>
              </a:rPr>
              <a:t>BaggingClassifier</a:t>
            </a:r>
            <a:r>
              <a:rPr lang="en-GB" sz="2160" dirty="0">
                <a:solidFill>
                  <a:srgbClr val="212529"/>
                </a:solidFill>
              </a:rPr>
              <a:t> meta-estimator (resp. </a:t>
            </a:r>
            <a:r>
              <a:rPr lang="en-GB" sz="2160" dirty="0">
                <a:solidFill>
                  <a:srgbClr val="2878A2"/>
                </a:solidFill>
                <a:hlinkClick r:id="rId3" tooltip="sklearn.ensemble.BaggingRegressor"/>
              </a:rPr>
              <a:t>BaggingRegressor</a:t>
            </a:r>
            <a:r>
              <a:rPr lang="en-GB" sz="2160" dirty="0">
                <a:solidFill>
                  <a:srgbClr val="212529"/>
                </a:solidFill>
              </a:rPr>
              <a:t>), taking as input a user-specified estimator along with parameters specifying the strategy to draw random subsets. </a:t>
            </a:r>
            <a:endParaRPr lang="en-GB" sz="216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B4A4-D146-372B-1D7C-428D7827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35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4DDBA-55EE-E68A-517D-250E84CCCF2D}"/>
              </a:ext>
            </a:extLst>
          </p:cNvPr>
          <p:cNvSpPr txBox="1"/>
          <p:nvPr/>
        </p:nvSpPr>
        <p:spPr>
          <a:xfrm>
            <a:off x="609600" y="6389689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27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B214-A0EC-EC82-1059-4CD8FBBD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327F-6FEA-83A9-11F1-5865F3B5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By contrast, in </a:t>
            </a:r>
            <a:r>
              <a:rPr lang="en-GB" b="1" dirty="0">
                <a:solidFill>
                  <a:srgbClr val="0E101A"/>
                </a:solidFill>
                <a:effectLst/>
              </a:rPr>
              <a:t>boosting methods</a:t>
            </a:r>
            <a:r>
              <a:rPr lang="en-GB" dirty="0">
                <a:solidFill>
                  <a:srgbClr val="0E101A"/>
                </a:solidFill>
                <a:effectLst/>
              </a:rPr>
              <a:t>, base estimators are built sequentially, and one tries to reduce the bias of the combined estimator.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101A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The motivation is to combine several weak models to produce a powerful ensemble.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Examples: </a:t>
            </a:r>
            <a:r>
              <a:rPr lang="en-GB" dirty="0" err="1">
                <a:solidFill>
                  <a:srgbClr val="0E101A"/>
                </a:solidFill>
                <a:effectLst/>
              </a:rPr>
              <a:t>XGBoost</a:t>
            </a:r>
            <a:r>
              <a:rPr lang="en-GB" dirty="0">
                <a:solidFill>
                  <a:srgbClr val="0E101A"/>
                </a:solidFill>
                <a:effectLst/>
              </a:rPr>
              <a:t>, Gradient Tree Boosting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52EC-A869-421B-DBEF-C6829468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36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37FB8-4525-E541-498C-3A6F1B387C95}"/>
              </a:ext>
            </a:extLst>
          </p:cNvPr>
          <p:cNvSpPr txBox="1"/>
          <p:nvPr/>
        </p:nvSpPr>
        <p:spPr>
          <a:xfrm>
            <a:off x="609600" y="6186410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7161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715B-6684-B11B-10E5-1F07B1D4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-26987"/>
            <a:ext cx="9875520" cy="1143001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Gradient Boosting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30F3-2555-C4F2-DC16-557EDF0FC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268414"/>
            <a:ext cx="4846320" cy="496887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160" dirty="0"/>
              <a:t>A Gradient Boosting Decision Tree (GBDT) is a decision tree ensemble learning algorithm similar to the random forest for classification and regression. </a:t>
            </a:r>
          </a:p>
          <a:p>
            <a:pPr>
              <a:lnSpc>
                <a:spcPct val="90000"/>
              </a:lnSpc>
            </a:pPr>
            <a:r>
              <a:rPr lang="en-GB" sz="2160" dirty="0"/>
              <a:t>Ensemble learning algorithms combine multiple machine learning algorithms to obtain a better model.</a:t>
            </a:r>
          </a:p>
          <a:p>
            <a:pPr>
              <a:lnSpc>
                <a:spcPct val="90000"/>
              </a:lnSpc>
            </a:pPr>
            <a:r>
              <a:rPr lang="en-GB" sz="2160" dirty="0"/>
              <a:t>Both random forest and GBDT build a model consisting of multiple decision trees. The difference is in how the trees are built and combined.</a:t>
            </a:r>
          </a:p>
        </p:txBody>
      </p:sp>
      <p:pic>
        <p:nvPicPr>
          <p:cNvPr id="1026" name="Picture 2" descr="Both random forest and GBDT build a model consisting of multiple decision trees.">
            <a:extLst>
              <a:ext uri="{FF2B5EF4-FFF2-40B4-BE49-F238E27FC236}">
                <a16:creationId xmlns:a16="http://schemas.microsoft.com/office/drawing/2014/main" id="{2883268E-ECA4-5DB2-706F-864B4115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1638" y="1288982"/>
            <a:ext cx="4846320" cy="30383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5DD1A-67DE-2071-DE45-FC71B558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3440" y="6381751"/>
            <a:ext cx="256032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720"/>
              </a:spcAft>
            </a:pPr>
            <a:fld id="{44E22EE9-B8A0-0641-9265-052CFE9B95A7}" type="slidenum">
              <a:rPr lang="en-GB" altLang="en-US" smtClean="0"/>
              <a:pPr>
                <a:spcAft>
                  <a:spcPts val="720"/>
                </a:spcAft>
              </a:pPr>
              <a:t>37</a:t>
            </a:fld>
            <a:endParaRPr lang="en-GB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1D822-A0BA-7DFA-378C-D6DF95C74268}"/>
              </a:ext>
            </a:extLst>
          </p:cNvPr>
          <p:cNvSpPr txBox="1"/>
          <p:nvPr/>
        </p:nvSpPr>
        <p:spPr>
          <a:xfrm>
            <a:off x="1343472" y="6237289"/>
            <a:ext cx="72584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NVIDIA, https://</a:t>
            </a:r>
            <a:r>
              <a:rPr lang="en-GB" sz="1000" dirty="0" err="1">
                <a:latin typeface="Gill Sans MT" panose="020B0502020104020203" pitchFamily="34" charset="77"/>
              </a:rPr>
              <a:t>www.nvidia.com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en</a:t>
            </a:r>
            <a:r>
              <a:rPr lang="en-GB" sz="1000" dirty="0">
                <a:latin typeface="Gill Sans MT" panose="020B0502020104020203" pitchFamily="34" charset="77"/>
              </a:rPr>
              <a:t>-us/glossary/data-science/</a:t>
            </a:r>
            <a:r>
              <a:rPr lang="en-GB" sz="1000" dirty="0" err="1">
                <a:latin typeface="Gill Sans MT" panose="020B0502020104020203" pitchFamily="34" charset="77"/>
              </a:rPr>
              <a:t>xgboost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3442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657B-3C61-6697-8FEC-53B04C7F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AA41-A0E3-5BF0-ACF1-799B5FC3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strike="noStrike" dirty="0">
                <a:solidFill>
                  <a:srgbClr val="000000"/>
                </a:solidFill>
                <a:effectLst/>
              </a:rPr>
              <a:t>The term “gradient boosting” comes from the idea of “boosting” or improving a single weak model by combining it with several other weak models to generate a collectively strong model. </a:t>
            </a:r>
          </a:p>
          <a:p>
            <a:r>
              <a:rPr lang="en-GB" b="0" i="0" strike="noStrike" dirty="0">
                <a:solidFill>
                  <a:srgbClr val="000000"/>
                </a:solidFill>
                <a:effectLst/>
              </a:rPr>
              <a:t>Gradient boosting sets targeted outcomes for the next model to minimise errors. </a:t>
            </a:r>
          </a:p>
          <a:p>
            <a:r>
              <a:rPr lang="en-GB" b="0" i="0" strike="noStrike" dirty="0">
                <a:solidFill>
                  <a:srgbClr val="000000"/>
                </a:solidFill>
                <a:effectLst/>
              </a:rPr>
              <a:t>Targeted outcomes for each case are based on the gradient of the error (hence the name gradient boosting) with respect to the prediction.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A3A3D-4FCE-FE43-A294-3177639D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38</a:t>
            </a:fld>
            <a:endParaRPr lang="en-GB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71CC-9268-1BE9-914A-0CCEC71CE21E}"/>
              </a:ext>
            </a:extLst>
          </p:cNvPr>
          <p:cNvSpPr txBox="1"/>
          <p:nvPr/>
        </p:nvSpPr>
        <p:spPr>
          <a:xfrm>
            <a:off x="609600" y="6237289"/>
            <a:ext cx="72584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NVIDIA, https://</a:t>
            </a:r>
            <a:r>
              <a:rPr lang="en-GB" sz="1000" dirty="0" err="1">
                <a:latin typeface="Gill Sans MT" panose="020B0502020104020203" pitchFamily="34" charset="77"/>
              </a:rPr>
              <a:t>www.nvidia.com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en</a:t>
            </a:r>
            <a:r>
              <a:rPr lang="en-GB" sz="1000" dirty="0">
                <a:latin typeface="Gill Sans MT" panose="020B0502020104020203" pitchFamily="34" charset="77"/>
              </a:rPr>
              <a:t>-us/glossary/data-science/</a:t>
            </a:r>
            <a:r>
              <a:rPr lang="en-GB" sz="1000" dirty="0" err="1">
                <a:latin typeface="Gill Sans MT" panose="020B0502020104020203" pitchFamily="34" charset="77"/>
              </a:rPr>
              <a:t>xgboost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1419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A398-EBCF-3779-96FE-8DCE6204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581B-3639-6FBC-14C7-44F067E7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GBDTs iteratively train an ensemble of shallow decision trees, with each iteration using the error residuals of the previous model to fit the next model.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final prediction is a weighted sum of all of the tree predictions. Random forest “bagging” minimises the variance and overfitting, while GBDT “boosting” minimises the bias and underfitting.</a:t>
            </a:r>
          </a:p>
          <a:p>
            <a:r>
              <a:rPr lang="en-GB" dirty="0">
                <a:solidFill>
                  <a:srgbClr val="000000"/>
                </a:solidFill>
              </a:rPr>
              <a:t>With </a:t>
            </a:r>
            <a:r>
              <a:rPr lang="en-GB" dirty="0" err="1">
                <a:solidFill>
                  <a:srgbClr val="000000"/>
                </a:solidFill>
              </a:rPr>
              <a:t>XGBoost</a:t>
            </a:r>
            <a:r>
              <a:rPr lang="en-GB" dirty="0">
                <a:solidFill>
                  <a:srgbClr val="000000"/>
                </a:solidFill>
              </a:rPr>
              <a:t>, trees are built in parallel instead of sequentially like GBDT. </a:t>
            </a:r>
          </a:p>
          <a:p>
            <a:r>
              <a:rPr lang="en-GB" dirty="0" err="1">
                <a:solidFill>
                  <a:srgbClr val="000000"/>
                </a:solidFill>
              </a:rPr>
              <a:t>XGBoost</a:t>
            </a:r>
            <a:r>
              <a:rPr lang="en-GB" dirty="0">
                <a:solidFill>
                  <a:srgbClr val="000000"/>
                </a:solidFill>
              </a:rPr>
              <a:t> follows a level-wise strategy, scanning across gradient values and using these partial sums to evaluate the quality of splits at every possible split in the training set.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F8FF5-8429-D59B-97EA-4D058DA1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39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C699B-58EC-CE02-B4E6-BF2CF62FD1C8}"/>
              </a:ext>
            </a:extLst>
          </p:cNvPr>
          <p:cNvSpPr txBox="1"/>
          <p:nvPr/>
        </p:nvSpPr>
        <p:spPr>
          <a:xfrm>
            <a:off x="609600" y="6237289"/>
            <a:ext cx="72584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NVIDIA, https://</a:t>
            </a:r>
            <a:r>
              <a:rPr lang="en-GB" sz="1000" dirty="0" err="1">
                <a:latin typeface="Gill Sans MT" panose="020B0502020104020203" pitchFamily="34" charset="77"/>
              </a:rPr>
              <a:t>www.nvidia.com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en</a:t>
            </a:r>
            <a:r>
              <a:rPr lang="en-GB" sz="1000" dirty="0">
                <a:latin typeface="Gill Sans MT" panose="020B0502020104020203" pitchFamily="34" charset="77"/>
              </a:rPr>
              <a:t>-us/glossary/data-science/</a:t>
            </a:r>
            <a:r>
              <a:rPr lang="en-GB" sz="1000" dirty="0" err="1">
                <a:latin typeface="Gill Sans MT" panose="020B0502020104020203" pitchFamily="34" charset="77"/>
              </a:rPr>
              <a:t>xgboost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2530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2B54-8411-BD30-C6B4-1E5A71B8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separability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BF0A-DDD5-BC7F-4549-6A8C48894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We have also often assumed that the data items are linearly separable, but what if the data was not linearly separable? </a:t>
            </a:r>
          </a:p>
          <a:p>
            <a:r>
              <a:rPr lang="en-GB" i="0" u="none" strike="noStrike" dirty="0">
                <a:solidFill>
                  <a:srgbClr val="202124"/>
                </a:solidFill>
                <a:effectLst/>
              </a:rPr>
              <a:t>In this case, we can again apply a </a:t>
            </a:r>
            <a:r>
              <a:rPr lang="en-GB" dirty="0">
                <a:solidFill>
                  <a:srgbClr val="202124"/>
                </a:solidFill>
              </a:rPr>
              <a:t>kernel </a:t>
            </a:r>
            <a:r>
              <a:rPr lang="en-GB" i="0" u="none" strike="noStrike" dirty="0">
                <a:solidFill>
                  <a:srgbClr val="202124"/>
                </a:solidFill>
                <a:effectLst/>
              </a:rPr>
              <a:t>that maps each data instance (from the original non-linear observation space) into a higher-dimensional space in which, in this new space,</a:t>
            </a:r>
            <a:r>
              <a:rPr lang="en-GB" dirty="0">
                <a:solidFill>
                  <a:srgbClr val="202124"/>
                </a:solidFill>
              </a:rPr>
              <a:t> </a:t>
            </a:r>
            <a:r>
              <a:rPr lang="en-GB" i="0" u="none" strike="noStrike" dirty="0">
                <a:solidFill>
                  <a:srgbClr val="202124"/>
                </a:solidFill>
                <a:effectLst/>
              </a:rPr>
              <a:t>the data instances become separable.</a:t>
            </a: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6544-CBA3-4EBF-76FA-D9CFC25F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02106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5316-1836-A681-ECC5-565E914D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710C-6815-C91F-6A90-166D43EB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random forests, each tree in the ensemble is built from a sample drawn with replacement (i.e., a bootstrap sample) from the training set.</a:t>
            </a:r>
          </a:p>
          <a:p>
            <a:endParaRPr lang="en-GB" dirty="0"/>
          </a:p>
          <a:p>
            <a:r>
              <a:rPr lang="en-GB" dirty="0"/>
              <a:t> When splitting each node during the construction of a tree, the best split is found either from all input features or a random subset of size </a:t>
            </a:r>
            <a:r>
              <a:rPr lang="en-GB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</a:rPr>
              <a:t>max_features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purpose of these two sources of randomness is to decrease the variance of the forest estimator.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7EC3-CDE6-2D5E-2BE4-47BFB8C8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40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641CD-CCA4-BF1F-2B25-15CB46363505}"/>
              </a:ext>
            </a:extLst>
          </p:cNvPr>
          <p:cNvSpPr txBox="1"/>
          <p:nvPr/>
        </p:nvSpPr>
        <p:spPr>
          <a:xfrm>
            <a:off x="609600" y="6188301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6767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ECBD-32A6-02E9-9BCA-DA3CECDE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Random Forests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92245-E990-9E90-EAAF-CD0DE55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41</a:t>
            </a:fld>
            <a:endParaRPr lang="en-GB" altLang="en-US" dirty="0"/>
          </a:p>
        </p:txBody>
      </p:sp>
      <p:pic>
        <p:nvPicPr>
          <p:cNvPr id="4098" name="Picture 2" descr="Figure 3">
            <a:extLst>
              <a:ext uri="{FF2B5EF4-FFF2-40B4-BE49-F238E27FC236}">
                <a16:creationId xmlns:a16="http://schemas.microsoft.com/office/drawing/2014/main" id="{AC02FF1A-4BC7-D653-8439-A23BCFB18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29" y="1116014"/>
            <a:ext cx="5035338" cy="47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DCBAC-E3AE-8207-792D-98037AB2D28F}"/>
              </a:ext>
            </a:extLst>
          </p:cNvPr>
          <p:cNvSpPr txBox="1"/>
          <p:nvPr/>
        </p:nvSpPr>
        <p:spPr>
          <a:xfrm>
            <a:off x="825015" y="6330015"/>
            <a:ext cx="9626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Source: </a:t>
            </a:r>
            <a:r>
              <a:rPr lang="en-GB" sz="100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Malebary</a:t>
            </a:r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, S.J., Khan, Y.D. Evaluating machine learning methodologies for identification of cancer driver genes. </a:t>
            </a:r>
            <a:r>
              <a:rPr lang="en-GB" sz="1000" i="1" dirty="0">
                <a:solidFill>
                  <a:srgbClr val="222222"/>
                </a:solidFill>
                <a:latin typeface="Gill Sans MT" panose="020B0502020104020203" pitchFamily="34" charset="77"/>
              </a:rPr>
              <a:t>Sci Rep</a:t>
            </a:r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 </a:t>
            </a:r>
            <a:r>
              <a:rPr lang="en-GB" sz="1000" b="1" dirty="0">
                <a:solidFill>
                  <a:srgbClr val="222222"/>
                </a:solidFill>
                <a:latin typeface="Gill Sans MT" panose="020B0502020104020203" pitchFamily="34" charset="77"/>
              </a:rPr>
              <a:t>11</a:t>
            </a:r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, 12281 (2021). </a:t>
            </a:r>
            <a:b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</a:br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https://</a:t>
            </a:r>
            <a:r>
              <a:rPr lang="en-GB" sz="1000" dirty="0" err="1">
                <a:solidFill>
                  <a:srgbClr val="222222"/>
                </a:solidFill>
                <a:latin typeface="Gill Sans MT" panose="020B0502020104020203" pitchFamily="34" charset="77"/>
              </a:rPr>
              <a:t>doi.org</a:t>
            </a:r>
            <a:r>
              <a:rPr lang="en-GB" sz="1000" dirty="0">
                <a:solidFill>
                  <a:srgbClr val="222222"/>
                </a:solidFill>
                <a:latin typeface="Gill Sans MT" panose="020B0502020104020203" pitchFamily="34" charset="77"/>
              </a:rPr>
              <a:t>/10.1038/s41598-021-91656-8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3955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1551-092D-BFBA-889E-1ACE242D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important in RF: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96FD-FE3B-7D0F-F2B4-CEE2F61F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222222"/>
                </a:solidFill>
                <a:effectLst/>
              </a:rPr>
              <a:t>Selecting the most important self-assessed features for predicting conversion to mild cognitive impairment with random forest and permutation-based methods:</a:t>
            </a:r>
          </a:p>
          <a:p>
            <a:pPr lvl="1"/>
            <a:r>
              <a:rPr lang="en-GB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Gómez-Ramírez, J.,  et al.(2020), https://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/10.1038/s41598-020-77296-4</a:t>
            </a:r>
            <a:endParaRPr lang="en-GB" i="0" u="none" strike="noStrike" dirty="0">
              <a:solidFill>
                <a:srgbClr val="22222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77F3C-A545-FA60-4CDE-72006FA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42</a:t>
            </a:fld>
            <a:endParaRPr lang="en-GB" altLang="en-US" dirty="0"/>
          </a:p>
        </p:txBody>
      </p:sp>
      <p:pic>
        <p:nvPicPr>
          <p:cNvPr id="5122" name="Picture 2" descr="figure 6">
            <a:extLst>
              <a:ext uri="{FF2B5EF4-FFF2-40B4-BE49-F238E27FC236}">
                <a16:creationId xmlns:a16="http://schemas.microsoft.com/office/drawing/2014/main" id="{F8C90DF3-5E36-5A7F-A423-12B9EE22A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40"/>
          <a:stretch/>
        </p:blipFill>
        <p:spPr bwMode="auto">
          <a:xfrm>
            <a:off x="3345180" y="3226158"/>
            <a:ext cx="5501640" cy="30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61B-24DA-A65C-1F9F-C7450683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94CF-3704-8BF7-2276-53908538A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Individual decision trees typically exhibit high variance and tend to overfit.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The injected randomness in forests yields decision trees with somewhat decoupled prediction errors. </a:t>
            </a:r>
          </a:p>
          <a:p>
            <a:pPr marL="0" indent="0">
              <a:buNone/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By taking an average of those predictions, some errors can cancel out. Random forests achieve a reduced variance by combining diverse trees, sometimes at the cost of a slight increase in bias.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0E101A"/>
                </a:solidFill>
                <a:effectLst/>
              </a:rPr>
            </a:br>
            <a:endParaRPr lang="en-GB" dirty="0">
              <a:solidFill>
                <a:srgbClr val="0E101A"/>
              </a:solidFill>
              <a:effectLst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A4572-1681-92AF-86D6-AE3689C9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43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6FDB0-C7FC-23BE-5F6B-4389973B962D}"/>
              </a:ext>
            </a:extLst>
          </p:cNvPr>
          <p:cNvSpPr txBox="1"/>
          <p:nvPr/>
        </p:nvSpPr>
        <p:spPr>
          <a:xfrm>
            <a:off x="609600" y="6293697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3586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63AF-A142-86DF-CD60-6B99DA22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note on 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01B-3654-876F-873D-9943F2C1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In practice, the variance reduction is often significant, yielding an overall better model.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rgbClr val="0E101A"/>
                </a:solidFill>
                <a:effectLst/>
              </a:rPr>
            </a:br>
            <a:endParaRPr lang="en-GB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E101A"/>
                </a:solidFill>
                <a:effectLst/>
              </a:rPr>
              <a:t>In contrast to the original publication, the scikit-learn implementation combines classifiers by averaging their probabilistic prediction instead of letting each classifier vote for a single class.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0F69D-6A55-E665-BB33-6D49DEA9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44</a:t>
            </a:fld>
            <a:endParaRPr lang="en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3CE62-9F87-B82B-61D4-1766DA6DE567}"/>
              </a:ext>
            </a:extLst>
          </p:cNvPr>
          <p:cNvSpPr txBox="1"/>
          <p:nvPr/>
        </p:nvSpPr>
        <p:spPr>
          <a:xfrm>
            <a:off x="609600" y="6381751"/>
            <a:ext cx="4332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https://scikit-</a:t>
            </a:r>
            <a:r>
              <a:rPr lang="en-GB" sz="1000" dirty="0" err="1">
                <a:latin typeface="Gill Sans MT" panose="020B0502020104020203" pitchFamily="34" charset="77"/>
              </a:rPr>
              <a:t>learn.org</a:t>
            </a:r>
            <a:r>
              <a:rPr lang="en-GB" sz="1000" dirty="0">
                <a:latin typeface="Gill Sans MT" panose="020B0502020104020203" pitchFamily="34" charset="77"/>
              </a:rPr>
              <a:t>/stable/modules/</a:t>
            </a:r>
            <a:r>
              <a:rPr lang="en-GB" sz="1000" dirty="0" err="1">
                <a:latin typeface="Gill Sans MT" panose="020B0502020104020203" pitchFamily="34" charset="77"/>
              </a:rPr>
              <a:t>ensemble.html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643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4C0E-7BC3-F822-FA36-4C59121E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2F57-DC14-48E0-795A-8C5BA901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24292F"/>
                </a:solidFill>
                <a:effectLst/>
              </a:rPr>
              <a:t>SHAP (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</a:rPr>
              <a:t>SHapley</a:t>
            </a:r>
            <a:r>
              <a:rPr lang="en-GB" i="0" u="none" strike="noStrike" dirty="0">
                <a:solidFill>
                  <a:srgbClr val="24292F"/>
                </a:solidFill>
                <a:effectLst/>
              </a:rPr>
              <a:t> Additive </a:t>
            </a:r>
            <a:r>
              <a:rPr lang="en-GB" i="0" u="none" strike="noStrike" dirty="0" err="1">
                <a:solidFill>
                  <a:srgbClr val="24292F"/>
                </a:solidFill>
                <a:effectLst/>
              </a:rPr>
              <a:t>exPlanations</a:t>
            </a:r>
            <a:r>
              <a:rPr lang="en-GB" i="0" u="none" strike="noStrike" dirty="0">
                <a:solidFill>
                  <a:srgbClr val="24292F"/>
                </a:solidFill>
                <a:effectLst/>
              </a:rPr>
              <a:t>) is a game theoretic approach to explaining the output of any machine learning model. </a:t>
            </a:r>
          </a:p>
          <a:p>
            <a:r>
              <a:rPr lang="en-GB" i="0" u="none" strike="noStrike" dirty="0">
                <a:solidFill>
                  <a:srgbClr val="24292F"/>
                </a:solidFill>
                <a:effectLst/>
              </a:rPr>
              <a:t>It connects optimal credit allocation with local explanations using the classic Shapley values from game theory and their related extensions.</a:t>
            </a:r>
          </a:p>
          <a:p>
            <a:endParaRPr lang="en-GB" dirty="0">
              <a:solidFill>
                <a:srgbClr val="24292F"/>
              </a:solidFill>
            </a:endParaRPr>
          </a:p>
          <a:p>
            <a:r>
              <a:rPr lang="en-GB" dirty="0">
                <a:solidFill>
                  <a:srgbClr val="24292F"/>
                </a:solidFill>
              </a:rPr>
              <a:t>See: https://</a:t>
            </a:r>
            <a:r>
              <a:rPr lang="en-GB" dirty="0" err="1">
                <a:solidFill>
                  <a:srgbClr val="24292F"/>
                </a:solidFill>
              </a:rPr>
              <a:t>github.com</a:t>
            </a:r>
            <a:r>
              <a:rPr lang="en-GB" dirty="0">
                <a:solidFill>
                  <a:srgbClr val="24292F"/>
                </a:solidFill>
              </a:rPr>
              <a:t>/</a:t>
            </a:r>
            <a:r>
              <a:rPr lang="en-GB" dirty="0" err="1">
                <a:solidFill>
                  <a:srgbClr val="24292F"/>
                </a:solidFill>
              </a:rPr>
              <a:t>slundberg</a:t>
            </a:r>
            <a:r>
              <a:rPr lang="en-GB" dirty="0">
                <a:solidFill>
                  <a:srgbClr val="24292F"/>
                </a:solidFill>
              </a:rPr>
              <a:t>/</a:t>
            </a:r>
            <a:r>
              <a:rPr lang="en-GB" dirty="0" err="1">
                <a:solidFill>
                  <a:srgbClr val="24292F"/>
                </a:solidFill>
              </a:rPr>
              <a:t>shap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5A4D8-1BA9-C628-9BC8-6068B596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8032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6756-159A-039D-7D0E-488E0746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C4E30-BF51-41A8-7872-74805D9E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46</a:t>
            </a:fld>
            <a:endParaRPr lang="en-GB" alt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B6C0260-ED16-64DC-1DF5-4DF6BCA2C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39" y="1600307"/>
            <a:ext cx="7542163" cy="42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3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7268-CF2E-E95D-E160-41C6B57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5C14C-43DC-08B1-32FA-B6EC939A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47</a:t>
            </a:fld>
            <a:endParaRPr lang="en-GB" alt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505151E-C2E7-B287-8615-18C5CEFB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355170"/>
            <a:ext cx="9326880" cy="4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51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7F20-ED9F-BD09-0227-0A3E8077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1C8AD-A35E-5C7B-D2EF-882DECD1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48</a:t>
            </a:fld>
            <a:endParaRPr lang="en-GB" altLang="en-US" dirty="0"/>
          </a:p>
        </p:txBody>
      </p:sp>
      <p:pic>
        <p:nvPicPr>
          <p:cNvPr id="7" name="Picture 6" descr="A graph with blue lines and black text&#10;&#10;Description automatically generated">
            <a:extLst>
              <a:ext uri="{FF2B5EF4-FFF2-40B4-BE49-F238E27FC236}">
                <a16:creationId xmlns:a16="http://schemas.microsoft.com/office/drawing/2014/main" id="{2451BB54-0955-6D1A-62A6-903B9D0B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786562"/>
            <a:ext cx="7684336" cy="3370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26582-A889-D558-415B-47196EC422ED}"/>
              </a:ext>
            </a:extLst>
          </p:cNvPr>
          <p:cNvSpPr txBox="1"/>
          <p:nvPr/>
        </p:nvSpPr>
        <p:spPr>
          <a:xfrm>
            <a:off x="609600" y="6135530"/>
            <a:ext cx="105131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Capstick, A., Palermo, F., Zakka, K. </a:t>
            </a:r>
            <a:r>
              <a:rPr lang="en-GB" sz="1000" b="0" i="1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et al.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 Digital remote monitoring for screening and early detection of urinary tract infections. </a:t>
            </a:r>
            <a:r>
              <a:rPr lang="en-GB" sz="1000" b="0" i="1" u="none" strike="noStrike" dirty="0" err="1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npj</a:t>
            </a:r>
            <a:r>
              <a:rPr lang="en-GB" sz="1000" b="0" i="1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 Digit. Med.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 </a:t>
            </a:r>
            <a:r>
              <a:rPr lang="en-GB" sz="1000" b="1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7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, 11 (2024). https://</a:t>
            </a:r>
            <a:r>
              <a:rPr lang="en-GB" sz="1000" b="0" i="0" u="none" strike="noStrike" dirty="0" err="1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doi.org</a:t>
            </a:r>
            <a:r>
              <a:rPr lang="en-GB" sz="1000" b="0" i="0" u="none" strike="noStrike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/10.1038/s41746-023-00995-5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7175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B593-ADD8-1671-11A1-4220FE6F6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questions </a:t>
            </a:r>
          </a:p>
        </p:txBody>
      </p:sp>
    </p:spTree>
    <p:extLst>
      <p:ext uri="{BB962C8B-B14F-4D97-AF65-F5344CB8AC3E}">
        <p14:creationId xmlns:p14="http://schemas.microsoft.com/office/powerpoint/2010/main" val="137295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C3D7-DAC3-9A4F-A5A7-9205D4EE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60941-09E5-23D4-236B-F168659C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5</a:t>
            </a:fld>
            <a:endParaRPr lang="en-GB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B282224-3637-81FB-20E4-DE57E780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74" y="1096017"/>
            <a:ext cx="5490311" cy="524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F6162-5506-07F2-3A0E-D5E312264261}"/>
              </a:ext>
            </a:extLst>
          </p:cNvPr>
          <p:cNvSpPr txBox="1"/>
          <p:nvPr/>
        </p:nvSpPr>
        <p:spPr>
          <a:xfrm>
            <a:off x="617868" y="6428502"/>
            <a:ext cx="6718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Source: https://</a:t>
            </a:r>
            <a:r>
              <a:rPr lang="en-GB" sz="1000" dirty="0" err="1">
                <a:latin typeface="Gill Sans MT" panose="020B0502020104020203" pitchFamily="34" charset="77"/>
              </a:rPr>
              <a:t>xavierbourretsicotte.github.io</a:t>
            </a:r>
            <a:r>
              <a:rPr lang="en-GB" sz="1000" dirty="0">
                <a:latin typeface="Gill Sans MT" panose="020B0502020104020203" pitchFamily="34" charset="77"/>
              </a:rPr>
              <a:t>/</a:t>
            </a:r>
            <a:r>
              <a:rPr lang="en-GB" sz="1000" dirty="0" err="1">
                <a:latin typeface="Gill Sans MT" panose="020B0502020104020203" pitchFamily="34" charset="77"/>
              </a:rPr>
              <a:t>Kernel_feature_map.html</a:t>
            </a:r>
            <a:endParaRPr lang="en-GB" sz="1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29646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D76A-0EE9-34A1-EF11-3C294409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 – RF vs 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8A23-EB07-D851-A025-5137671C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have a dataset with multiple features, the samples of which vary, and the different features contribute to the overall class prediction, which of DT or RF would be a good choice? </a:t>
            </a:r>
          </a:p>
          <a:p>
            <a:endParaRPr lang="en-GB" dirty="0"/>
          </a:p>
          <a:p>
            <a:r>
              <a:rPr lang="en-GB" dirty="0" err="1"/>
              <a:t>menti</a:t>
            </a:r>
            <a:r>
              <a:rPr lang="en-GB" dirty="0"/>
              <a:t> code will be provided.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87EF-D44B-A966-13BB-5CB3BA9A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39377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C0D-265D-A602-3B1B-A163035B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B0B8-B110-E235-1A81-C9587A06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212529"/>
                </a:solidFill>
              </a:rPr>
              <a:t>In a random forest model, when samples are drawn with replacement, what is the method known?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93681-5D98-12FA-E4D7-25247B3D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771919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9240-2B07-33F2-713E-146C198C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6671-778E-835A-B193-CF1D171B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SVM models, there is a hyperparameter known as the Soft Margin of SVM (shown as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/>
              <a:t> in the model implementation).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/>
              <a:t> hyperparameter introduces a penalty for each misclassified sample.</a:t>
            </a:r>
          </a:p>
          <a:p>
            <a:r>
              <a:rPr lang="en-GB" dirty="0"/>
              <a:t>If you set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/>
              <a:t> to a large value, it will imply a small margin in support vectors. What issue do you think the small margins in support vectors could then cause?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AAEEB-0DE1-2D37-5F0E-993F65F7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2841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B0E-EC4B-AF65-F5A6-6C77B84E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any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CD0-A4E6-0FCE-E04C-C1C1CB0C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feel free to arrange a meeting or email (p.barnaghi@imperial.ac.uk). </a:t>
            </a:r>
          </a:p>
          <a:p>
            <a:r>
              <a:rPr lang="en-US" dirty="0"/>
              <a:t>My office: 928, Sir Michael Uren Research Hub, White City Campus.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1F661-CD16-4A1E-EAB3-76CFDCC6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53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218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E53D-278A-2052-8BD7-C4F0053E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applying polynomial kernel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3ADF9-63BD-C075-3761-77E24A62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C7371EB-63CC-9AB6-D5A1-E41CBE018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116014"/>
            <a:ext cx="9326880" cy="4838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17D4C3-5C50-98CA-9C9F-709C5F6FA803}"/>
              </a:ext>
            </a:extLst>
          </p:cNvPr>
          <p:cNvSpPr txBox="1"/>
          <p:nvPr/>
        </p:nvSpPr>
        <p:spPr>
          <a:xfrm>
            <a:off x="1791389" y="6256149"/>
            <a:ext cx="671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Gill Sans MT" panose="020B0502020104020203" pitchFamily="34" charset="77"/>
              </a:rPr>
              <a:t>Source: https://</a:t>
            </a:r>
            <a:r>
              <a:rPr lang="en-GB" sz="1200" dirty="0" err="1">
                <a:latin typeface="Gill Sans MT" panose="020B0502020104020203" pitchFamily="34" charset="77"/>
              </a:rPr>
              <a:t>xavierbourretsicotte.github.io</a:t>
            </a:r>
            <a:r>
              <a:rPr lang="en-GB" sz="1200" dirty="0">
                <a:latin typeface="Gill Sans MT" panose="020B0502020104020203" pitchFamily="34" charset="77"/>
              </a:rPr>
              <a:t>/</a:t>
            </a:r>
            <a:r>
              <a:rPr lang="en-GB" sz="1200" dirty="0" err="1">
                <a:latin typeface="Gill Sans MT" panose="020B0502020104020203" pitchFamily="34" charset="77"/>
              </a:rPr>
              <a:t>Kernel_feature_map.html</a:t>
            </a:r>
            <a:endParaRPr lang="en-GB" sz="12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772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99B-50CA-ADDC-CDE5-27360542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polynomial kernel?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EBCE-3481-58BA-791F-A333F30B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our data is a set of 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Transform it to (z</a:t>
            </a:r>
            <a:r>
              <a:rPr lang="en-GB" baseline="-25000" dirty="0"/>
              <a:t>1</a:t>
            </a:r>
            <a:r>
              <a:rPr lang="en-GB" dirty="0"/>
              <a:t>,z</a:t>
            </a:r>
            <a:r>
              <a:rPr lang="en-GB" baseline="-25000" dirty="0"/>
              <a:t>2</a:t>
            </a:r>
            <a:r>
              <a:rPr lang="en-GB" dirty="0"/>
              <a:t>,z</a:t>
            </a:r>
            <a:r>
              <a:rPr lang="en-GB" baseline="-25000" dirty="0"/>
              <a:t>3</a:t>
            </a:r>
            <a:r>
              <a:rPr lang="en-GB" dirty="0"/>
              <a:t>) in which: </a:t>
            </a:r>
          </a:p>
          <a:p>
            <a:pPr marL="457182" lvl="1" indent="0">
              <a:buNone/>
            </a:pP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GB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2" lvl="1" indent="0">
              <a:buNone/>
            </a:pP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2" lvl="1" indent="0">
              <a:buNone/>
            </a:pP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16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(z1,z2,z3)= (x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16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 + x</a:t>
            </a:r>
            <a:r>
              <a:rPr lang="en-GB" sz="216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16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sz="216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This is in fact sum of polynomials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12EB3-C846-B8A6-CC56-4EC627FC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1182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B92-1556-E6F8-66DC-75497CBF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polynomial kernel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DC5F4-5992-47A5-D3F7-3A3FC17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F552-A29D-2D4E-8192-F20670493719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1CD895-2EB1-010B-4AB3-22D50714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62" y="1329313"/>
            <a:ext cx="9326880" cy="161403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21D756C-E186-9CF5-1A16-1F6FFF874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87" y="3241944"/>
            <a:ext cx="6585019" cy="3312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DAB15-04F9-4E8A-A349-5C9CDFEC22A4}"/>
              </a:ext>
            </a:extLst>
          </p:cNvPr>
          <p:cNvSpPr txBox="1"/>
          <p:nvPr/>
        </p:nvSpPr>
        <p:spPr>
          <a:xfrm>
            <a:off x="1253865" y="6482158"/>
            <a:ext cx="671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</a:t>
            </a:r>
            <a:r>
              <a:rPr lang="en-GB" sz="1200" dirty="0">
                <a:latin typeface="Gill Sans MT" panose="020B0502020104020203" pitchFamily="34" charset="77"/>
              </a:rPr>
              <a:t>: https://</a:t>
            </a:r>
            <a:r>
              <a:rPr lang="en-GB" sz="1200" dirty="0" err="1">
                <a:latin typeface="Gill Sans MT" panose="020B0502020104020203" pitchFamily="34" charset="77"/>
              </a:rPr>
              <a:t>xavierbourretsicotte.github.io</a:t>
            </a:r>
            <a:r>
              <a:rPr lang="en-GB" sz="1200" dirty="0">
                <a:latin typeface="Gill Sans MT" panose="020B0502020104020203" pitchFamily="34" charset="77"/>
              </a:rPr>
              <a:t>/</a:t>
            </a:r>
            <a:r>
              <a:rPr lang="en-GB" sz="1200" dirty="0" err="1">
                <a:latin typeface="Gill Sans MT" panose="020B0502020104020203" pitchFamily="34" charset="77"/>
              </a:rPr>
              <a:t>Kernel_feature_map.html</a:t>
            </a:r>
            <a:endParaRPr lang="en-GB" sz="12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846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2DD0-8F9A-C927-0175-4063B1FB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Gaussian Radial Basis Function (RBF)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0091-22A3-E3D2-DA8E-B11D4766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EE9-B8A0-0641-9265-052CFE9B95A7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5A90BE-5B28-2146-23B4-0DB837CD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91" y="1268761"/>
            <a:ext cx="9243149" cy="1969454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1DA3824-304E-8D5B-09EF-4E4D6A9D7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35" y="3451946"/>
            <a:ext cx="6338441" cy="3135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9A3CA-A0DB-0B3F-EB14-DB6D86D2EF42}"/>
              </a:ext>
            </a:extLst>
          </p:cNvPr>
          <p:cNvSpPr txBox="1"/>
          <p:nvPr/>
        </p:nvSpPr>
        <p:spPr>
          <a:xfrm>
            <a:off x="1253865" y="6482158"/>
            <a:ext cx="6718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Gill Sans MT" panose="020B0502020104020203" pitchFamily="34" charset="77"/>
              </a:rPr>
              <a:t>Source</a:t>
            </a:r>
            <a:r>
              <a:rPr lang="en-GB" sz="1200" dirty="0">
                <a:latin typeface="Gill Sans MT" panose="020B0502020104020203" pitchFamily="34" charset="77"/>
              </a:rPr>
              <a:t>: https://</a:t>
            </a:r>
            <a:r>
              <a:rPr lang="en-GB" sz="1200" dirty="0" err="1">
                <a:latin typeface="Gill Sans MT" panose="020B0502020104020203" pitchFamily="34" charset="77"/>
              </a:rPr>
              <a:t>xavierbourretsicotte.github.io</a:t>
            </a:r>
            <a:r>
              <a:rPr lang="en-GB" sz="1200" dirty="0">
                <a:latin typeface="Gill Sans MT" panose="020B0502020104020203" pitchFamily="34" charset="77"/>
              </a:rPr>
              <a:t>/</a:t>
            </a:r>
            <a:r>
              <a:rPr lang="en-GB" sz="1200" dirty="0" err="1">
                <a:latin typeface="Gill Sans MT" panose="020B0502020104020203" pitchFamily="34" charset="77"/>
              </a:rPr>
              <a:t>Kernel_feature_map.html</a:t>
            </a:r>
            <a:endParaRPr lang="en-GB" sz="12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6222040"/>
      </p:ext>
    </p:extLst>
  </p:cSld>
  <p:clrMapOvr>
    <a:masterClrMapping/>
  </p:clrMapOvr>
</p:sld>
</file>

<file path=ppt/theme/theme1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B08E2-1ED8-9047-9A41-7FD6E07FF0DE}">
  <we:reference id="wa200002290" version="1.0.0.3" store="en-001" storeType="OMEX"/>
  <we:alternateReferences>
    <we:reference id="WA200002290" version="1.0.0.3" store="" storeType="OMEX"/>
  </we:alternateReferences>
  <we:properties>
    <we:property name="mathList" value="[{&quot;id&quot;:&quot;1&quot;,&quot;code&quot;:&quot;$\\hat{y}\\,=\\,w_{0}\\,\\times\\,x_{0}\\,+\\,w_{1}\\times\\,x_{1}\\,+\\,w_{2\\,}\\times\\,x_{3}\\,+\\,...\\,+\\,w_{n}\\,\\times\\,x_{n}$&quot;,&quot;font&quot;:{&quot;size&quot;:18,&quot;family&quot;:&quot;Arial&quot;,&quot;color&quot;:&quot;black&quot;},&quot;type&quot;:&quot;$&quot;},{&quot;id&quot;:&quot;1&quot;,&quot;code&quot;:&quot;$\\sum_{i=1}^{m}\\left(y_{i\\,-\\,}\\hat{y}\\right)^{2}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$&quot;,&quot;font&quot;:{&quot;size&quot;:&quot;18&quot;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2}$&quot;,&quot;font&quot;:{&quot;size&quot;:12,&quot;family&quot;:&quot;Arial&quot;,&quot;color&quot;:&quot;black&quot;},&quot;type&quot;:&quot;$&quot;},{&quot;id&quot;:&quot;1&quot;,&quot;code&quot;:&quot;$\\sum_{i=1}^{m}\\left(y_{i\\,-\\,}\\hat{y}\\right)^{2}\\,=\\,\\sum_{i=1}^{m}\\left(y_{i}\\,-\\,\\sum_{j=1}^{n}\\,x_{ij}\\right)\\,+\\,\\lambda\\,\\sum_{j=0}^{n}\\,w_{j^{}}^{}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41410</TotalTime>
  <Words>3115</Words>
  <Application>Microsoft Macintosh PowerPoint</Application>
  <PresentationFormat>Widescreen</PresentationFormat>
  <Paragraphs>275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  <vt:variant>
        <vt:lpstr>Custom Shows</vt:lpstr>
      </vt:variant>
      <vt:variant>
        <vt:i4>1</vt:i4>
      </vt:variant>
    </vt:vector>
  </HeadingPairs>
  <TitlesOfParts>
    <vt:vector size="65" baseType="lpstr">
      <vt:lpstr>ＭＳ Ｐゴシック</vt:lpstr>
      <vt:lpstr>-apple-system</vt:lpstr>
      <vt:lpstr>Arial</vt:lpstr>
      <vt:lpstr>Calibri</vt:lpstr>
      <vt:lpstr>Cambria Math</vt:lpstr>
      <vt:lpstr>Courier New</vt:lpstr>
      <vt:lpstr>Gill Sans MT</vt:lpstr>
      <vt:lpstr>Helvetica</vt:lpstr>
      <vt:lpstr>Helvetica Neue</vt:lpstr>
      <vt:lpstr>Verdana</vt:lpstr>
      <vt:lpstr>CCSR</vt:lpstr>
      <vt:lpstr>PowerPoint Presentation</vt:lpstr>
      <vt:lpstr>Feature Vectors</vt:lpstr>
      <vt:lpstr>Kernel functions</vt:lpstr>
      <vt:lpstr>Linear separability </vt:lpstr>
      <vt:lpstr>Example</vt:lpstr>
      <vt:lpstr>Example – applying polynomial kernel</vt:lpstr>
      <vt:lpstr>What is a polynomial kernel?</vt:lpstr>
      <vt:lpstr>A polynomial kernel</vt:lpstr>
      <vt:lpstr>Gaussian Radial Basis Function (RBF)</vt:lpstr>
      <vt:lpstr>RBF Kernel in more generalised form*</vt:lpstr>
      <vt:lpstr>Another polynomial function</vt:lpstr>
      <vt:lpstr>Support Vector Machines</vt:lpstr>
      <vt:lpstr>SVM - disadvantages</vt:lpstr>
      <vt:lpstr>SVM Classifier</vt:lpstr>
      <vt:lpstr>SVM Example</vt:lpstr>
      <vt:lpstr>Linear separation</vt:lpstr>
      <vt:lpstr>SVM – linear separation</vt:lpstr>
      <vt:lpstr>Example: SVM for a linearly separable set of 2d-points</vt:lpstr>
      <vt:lpstr>Mathematical formulation* </vt:lpstr>
      <vt:lpstr>SVM with different kernels</vt:lpstr>
      <vt:lpstr>Decision Trees</vt:lpstr>
      <vt:lpstr>Decision Trees - Example</vt:lpstr>
      <vt:lpstr>Decision Making Using DTs </vt:lpstr>
      <vt:lpstr>DTs in Clinical Applications </vt:lpstr>
      <vt:lpstr>A decision tree model in TBI</vt:lpstr>
      <vt:lpstr>Learning decision trees</vt:lpstr>
      <vt:lpstr>Learning decision trees</vt:lpstr>
      <vt:lpstr>The ID3 algorithms</vt:lpstr>
      <vt:lpstr>Entropy and Information Gain*</vt:lpstr>
      <vt:lpstr>Decision Trees - Limitations</vt:lpstr>
      <vt:lpstr>How to overcome these limitations?</vt:lpstr>
      <vt:lpstr>Random Forest</vt:lpstr>
      <vt:lpstr>Ensemble models </vt:lpstr>
      <vt:lpstr>Averaging methods</vt:lpstr>
      <vt:lpstr>Bagging</vt:lpstr>
      <vt:lpstr>Boosting methods</vt:lpstr>
      <vt:lpstr>Gradient Boosting Trees</vt:lpstr>
      <vt:lpstr>Gradient Boosting</vt:lpstr>
      <vt:lpstr>XGBoost</vt:lpstr>
      <vt:lpstr>Random Forests</vt:lpstr>
      <vt:lpstr>Structure of Random Forests</vt:lpstr>
      <vt:lpstr>Feature important in RF: Example</vt:lpstr>
      <vt:lpstr>Random Forests</vt:lpstr>
      <vt:lpstr>Practical note on RFs</vt:lpstr>
      <vt:lpstr>SHAP</vt:lpstr>
      <vt:lpstr>SHAP example 1</vt:lpstr>
      <vt:lpstr>SHAP example 2</vt:lpstr>
      <vt:lpstr>SHAP example 3</vt:lpstr>
      <vt:lpstr>Review questions </vt:lpstr>
      <vt:lpstr>Q1 – RF vs DT</vt:lpstr>
      <vt:lpstr>Q2</vt:lpstr>
      <vt:lpstr>Q3</vt:lpstr>
      <vt:lpstr>If you have any questions 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neuroscience</dc:title>
  <dc:subject/>
  <dc:creator>P. Barnaghi</dc:creator>
  <cp:keywords/>
  <dc:description/>
  <cp:lastModifiedBy>Barnaghi, Payam</cp:lastModifiedBy>
  <cp:revision>243</cp:revision>
  <cp:lastPrinted>2024-12-21T22:24:26Z</cp:lastPrinted>
  <dcterms:created xsi:type="dcterms:W3CDTF">2015-10-05T13:27:19Z</dcterms:created>
  <dcterms:modified xsi:type="dcterms:W3CDTF">2024-12-28T12:00:15Z</dcterms:modified>
  <cp:category/>
</cp:coreProperties>
</file>