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72"/>
  </p:notesMasterIdLst>
  <p:handoutMasterIdLst>
    <p:handoutMasterId r:id="rId73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328" r:id="rId28"/>
    <p:sldId id="1293" r:id="rId29"/>
    <p:sldId id="1297" r:id="rId30"/>
    <p:sldId id="1295" r:id="rId31"/>
    <p:sldId id="1290" r:id="rId32"/>
    <p:sldId id="1316" r:id="rId33"/>
    <p:sldId id="1331" r:id="rId34"/>
    <p:sldId id="1300" r:id="rId35"/>
    <p:sldId id="1299" r:id="rId36"/>
    <p:sldId id="1301" r:id="rId37"/>
    <p:sldId id="1302" r:id="rId38"/>
    <p:sldId id="1303" r:id="rId39"/>
    <p:sldId id="1304" r:id="rId40"/>
    <p:sldId id="1298" r:id="rId41"/>
    <p:sldId id="1305" r:id="rId42"/>
    <p:sldId id="1322" r:id="rId43"/>
    <p:sldId id="1306" r:id="rId44"/>
    <p:sldId id="1323" r:id="rId45"/>
    <p:sldId id="1324" r:id="rId46"/>
    <p:sldId id="1307" r:id="rId47"/>
    <p:sldId id="1308" r:id="rId48"/>
    <p:sldId id="1309" r:id="rId49"/>
    <p:sldId id="1310" r:id="rId50"/>
    <p:sldId id="1311" r:id="rId51"/>
    <p:sldId id="1312" r:id="rId52"/>
    <p:sldId id="1321" r:id="rId53"/>
    <p:sldId id="1313" r:id="rId54"/>
    <p:sldId id="1319" r:id="rId55"/>
    <p:sldId id="756" r:id="rId56"/>
    <p:sldId id="755" r:id="rId57"/>
    <p:sldId id="1314" r:id="rId58"/>
    <p:sldId id="1315" r:id="rId59"/>
    <p:sldId id="1294" r:id="rId60"/>
    <p:sldId id="1317" r:id="rId61"/>
    <p:sldId id="1318" r:id="rId62"/>
    <p:sldId id="1229" r:id="rId63"/>
    <p:sldId id="1330" r:id="rId64"/>
    <p:sldId id="1274" r:id="rId65"/>
    <p:sldId id="1291" r:id="rId66"/>
    <p:sldId id="1320" r:id="rId67"/>
    <p:sldId id="1329" r:id="rId68"/>
    <p:sldId id="1325" r:id="rId69"/>
    <p:sldId id="1326" r:id="rId70"/>
    <p:sldId id="1327" r:id="rId71"/>
  </p:sldIdLst>
  <p:sldSz cx="12192000" cy="685800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861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72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758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344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8"/>
    <p:restoredTop sz="93475"/>
  </p:normalViewPr>
  <p:slideViewPr>
    <p:cSldViewPr>
      <p:cViewPr varScale="1">
        <p:scale>
          <a:sx n="126" d="100"/>
          <a:sy n="126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586130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7226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5839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344522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2" indent="0" algn="ctr">
              <a:buNone/>
              <a:defRPr/>
            </a:lvl2pPr>
            <a:lvl3pPr marL="914364" indent="0" algn="ctr">
              <a:buNone/>
              <a:defRPr/>
            </a:lvl3pPr>
            <a:lvl4pPr marL="1371545" indent="0" algn="ctr">
              <a:buNone/>
              <a:defRPr/>
            </a:lvl4pPr>
            <a:lvl5pPr marL="1828727" indent="0" algn="ctr">
              <a:buNone/>
              <a:defRPr/>
            </a:lvl5pPr>
            <a:lvl6pPr marL="2285909" indent="0" algn="ctr">
              <a:buNone/>
              <a:defRPr/>
            </a:lvl6pPr>
            <a:lvl7pPr marL="2743091" indent="0" algn="ctr">
              <a:buNone/>
              <a:defRPr/>
            </a:lvl7pPr>
            <a:lvl8pPr marL="3200272" indent="0" algn="ctr">
              <a:buNone/>
              <a:defRPr/>
            </a:lvl8pPr>
            <a:lvl9pPr marL="36574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E918E-9D15-394B-9358-436C6B4FD8DD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72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72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72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72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72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A710-E347-C043-AD87-4C133B208D8E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2AFC3-FC4D-364D-8559-9E7720BC8D5F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414"/>
            <a:ext cx="53848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3848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70DF-058F-CF47-8409-8BB70DD15905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A0223-53A8-D84E-B304-D8CAC98C07C2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FA722-D83A-5340-B329-C27F8528F9AD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4EC3-4083-7648-810B-3DC1927137E3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62505-0E67-6548-9DF0-E2B81699FB0F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https://cdn-assets-eu.frontify.com/s3/frontify-enterprise-files-eu/eyJwYXRoIjoiaW1wZXJpYWwtY29sbGVnZS1sb25kb25cL2ZpbGVcL1YyMTZWb1JEVnpjTFJSTGlnSmlVLmVwcyJ9:imperial-college-london:L_hshkpeN472j5rziG7SuEf_HBwuQtPm1Gc5ixkNMYc?width=516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6987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4"/>
            <a:ext cx="10972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12D5A114-CA52-9944-9FFB-A7EB6A3F0FCF}" type="datetime1">
              <a:rPr lang="en-GB" altLang="en-US" smtClean="0"/>
              <a:t>28/12/2024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2" name="Picture 1" descr="Logo PMS Blue">
            <a:extLst>
              <a:ext uri="{FF2B5EF4-FFF2-40B4-BE49-F238E27FC236}">
                <a16:creationId xmlns:a16="http://schemas.microsoft.com/office/drawing/2014/main" id="{C08C4CDC-AEFE-AC1B-7590-D1A53D834E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86433"/>
            <a:ext cx="2082304" cy="2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457182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6pPr>
      <a:lvl7pPr marL="914364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7pPr>
      <a:lvl8pPr marL="1371545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8pPr>
      <a:lvl9pPr marL="1828727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342887" indent="-342887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4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1142954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600136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2057317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514499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6pPr>
      <a:lvl7pPr marL="2971681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7pPr>
      <a:lvl8pPr marL="3428863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8pPr>
      <a:lvl9pPr marL="3886044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optimization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optimization.html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20" indent="-285738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36" indent="-22859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17" indent="-22859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499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681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8863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044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dirty="0"/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1" y="6237288"/>
            <a:ext cx="358775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10661972" y="6289428"/>
            <a:ext cx="49074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B401F83-96C4-5D03-9D32-A3CD322D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749296"/>
            <a:ext cx="106345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3600" dirty="0">
                <a:solidFill>
                  <a:srgbClr val="003D7D"/>
                </a:solidFill>
              </a:rPr>
              <a:t>Artificial Neural Networks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3200" dirty="0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971463D-A17A-E22B-FA0A-A1605851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4293096"/>
            <a:ext cx="91450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Department of Brain Sciences &amp;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School of Convergence Science in Human and Artificial Intelligence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</a:rPr>
              <a:t>January 2025</a:t>
            </a:r>
          </a:p>
        </p:txBody>
      </p:sp>
      <p:pic>
        <p:nvPicPr>
          <p:cNvPr id="5" name="Picture 4" descr="A colorful letters and numbers&#10;&#10;Description automatically generated">
            <a:extLst>
              <a:ext uri="{FF2B5EF4-FFF2-40B4-BE49-F238E27FC236}">
                <a16:creationId xmlns:a16="http://schemas.microsoft.com/office/drawing/2014/main" id="{A65B119B-81D9-33D2-CB4E-6BFB4D467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836712"/>
            <a:ext cx="2253532" cy="1147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1412776"/>
            <a:ext cx="2870200" cy="6096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4" y="2432050"/>
            <a:ext cx="4559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half rectifying nonlinearity simulates some of the properties of biological neurons:</a:t>
            </a:r>
          </a:p>
          <a:p>
            <a:pPr lvl="1"/>
            <a:r>
              <a:rPr lang="en-US" sz="2400" dirty="0"/>
              <a:t>For some inputs, biological neurons are completely inactive (sparse activation).</a:t>
            </a:r>
          </a:p>
          <a:p>
            <a:pPr lvl="1"/>
            <a:r>
              <a:rPr lang="en-US" sz="2400" dirty="0"/>
              <a:t>For some inputs, a biological neuron’s output is proportional to its inputs.</a:t>
            </a:r>
          </a:p>
          <a:p>
            <a:pPr lvl="1"/>
            <a:r>
              <a:rPr lang="en-US" sz="24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179514"/>
            <a:ext cx="4127500" cy="1866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2" y="3109915"/>
            <a:ext cx="4127500" cy="35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268761"/>
            <a:ext cx="5384800" cy="825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08" y="2600792"/>
            <a:ext cx="4419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lectures, we have seen that the decision space and feature representation in most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So, the question is how to add nonlinearity to the neural network models.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several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 until the model generates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GB" i="1" dirty="0"/>
              <a:t>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01" y="1355170"/>
            <a:ext cx="8468141" cy="4368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609600" y="6305392"/>
            <a:ext cx="5486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  <a:cs typeface="Arial" panose="020B0604020202020204" pitchFamily="34" charset="0"/>
              </a:rPr>
              <a:t>The figure is drawn using: https://</a:t>
            </a:r>
            <a:r>
              <a:rPr lang="en-GB" sz="1000" dirty="0" err="1">
                <a:latin typeface="Gill Sans MT" panose="020B0502020104020203" pitchFamily="34" charset="77"/>
                <a:cs typeface="Arial" panose="020B0604020202020204" pitchFamily="34" charset="0"/>
              </a:rPr>
              <a:t>alexlenail.me</a:t>
            </a:r>
            <a:r>
              <a:rPr lang="en-GB" sz="1000" dirty="0">
                <a:latin typeface="Gill Sans MT" panose="020B0502020104020203" pitchFamily="34" charset="77"/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L−1</a:t>
            </a:r>
            <a:r>
              <a:rPr lang="en-GB" b="0" i="0" u="none" strike="noStrike" dirty="0">
                <a:effectLst/>
              </a:rPr>
              <a:t>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determines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of using many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neuroscience, such as memory-based models (e.g. LSTM) and attention-based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1689110" y="4941556"/>
            <a:ext cx="853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This is a computational model of a biological neuron; in contrast, in ML, we are interested in modelling an 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10" y="952665"/>
            <a:ext cx="6595300" cy="3724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1685769" y="6519051"/>
            <a:ext cx="4762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Image from: http://</a:t>
            </a:r>
            <a:r>
              <a:rPr lang="en-US" sz="1000" dirty="0" err="1">
                <a:latin typeface="Gill Sans MT" panose="020B0502020104020203" pitchFamily="34" charset="77"/>
              </a:rPr>
              <a:t>www.math.pitt.edu</a:t>
            </a:r>
            <a:r>
              <a:rPr lang="en-US" sz="1000" dirty="0">
                <a:latin typeface="Gill Sans MT" panose="020B0502020104020203" pitchFamily="34" charset="77"/>
              </a:rPr>
              <a:t>/~</a:t>
            </a:r>
            <a:r>
              <a:rPr lang="en-US" sz="1000" dirty="0" err="1">
                <a:latin typeface="Gill Sans MT" panose="020B0502020104020203" pitchFamily="34" charset="77"/>
              </a:rPr>
              <a:t>bdoiron</a:t>
            </a:r>
            <a:r>
              <a:rPr lang="en-US" sz="1000" dirty="0">
                <a:latin typeface="Gill Sans MT" panose="020B0502020104020203" pitchFamily="34" charset="77"/>
              </a:rPr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468899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66" y="4388688"/>
            <a:ext cx="1371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468899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03" y="4461182"/>
            <a:ext cx="1371600" cy="6096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69" y="4458898"/>
            <a:ext cx="1615440" cy="51816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6350223" y="2741899"/>
            <a:ext cx="681148" cy="2612432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468899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03" y="4461182"/>
            <a:ext cx="1371600" cy="6096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69" y="4458898"/>
            <a:ext cx="1615440" cy="51816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6350223" y="2741899"/>
            <a:ext cx="681148" cy="2612432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04" y="4276673"/>
            <a:ext cx="1630680" cy="77724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796965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Often, we start with random weight initialisation. </a:t>
            </a:r>
          </a:p>
          <a:p>
            <a:r>
              <a:rPr lang="en-GB" dirty="0"/>
              <a:t>And then go through multiple iterations applying all the training samples (forward propagation).</a:t>
            </a:r>
          </a:p>
          <a:p>
            <a:r>
              <a:rPr lang="en-GB" dirty="0"/>
              <a:t>Then, calculate the error/loss based on a loss function. </a:t>
            </a:r>
          </a:p>
          <a:p>
            <a:r>
              <a:rPr lang="en-GB" dirty="0"/>
              <a:t>After that, we use the error/loss value to update the weights. </a:t>
            </a:r>
          </a:p>
          <a:p>
            <a:r>
              <a:rPr lang="en-GB" dirty="0"/>
              <a:t>We repeat this training iteration several times; in NN terms, each iteration of trying all the training samples in one round is called an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4B4-42F2-5E6E-8025-CDB4BB9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2106-337D-2C69-0FF9-94E4E4C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interested in the effect of initialisation parameters, see:</a:t>
            </a:r>
          </a:p>
          <a:p>
            <a:r>
              <a:rPr lang="en-GB" dirty="0"/>
              <a:t>https://stackoverflow.com/questions/49433936/how-do-i-initialize-weights-in-pytorch</a:t>
            </a:r>
          </a:p>
          <a:p>
            <a:endParaRPr lang="en-GB" dirty="0"/>
          </a:p>
          <a:p>
            <a:r>
              <a:rPr lang="en-GB" dirty="0"/>
              <a:t>https://pytorch.org/docs/stable/nn.init.html</a:t>
            </a:r>
          </a:p>
          <a:p>
            <a:endParaRPr lang="en-GB" dirty="0"/>
          </a:p>
          <a:p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Understanding the difficulty of training deep feedforward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BMPlexMono"/>
              </a:rPr>
              <a:t> 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neural networks,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Glorot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X. &amp;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Bengio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Y. (2010) </a:t>
            </a:r>
            <a:r>
              <a:rPr lang="en-GB" dirty="0"/>
              <a:t>https://</a:t>
            </a:r>
            <a:r>
              <a:rPr lang="en-GB" dirty="0" err="1"/>
              <a:t>proceedings.mlr.press</a:t>
            </a:r>
            <a:r>
              <a:rPr lang="en-GB" dirty="0"/>
              <a:t>/v9/glorot10a/glorot10a.pdf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68B6-3C10-137C-9960-EA6E838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021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backpropagation,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5303912" y="2708920"/>
                <a:ext cx="1950144" cy="194421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708920"/>
                <a:ext cx="1950144" cy="1944216"/>
              </a:xfrm>
              <a:prstGeom prst="ellipse">
                <a:avLst/>
              </a:prstGeom>
              <a:blipFill>
                <a:blip r:embed="rId3"/>
                <a:stretch>
                  <a:fillRect l="-14650" t="-14744" b="-384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2711625" y="1916833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2705697" y="4539621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2705697" y="3261459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3497784" y="2461330"/>
            <a:ext cx="1950144" cy="754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3497785" y="3657503"/>
            <a:ext cx="1806128" cy="235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97784" y="4172184"/>
            <a:ext cx="1950144" cy="7634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7254057" y="3681028"/>
            <a:ext cx="10081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8262169" y="3285680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8506722" y="3475456"/>
            <a:ext cx="3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2913246" y="2092903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6" y="2092903"/>
                <a:ext cx="44580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2899494" y="3400197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4" y="3400197"/>
                <a:ext cx="44580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2913246" y="4685191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6" y="4685191"/>
                <a:ext cx="445800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3899755" y="320499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55" y="3204993"/>
                <a:ext cx="792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3893828" y="223973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28" y="2239731"/>
                <a:ext cx="792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3893828" y="4122469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28" y="4122469"/>
                <a:ext cx="79208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30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468899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03" y="4461182"/>
            <a:ext cx="1371600" cy="6096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69" y="4458898"/>
            <a:ext cx="1615440" cy="51816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6350223" y="2741899"/>
            <a:ext cx="681148" cy="2612432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04" y="4276673"/>
            <a:ext cx="1630680" cy="77724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796965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 or decrease if we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3429000"/>
            <a:ext cx="431292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3548-F9B3-C202-19D8-DFED862E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 Example: Calculate the derivative of f(x) = x</a:t>
            </a:r>
            <a:r>
              <a:rPr lang="en-GB" baseline="30000" dirty="0"/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B174D-0432-40F9-866F-1F4A1943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F60E095-EB48-54CE-D801-B254D7EF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6" y="1116014"/>
            <a:ext cx="2891181" cy="8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1425298" y="1558708"/>
            <a:ext cx="7489507" cy="2275271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8" y="4419168"/>
            <a:ext cx="1661160" cy="57912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2947115" y="2613173"/>
            <a:ext cx="681148" cy="2851519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468899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03" y="4461182"/>
            <a:ext cx="1371600" cy="6096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69" y="4458898"/>
            <a:ext cx="1615440" cy="51816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6350223" y="2741899"/>
            <a:ext cx="681148" cy="2612432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04" y="4276673"/>
            <a:ext cx="1630680" cy="77724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7969653" y="3750185"/>
            <a:ext cx="681148" cy="57749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1314839" y="111601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1158240" y="1803796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1177308" y="251814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1655702" y="1017149"/>
            <a:ext cx="7624614" cy="1942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3071664" y="1116014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3029587" y="161913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3029587" y="2063807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6441638" y="1551430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7030A0"/>
                </a:solidFill>
                <a:latin typeface="Gill Sans MT" panose="020B0502020104020203" pitchFamily="34" charset="77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1655701" y="3601819"/>
                <a:ext cx="617701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  <a:p>
                <a:endParaRPr lang="en-GB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>
                  <a:latin typeface="Gill Sans MT" panose="020B0502020104020203" pitchFamily="34" charset="77"/>
                </a:endParaRPr>
              </a:p>
              <a:p>
                <a:endParaRPr lang="en-GB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latin typeface="Gill Sans MT" panose="020B0502020104020203" pitchFamily="34" charset="77"/>
                  <a:ea typeface="Cambria Math" panose="02040503050406030204" pitchFamily="18" charset="0"/>
                </a:endParaRPr>
              </a:p>
              <a:p>
                <a:endParaRPr lang="en-GB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>
                          <a:latin typeface="Gill Sans MT" panose="020B0502020104020203" pitchFamily="34" charset="77"/>
                        </a:rPr>
                        <m:t>0.3364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01" y="3601819"/>
                <a:ext cx="6177012" cy="2031325"/>
              </a:xfrm>
              <a:prstGeom prst="rect">
                <a:avLst/>
              </a:prstGeom>
              <a:blipFill>
                <a:blip r:embed="rId3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9564057" y="1375997"/>
            <a:ext cx="22493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y = 0.75 (output/target)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750076" y="836713"/>
            <a:ext cx="625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9560321" y="1969996"/>
            <a:ext cx="140936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loss = (y – o)</a:t>
            </a:r>
            <a:r>
              <a:rPr lang="en-GB" sz="1680" baseline="30000" dirty="0">
                <a:solidFill>
                  <a:srgbClr val="0070C0"/>
                </a:solidFill>
                <a:latin typeface="Gill Sans MT" panose="020B0502020104020203" pitchFamily="34" charset="77"/>
              </a:rPr>
              <a:t>2</a:t>
            </a:r>
            <a:endParaRPr lang="en-GB" sz="1680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1314839" y="111601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1158240" y="1803796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1177308" y="251814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1655702" y="1017149"/>
            <a:ext cx="7624614" cy="1942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3071664" y="1116014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3029587" y="161913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3029587" y="2063807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6441638" y="1551430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7030A0"/>
                </a:solidFill>
                <a:latin typeface="Gill Sans MT" panose="020B0502020104020203" pitchFamily="34" charset="77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1485270" y="3093561"/>
                <a:ext cx="6875280" cy="387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8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68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8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68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680" dirty="0">
                  <a:latin typeface="Gill Sans MT" panose="020B0502020104020203" pitchFamily="34" charset="77"/>
                </a:endParaRP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8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68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680" dirty="0">
                  <a:latin typeface="Gill Sans MT" panose="020B0502020104020203" pitchFamily="34" charset="77"/>
                </a:endParaRP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68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8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680" dirty="0">
                  <a:latin typeface="Gill Sans MT" panose="020B0502020104020203" pitchFamily="34" charset="77"/>
                  <a:ea typeface="Cambria Math" panose="02040503050406030204" pitchFamily="18" charset="0"/>
                </a:endParaRP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8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680">
                          <a:latin typeface="Gill Sans MT" panose="020B0502020104020203" pitchFamily="34" charset="77"/>
                        </a:rPr>
                        <m:t>0.3364</m:t>
                      </m:r>
                    </m:oMath>
                  </m:oMathPara>
                </a14:m>
                <a:endParaRPr lang="en-GB" sz="1680" dirty="0">
                  <a:latin typeface="Gill Sans MT" panose="020B0502020104020203" pitchFamily="34" charset="77"/>
                </a:endParaRP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680" i="1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680" dirty="0">
                  <a:latin typeface="Gill Sans MT" panose="020B0502020104020203" pitchFamily="34" charset="77"/>
                </a:endParaRPr>
              </a:p>
              <a:p>
                <a:endParaRPr lang="en-GB" sz="1680" i="1" dirty="0">
                  <a:latin typeface="Gill Sans MT" panose="020B0502020104020203" pitchFamily="34" charset="77"/>
                </a:endParaRPr>
              </a:p>
              <a:p>
                <a14:m>
                  <m:oMath xmlns:m="http://schemas.openxmlformats.org/officeDocument/2006/math">
                    <m:r>
                      <a:rPr lang="en-GB" sz="168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8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8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68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8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68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68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8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6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8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8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680" i="1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68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68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68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68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68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80" dirty="0">
                    <a:latin typeface="Gill Sans MT" panose="020B0502020104020203" pitchFamily="34" charset="77"/>
                  </a:rPr>
                  <a:t> </a:t>
                </a: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68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68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680" i="1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680" b="1">
                          <a:solidFill>
                            <a:srgbClr val="FF0000"/>
                          </a:solidFill>
                          <a:latin typeface="Gill Sans MT" panose="020B0502020104020203" pitchFamily="34" charset="77"/>
                        </a:rPr>
                        <m:t>0.3944</m:t>
                      </m:r>
                    </m:oMath>
                  </m:oMathPara>
                </a14:m>
                <a:endParaRPr lang="en-GB" sz="1680" b="1" dirty="0">
                  <a:latin typeface="Gill Sans MT" panose="020B0502020104020203" pitchFamily="34" charset="77"/>
                </a:endParaRPr>
              </a:p>
              <a:p>
                <a:endParaRPr lang="en-GB" sz="168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0" y="3093561"/>
                <a:ext cx="6875280" cy="387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9887345" y="1366763"/>
            <a:ext cx="16738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750076" y="836713"/>
            <a:ext cx="625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9887345" y="1994426"/>
            <a:ext cx="140936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loss = (y – o)</a:t>
            </a:r>
            <a:r>
              <a:rPr lang="en-GB" sz="1680" baseline="30000" dirty="0">
                <a:solidFill>
                  <a:srgbClr val="0070C0"/>
                </a:solidFill>
                <a:latin typeface="Gill Sans MT" panose="020B0502020104020203" pitchFamily="34" charset="77"/>
              </a:rPr>
              <a:t>2</a:t>
            </a:r>
            <a:endParaRPr lang="en-GB" sz="1680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3029587" y="1182351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4918896" y="117397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8572428" y="115332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9720815" y="1145860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7059045" y="2363758"/>
            <a:ext cx="581303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1314839" y="111601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1158240" y="1803796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1177308" y="251814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1655702" y="1017149"/>
            <a:ext cx="7624614" cy="1942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3071664" y="1116014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3029587" y="161913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3029587" y="2063807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6441638" y="1551430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7030A0"/>
                </a:solidFill>
                <a:latin typeface="Gill Sans MT" panose="020B0502020104020203" pitchFamily="34" charset="77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1485271" y="3093561"/>
                <a:ext cx="5921557" cy="3559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4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4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4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4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  <a:ea typeface="Cambria Math" panose="02040503050406030204" pitchFamily="18" charset="0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40">
                          <a:latin typeface="Gill Sans MT" panose="020B0502020104020203" pitchFamily="34" charset="77"/>
                        </a:rPr>
                        <m:t>0.3364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40" i="1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i="1" dirty="0">
                  <a:latin typeface="Gill Sans MT" panose="020B0502020104020203" pitchFamily="34" charset="77"/>
                </a:endParaRPr>
              </a:p>
              <a:p>
                <a14:m>
                  <m:oMath xmlns:m="http://schemas.openxmlformats.org/officeDocument/2006/math">
                    <m:r>
                      <a:rPr lang="en-GB" sz="144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4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4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4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4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4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40" i="1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4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40" dirty="0">
                    <a:latin typeface="Gill Sans MT" panose="020B0502020104020203" pitchFamily="34" charset="77"/>
                  </a:rPr>
                  <a:t> </a:t>
                </a: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4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40" i="1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40" b="1">
                          <a:solidFill>
                            <a:srgbClr val="FF0000"/>
                          </a:solidFill>
                          <a:latin typeface="Gill Sans MT" panose="020B0502020104020203" pitchFamily="34" charset="77"/>
                        </a:rPr>
                        <m:t>0.3944</m:t>
                      </m:r>
                    </m:oMath>
                  </m:oMathPara>
                </a14:m>
                <a:endParaRPr lang="en-GB" sz="1440" b="1" dirty="0">
                  <a:latin typeface="Gill Sans MT" panose="020B0502020104020203" pitchFamily="34" charset="77"/>
                </a:endParaRPr>
              </a:p>
              <a:p>
                <a:endParaRPr lang="en-GB" sz="1440" b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4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44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440">
                          <a:latin typeface="Gill Sans MT" panose="020B0502020104020203" pitchFamily="34" charset="77"/>
                        </a:rPr>
                        <m:t>0.0788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1" y="3093561"/>
                <a:ext cx="5921557" cy="3559949"/>
              </a:xfrm>
              <a:prstGeom prst="rect">
                <a:avLst/>
              </a:prstGeom>
              <a:blipFill>
                <a:blip r:embed="rId3"/>
                <a:stretch>
                  <a:fillRect b="-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9887345" y="1366763"/>
            <a:ext cx="16738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750076" y="836713"/>
            <a:ext cx="625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9887345" y="1994426"/>
            <a:ext cx="140936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loss = (y – o)</a:t>
            </a:r>
            <a:r>
              <a:rPr lang="en-GB" sz="1680" baseline="30000" dirty="0">
                <a:solidFill>
                  <a:srgbClr val="0070C0"/>
                </a:solidFill>
                <a:latin typeface="Gill Sans MT" panose="020B0502020104020203" pitchFamily="34" charset="77"/>
              </a:rPr>
              <a:t>2</a:t>
            </a:r>
            <a:endParaRPr lang="en-GB" sz="1680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3029587" y="1182351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4918896" y="117397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8572428" y="115332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9720815" y="1145860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7059045" y="2363758"/>
            <a:ext cx="581303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1314839" y="111601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1158240" y="1803796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1177308" y="251814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1655702" y="1017149"/>
            <a:ext cx="7624614" cy="1942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3071664" y="1116014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3029587" y="161913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3029587" y="2063807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6441638" y="1551430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7030A0"/>
                </a:solidFill>
                <a:latin typeface="Gill Sans MT" panose="020B0502020104020203" pitchFamily="34" charset="77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1485271" y="3093561"/>
                <a:ext cx="5921557" cy="3559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4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4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4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4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4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  <a:ea typeface="Cambria Math" panose="02040503050406030204" pitchFamily="18" charset="0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40">
                          <a:latin typeface="Gill Sans MT" panose="020B0502020104020203" pitchFamily="34" charset="77"/>
                        </a:rPr>
                        <m:t>0.3364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40" i="1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40" dirty="0">
                  <a:latin typeface="Gill Sans MT" panose="020B0502020104020203" pitchFamily="34" charset="77"/>
                </a:endParaRPr>
              </a:p>
              <a:p>
                <a:endParaRPr lang="en-GB" sz="1440" i="1" dirty="0">
                  <a:latin typeface="Gill Sans MT" panose="020B0502020104020203" pitchFamily="34" charset="77"/>
                </a:endParaRPr>
              </a:p>
              <a:p>
                <a14:m>
                  <m:oMath xmlns:m="http://schemas.openxmlformats.org/officeDocument/2006/math">
                    <m:r>
                      <a:rPr lang="en-GB" sz="144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4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4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4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4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4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4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40" i="1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4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4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40" dirty="0">
                    <a:latin typeface="Gill Sans MT" panose="020B0502020104020203" pitchFamily="34" charset="77"/>
                  </a:rPr>
                  <a:t> </a:t>
                </a:r>
              </a:p>
              <a:p>
                <a:endParaRPr lang="en-GB" sz="1440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4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40" i="1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40" b="1">
                          <a:solidFill>
                            <a:srgbClr val="7030A0"/>
                          </a:solidFill>
                          <a:latin typeface="Gill Sans MT" panose="020B0502020104020203" pitchFamily="34" charset="77"/>
                        </a:rPr>
                        <m:t>0.3944</m:t>
                      </m:r>
                    </m:oMath>
                  </m:oMathPara>
                </a14:m>
                <a:endParaRPr lang="en-GB" sz="1440" b="1" dirty="0">
                  <a:latin typeface="Gill Sans MT" panose="020B0502020104020203" pitchFamily="34" charset="77"/>
                </a:endParaRPr>
              </a:p>
              <a:p>
                <a:endParaRPr lang="en-GB" sz="1440" b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4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44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4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4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4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4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440" b="1">
                          <a:solidFill>
                            <a:srgbClr val="FF0000"/>
                          </a:solidFill>
                          <a:latin typeface="Gill Sans MT" panose="020B0502020104020203" pitchFamily="34" charset="77"/>
                        </a:rPr>
                        <m:t>0.0788</m:t>
                      </m:r>
                    </m:oMath>
                  </m:oMathPara>
                </a14:m>
                <a:endParaRPr lang="en-GB" sz="1440" b="1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1" y="3093561"/>
                <a:ext cx="5921557" cy="3559949"/>
              </a:xfrm>
              <a:prstGeom prst="rect">
                <a:avLst/>
              </a:prstGeom>
              <a:blipFill>
                <a:blip r:embed="rId3"/>
                <a:stretch>
                  <a:fillRect b="-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9887345" y="1366763"/>
            <a:ext cx="16738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750076" y="836713"/>
            <a:ext cx="625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9887345" y="1994426"/>
            <a:ext cx="140936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loss = (y – o)</a:t>
            </a:r>
            <a:r>
              <a:rPr lang="en-GB" sz="1680" baseline="30000" dirty="0">
                <a:solidFill>
                  <a:srgbClr val="0070C0"/>
                </a:solidFill>
                <a:latin typeface="Gill Sans MT" panose="020B0502020104020203" pitchFamily="34" charset="77"/>
              </a:rPr>
              <a:t>2</a:t>
            </a:r>
            <a:endParaRPr lang="en-GB" sz="1680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3029587" y="1182351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4918896" y="117397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8572428" y="115332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9720815" y="1145860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7059045" y="2363758"/>
            <a:ext cx="581303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8200020" y="3093560"/>
            <a:ext cx="1951175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latin typeface="Gill Sans MT" panose="020B0502020104020203" pitchFamily="34" charset="77"/>
              </a:rPr>
              <a:t>w1 = w1 - grad_w1;</a:t>
            </a:r>
          </a:p>
          <a:p>
            <a:endParaRPr lang="en-GB" sz="1680" dirty="0">
              <a:latin typeface="Gill Sans MT" panose="020B0502020104020203" pitchFamily="34" charset="77"/>
            </a:endParaRPr>
          </a:p>
          <a:p>
            <a:r>
              <a:rPr lang="en-GB" sz="1680" dirty="0">
                <a:latin typeface="Gill Sans MT" panose="020B0502020104020203" pitchFamily="34" charset="77"/>
              </a:rPr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39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1314839" y="111601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1158240" y="1803796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1177308" y="251814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1655702" y="1017149"/>
            <a:ext cx="7624614" cy="19426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3071664" y="1116014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3029587" y="1619131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3029587" y="2063807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FF0000"/>
                </a:solidFill>
                <a:latin typeface="Gill Sans MT" panose="020B0502020104020203" pitchFamily="34" charset="77"/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6441638" y="1551430"/>
            <a:ext cx="445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7030A0"/>
                </a:solidFill>
                <a:latin typeface="Gill Sans MT" panose="020B0502020104020203" pitchFamily="34" charset="77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1225788" y="3058640"/>
                <a:ext cx="5423921" cy="327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1×0.2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0.5 × 0.1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0.3 × 0.3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320" i="1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320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32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32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320" i="1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=0.34 × 0.5=0.17</m:t>
                      </m:r>
                    </m:oMath>
                  </m:oMathPara>
                </a14:m>
                <a:endParaRPr lang="en-GB" sz="1320" i="1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320" i="1">
                          <a:latin typeface="Gill Sans MT" panose="020B0502020104020203" pitchFamily="34" charset="77"/>
                        </a:rPr>
                        <m:t>0.3364</m:t>
                      </m:r>
                    </m:oMath>
                  </m:oMathPara>
                </a14:m>
                <a:endParaRPr lang="en-GB" sz="1320" i="1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32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32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32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320" i="1">
                          <a:latin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320" i="1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14:m>
                  <m:oMath xmlns:m="http://schemas.openxmlformats.org/officeDocument/2006/math">
                    <m:r>
                      <a:rPr lang="en-GB" sz="132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32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2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32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32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320" i="1">
                        <a:latin typeface="Cambria Math" panose="02040503050406030204" pitchFamily="18" charset="0"/>
                      </a:rPr>
                      <m:t>=0.5 ×</m:t>
                    </m:r>
                    <m:r>
                      <a:rPr lang="en-GB" sz="132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32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2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32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2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32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320" i="1">
                        <a:latin typeface="Cambria Math" panose="02040503050406030204" pitchFamily="18" charset="0"/>
                      </a:rPr>
                      <m:t>=0.5 × 1.16=</m:t>
                    </m:r>
                    <m:r>
                      <a:rPr lang="en-GB" sz="132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0.58 </m:t>
                    </m:r>
                  </m:oMath>
                </a14:m>
                <a:r>
                  <a:rPr lang="en-GB" sz="1320" dirty="0">
                    <a:latin typeface="Gill Sans MT" panose="020B0502020104020203" pitchFamily="34" charset="77"/>
                  </a:rPr>
                  <a:t> </a:t>
                </a: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320" i="1">
                          <a:latin typeface="Cambria Math" panose="02040503050406030204" pitchFamily="18" charset="0"/>
                        </a:rPr>
                        <m:t>=0.34 ×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32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32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320" i="1">
                          <a:latin typeface="Cambria Math" panose="02040503050406030204" pitchFamily="18" charset="0"/>
                        </a:rPr>
                        <m:t>=0.34 × </m:t>
                      </m:r>
                      <m:r>
                        <a:rPr lang="en-GB" sz="1320">
                          <a:latin typeface="Cambria Math" panose="02040503050406030204" pitchFamily="18" charset="0"/>
                        </a:rPr>
                        <m:t>1.16=</m:t>
                      </m:r>
                      <m:r>
                        <m:rPr>
                          <m:nor/>
                        </m:rPr>
                        <a:rPr lang="en-GB" sz="1320">
                          <a:solidFill>
                            <a:srgbClr val="C00000"/>
                          </a:solidFill>
                          <a:latin typeface="Gill Sans MT" panose="020B0502020104020203" pitchFamily="34" charset="77"/>
                        </a:rPr>
                        <m:t>0.3944</m:t>
                      </m:r>
                    </m:oMath>
                  </m:oMathPara>
                </a14:m>
                <a:endParaRPr lang="en-GB" sz="1320" dirty="0">
                  <a:latin typeface="Gill Sans MT" panose="020B0502020104020203" pitchFamily="34" charset="77"/>
                </a:endParaRPr>
              </a:p>
              <a:p>
                <a:endParaRPr lang="en-GB" sz="1320" i="1" dirty="0">
                  <a:latin typeface="Gill Sans MT" panose="020B0502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32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3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32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11 ×</m:t>
                      </m:r>
                      <m:r>
                        <a:rPr lang="en-GB" sz="132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32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32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320" i="1">
                          <a:latin typeface="Cambria Math" panose="02040503050406030204" pitchFamily="18" charset="0"/>
                        </a:rPr>
                        <m:t>=0.2 × </m:t>
                      </m:r>
                      <m:r>
                        <a:rPr lang="en-GB" sz="1320">
                          <a:latin typeface="Cambria Math" panose="02040503050406030204" pitchFamily="18" charset="0"/>
                        </a:rPr>
                        <m:t>0.394=</m:t>
                      </m:r>
                      <m:r>
                        <m:rPr>
                          <m:nor/>
                        </m:rPr>
                        <a:rPr lang="en-GB" sz="1320">
                          <a:solidFill>
                            <a:srgbClr val="C00000"/>
                          </a:solidFill>
                          <a:latin typeface="Gill Sans MT" panose="020B0502020104020203" pitchFamily="34" charset="77"/>
                        </a:rPr>
                        <m:t>0.0788</m:t>
                      </m:r>
                    </m:oMath>
                  </m:oMathPara>
                </a14:m>
                <a:endParaRPr lang="en-GB" sz="132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88" y="3058640"/>
                <a:ext cx="5423921" cy="3271024"/>
              </a:xfrm>
              <a:prstGeom prst="rect">
                <a:avLst/>
              </a:prstGeom>
              <a:blipFill>
                <a:blip r:embed="rId3"/>
                <a:stretch>
                  <a:fillRect b="-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9887345" y="1366763"/>
            <a:ext cx="16738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750076" y="836713"/>
            <a:ext cx="625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9887345" y="1994426"/>
            <a:ext cx="14446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solidFill>
                  <a:srgbClr val="0070C0"/>
                </a:solidFill>
                <a:latin typeface="Gill Sans MT" panose="020B0502020104020203" pitchFamily="34" charset="77"/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59" y="2407885"/>
                <a:ext cx="2128477" cy="40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52" y="796618"/>
                <a:ext cx="249298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16" y="796618"/>
                <a:ext cx="2333059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46" y="745797"/>
                <a:ext cx="5537436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6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44" y="771208"/>
                <a:ext cx="5537436" cy="424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3029587" y="1182351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4918896" y="117397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8572428" y="1153328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9720815" y="1145860"/>
            <a:ext cx="561835" cy="66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7059045" y="2363758"/>
            <a:ext cx="581303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7748686" y="3093561"/>
            <a:ext cx="3544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0" dirty="0">
                <a:latin typeface="Gill Sans MT" panose="020B0502020104020203" pitchFamily="34" charset="77"/>
              </a:rPr>
              <a:t>w</a:t>
            </a:r>
            <a:r>
              <a:rPr lang="en-GB" sz="1680" baseline="-25000" dirty="0">
                <a:latin typeface="Gill Sans MT" panose="020B0502020104020203" pitchFamily="34" charset="77"/>
              </a:rPr>
              <a:t>11</a:t>
            </a:r>
            <a:r>
              <a:rPr lang="en-GB" sz="1680" dirty="0">
                <a:latin typeface="Gill Sans MT" panose="020B0502020104020203" pitchFamily="34" charset="77"/>
              </a:rPr>
              <a:t> = w</a:t>
            </a:r>
            <a:r>
              <a:rPr lang="en-GB" sz="1680" baseline="-25000" dirty="0">
                <a:latin typeface="Gill Sans MT" panose="020B0502020104020203" pitchFamily="34" charset="77"/>
              </a:rPr>
              <a:t>11</a:t>
            </a:r>
            <a:r>
              <a:rPr lang="en-GB" sz="1680" dirty="0">
                <a:latin typeface="Gill Sans MT" panose="020B0502020104020203" pitchFamily="34" charset="77"/>
              </a:rPr>
              <a:t> – (</a:t>
            </a:r>
            <a:r>
              <a:rPr lang="en-GB" sz="1680" dirty="0" err="1">
                <a:latin typeface="Gill Sans MT" panose="020B0502020104020203" pitchFamily="34" charset="77"/>
              </a:rPr>
              <a:t>learning_rate</a:t>
            </a:r>
            <a:r>
              <a:rPr lang="en-GB" sz="1680" dirty="0">
                <a:latin typeface="Gill Sans MT" panose="020B0502020104020203" pitchFamily="34" charset="77"/>
              </a:rPr>
              <a:t> * grad_w</a:t>
            </a:r>
            <a:r>
              <a:rPr lang="en-GB" sz="1680" baseline="-25000" dirty="0">
                <a:latin typeface="Gill Sans MT" panose="020B0502020104020203" pitchFamily="34" charset="77"/>
              </a:rPr>
              <a:t>11</a:t>
            </a:r>
            <a:r>
              <a:rPr lang="en-GB" sz="1680" dirty="0">
                <a:latin typeface="Gill Sans MT" panose="020B0502020104020203" pitchFamily="34" charset="77"/>
              </a:rPr>
              <a:t>)</a:t>
            </a:r>
          </a:p>
          <a:p>
            <a:r>
              <a:rPr lang="en-GB" sz="1680" dirty="0">
                <a:latin typeface="Gill Sans MT" panose="020B0502020104020203" pitchFamily="34" charset="77"/>
              </a:rPr>
              <a:t>w</a:t>
            </a:r>
            <a:r>
              <a:rPr lang="en-GB" sz="1680" baseline="-25000" dirty="0">
                <a:latin typeface="Gill Sans MT" panose="020B0502020104020203" pitchFamily="34" charset="77"/>
              </a:rPr>
              <a:t>12</a:t>
            </a:r>
            <a:r>
              <a:rPr lang="en-GB" sz="1680" dirty="0">
                <a:latin typeface="Gill Sans MT" panose="020B0502020104020203" pitchFamily="34" charset="77"/>
              </a:rPr>
              <a:t> = w</a:t>
            </a:r>
            <a:r>
              <a:rPr lang="en-GB" sz="1680" baseline="-25000" dirty="0">
                <a:latin typeface="Gill Sans MT" panose="020B0502020104020203" pitchFamily="34" charset="77"/>
              </a:rPr>
              <a:t>12</a:t>
            </a:r>
            <a:r>
              <a:rPr lang="en-GB" sz="1680" dirty="0">
                <a:latin typeface="Gill Sans MT" panose="020B0502020104020203" pitchFamily="34" charset="77"/>
              </a:rPr>
              <a:t> – (</a:t>
            </a:r>
            <a:r>
              <a:rPr lang="en-GB" sz="1680" dirty="0" err="1">
                <a:latin typeface="Gill Sans MT" panose="020B0502020104020203" pitchFamily="34" charset="77"/>
              </a:rPr>
              <a:t>learning_rate</a:t>
            </a:r>
            <a:r>
              <a:rPr lang="en-GB" sz="1680" dirty="0">
                <a:latin typeface="Gill Sans MT" panose="020B0502020104020203" pitchFamily="34" charset="77"/>
              </a:rPr>
              <a:t> * grad_w</a:t>
            </a:r>
            <a:r>
              <a:rPr lang="en-GB" sz="1680" baseline="-25000" dirty="0">
                <a:latin typeface="Gill Sans MT" panose="020B0502020104020203" pitchFamily="34" charset="77"/>
              </a:rPr>
              <a:t>12</a:t>
            </a:r>
            <a:r>
              <a:rPr lang="en-GB" sz="1680" dirty="0">
                <a:latin typeface="Gill Sans MT" panose="020B0502020104020203" pitchFamily="34" charset="77"/>
              </a:rPr>
              <a:t>)</a:t>
            </a:r>
          </a:p>
          <a:p>
            <a:r>
              <a:rPr lang="en-GB" sz="1680" dirty="0">
                <a:latin typeface="Gill Sans MT" panose="020B0502020104020203" pitchFamily="34" charset="77"/>
              </a:rPr>
              <a:t>w</a:t>
            </a:r>
            <a:r>
              <a:rPr lang="en-GB" sz="1680" baseline="-25000" dirty="0">
                <a:latin typeface="Gill Sans MT" panose="020B0502020104020203" pitchFamily="34" charset="77"/>
              </a:rPr>
              <a:t>13</a:t>
            </a:r>
            <a:r>
              <a:rPr lang="en-GB" sz="1680" dirty="0">
                <a:latin typeface="Gill Sans MT" panose="020B0502020104020203" pitchFamily="34" charset="77"/>
              </a:rPr>
              <a:t> = w</a:t>
            </a:r>
            <a:r>
              <a:rPr lang="en-GB" sz="1680" baseline="-25000" dirty="0">
                <a:latin typeface="Gill Sans MT" panose="020B0502020104020203" pitchFamily="34" charset="77"/>
              </a:rPr>
              <a:t>13</a:t>
            </a:r>
            <a:r>
              <a:rPr lang="en-GB" sz="1680" dirty="0">
                <a:latin typeface="Gill Sans MT" panose="020B0502020104020203" pitchFamily="34" charset="77"/>
              </a:rPr>
              <a:t> – (</a:t>
            </a:r>
            <a:r>
              <a:rPr lang="en-GB" sz="1680" dirty="0" err="1">
                <a:latin typeface="Gill Sans MT" panose="020B0502020104020203" pitchFamily="34" charset="77"/>
              </a:rPr>
              <a:t>learning_rate</a:t>
            </a:r>
            <a:r>
              <a:rPr lang="en-GB" sz="1680" dirty="0">
                <a:latin typeface="Gill Sans MT" panose="020B0502020104020203" pitchFamily="34" charset="77"/>
              </a:rPr>
              <a:t> * grad_w</a:t>
            </a:r>
            <a:r>
              <a:rPr lang="en-GB" sz="1680" baseline="-25000" dirty="0">
                <a:latin typeface="Gill Sans MT" panose="020B0502020104020203" pitchFamily="34" charset="77"/>
              </a:rPr>
              <a:t>13</a:t>
            </a:r>
            <a:r>
              <a:rPr lang="en-GB" sz="1680" dirty="0">
                <a:latin typeface="Gill Sans MT" panose="020B0502020104020203" pitchFamily="34" charset="77"/>
              </a:rPr>
              <a:t>)</a:t>
            </a:r>
          </a:p>
          <a:p>
            <a:endParaRPr lang="en-GB" sz="1680" dirty="0">
              <a:latin typeface="Gill Sans MT" panose="020B0502020104020203" pitchFamily="34" charset="77"/>
            </a:endParaRPr>
          </a:p>
          <a:p>
            <a:r>
              <a:rPr lang="en-GB" sz="1680" dirty="0">
                <a:latin typeface="Gill Sans MT" panose="020B0502020104020203" pitchFamily="34" charset="77"/>
              </a:rPr>
              <a:t>w</a:t>
            </a:r>
            <a:r>
              <a:rPr lang="en-GB" sz="1680" baseline="-25000" dirty="0">
                <a:latin typeface="Gill Sans MT" panose="020B0502020104020203" pitchFamily="34" charset="77"/>
              </a:rPr>
              <a:t>2</a:t>
            </a:r>
            <a:r>
              <a:rPr lang="en-GB" sz="1680" dirty="0">
                <a:latin typeface="Gill Sans MT" panose="020B0502020104020203" pitchFamily="34" charset="77"/>
              </a:rPr>
              <a:t> = w</a:t>
            </a:r>
            <a:r>
              <a:rPr lang="en-GB" sz="1680" baseline="-25000" dirty="0">
                <a:latin typeface="Gill Sans MT" panose="020B0502020104020203" pitchFamily="34" charset="77"/>
              </a:rPr>
              <a:t>2</a:t>
            </a:r>
            <a:r>
              <a:rPr lang="en-GB" sz="1680" dirty="0">
                <a:latin typeface="Gill Sans MT" panose="020B0502020104020203" pitchFamily="34" charset="77"/>
              </a:rPr>
              <a:t> – (</a:t>
            </a:r>
            <a:r>
              <a:rPr lang="en-GB" sz="1680" dirty="0" err="1">
                <a:latin typeface="Gill Sans MT" panose="020B0502020104020203" pitchFamily="34" charset="77"/>
              </a:rPr>
              <a:t>learning_rate</a:t>
            </a:r>
            <a:r>
              <a:rPr lang="en-GB" sz="1680" dirty="0">
                <a:latin typeface="Gill Sans MT" panose="020B0502020104020203" pitchFamily="34" charset="77"/>
              </a:rPr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149054"/>
            <a:ext cx="4410470" cy="23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3791745" y="3564769"/>
            <a:ext cx="3960440" cy="30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The 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948339" y="4120277"/>
            <a:ext cx="3677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MT" panose="020B0502020104020203" pitchFamily="34" charset="77"/>
              </a:rPr>
              <a:t>w1 = w1 – (</a:t>
            </a:r>
            <a:r>
              <a:rPr lang="en-GB" dirty="0" err="1">
                <a:latin typeface="Gill Sans MT" panose="020B0502020104020203" pitchFamily="34" charset="77"/>
              </a:rPr>
              <a:t>learning_rate</a:t>
            </a:r>
            <a:r>
              <a:rPr lang="en-GB" dirty="0">
                <a:latin typeface="Gill Sans MT" panose="020B0502020104020203" pitchFamily="34" charset="77"/>
              </a:rPr>
              <a:t> * grad_w1)</a:t>
            </a:r>
          </a:p>
          <a:p>
            <a:endParaRPr lang="en-GB" dirty="0">
              <a:latin typeface="Gill Sans MT" panose="020B0502020104020203" pitchFamily="34" charset="77"/>
            </a:endParaRPr>
          </a:p>
          <a:p>
            <a:r>
              <a:rPr lang="en-GB" dirty="0">
                <a:latin typeface="Gill Sans MT" panose="020B0502020104020203" pitchFamily="34" charset="77"/>
              </a:rPr>
              <a:t>w2 = w2 – (</a:t>
            </a:r>
            <a:r>
              <a:rPr lang="en-GB" dirty="0" err="1">
                <a:latin typeface="Gill Sans MT" panose="020B0502020104020203" pitchFamily="34" charset="77"/>
              </a:rPr>
              <a:t>learning_rate</a:t>
            </a:r>
            <a:r>
              <a:rPr lang="en-GB" dirty="0">
                <a:latin typeface="Gill Sans MT" panose="020B0502020104020203" pitchFamily="34" charset="77"/>
              </a:rPr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will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that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C6A0-858F-E282-9E35-4E6CC50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Exploding and vanishing gradients*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EE39-EA94-1B58-26E9-9030AC8B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9C6428B-9917-8361-B743-2FBA4824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r="3521"/>
          <a:stretch/>
        </p:blipFill>
        <p:spPr>
          <a:xfrm>
            <a:off x="6487871" y="1361393"/>
            <a:ext cx="5510795" cy="3147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244E3-3A8C-F7FE-6E1F-F003BA961146}"/>
              </a:ext>
            </a:extLst>
          </p:cNvPr>
          <p:cNvSpPr txBox="1"/>
          <p:nvPr/>
        </p:nvSpPr>
        <p:spPr>
          <a:xfrm>
            <a:off x="712849" y="1409176"/>
            <a:ext cx="55426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- The objective function </a:t>
            </a:r>
            <a:r>
              <a:rPr lang="en-GB" dirty="0">
                <a:solidFill>
                  <a:srgbClr val="000000"/>
                </a:solidFill>
                <a:latin typeface="Gill Sans MT" panose="020B0502020104020203" pitchFamily="34" charset="77"/>
              </a:rPr>
              <a:t>for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highly nonlinear deep neural networks or recurrent neural networks often contains sharp nonlinearities in parameter space resulting from the multiplication of several parameters.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- These nonlinearities give rise to very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high derivatives in some places.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- When the parameters get close to such a cliff region, a gradient descent update can catapult the parameters very far, possibly losing most of the optimisation work that has been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50982-F5B3-7017-EB9A-D124874CF39E}"/>
              </a:ext>
            </a:extLst>
          </p:cNvPr>
          <p:cNvSpPr txBox="1"/>
          <p:nvPr/>
        </p:nvSpPr>
        <p:spPr>
          <a:xfrm>
            <a:off x="609600" y="6261677"/>
            <a:ext cx="7574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Deep Learning, MIT Press, </a:t>
            </a:r>
            <a:r>
              <a:rPr lang="en-GB" sz="1000" dirty="0">
                <a:latin typeface="Gill Sans MT" panose="020B0502020104020203" pitchFamily="34" charset="77"/>
                <a:hlinkClick r:id="rId3"/>
              </a:rPr>
              <a:t>https://www.deeplearningbook.org/contents/optimization.html</a:t>
            </a:r>
            <a:endParaRPr lang="en-GB" sz="1000" dirty="0">
              <a:latin typeface="Gill Sans MT" panose="020B0502020104020203" pitchFamily="34" charset="77"/>
            </a:endParaRPr>
          </a:p>
          <a:p>
            <a:r>
              <a:rPr lang="en-GB" sz="1000" dirty="0">
                <a:latin typeface="Gill Sans MT" panose="020B0502020104020203" pitchFamily="34" charset="77"/>
              </a:rPr>
              <a:t>Original figure from (</a:t>
            </a:r>
            <a:r>
              <a:rPr lang="en-GB" sz="1000" dirty="0" err="1">
                <a:latin typeface="Gill Sans MT" panose="020B0502020104020203" pitchFamily="34" charset="77"/>
              </a:rPr>
              <a:t>Pascanu</a:t>
            </a:r>
            <a:r>
              <a:rPr lang="en-GB" sz="1000" dirty="0">
                <a:latin typeface="Gill Sans MT" panose="020B0502020104020203" pitchFamily="34" charset="77"/>
              </a:rPr>
              <a:t>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2013)</a:t>
            </a:r>
          </a:p>
        </p:txBody>
      </p:sp>
    </p:spTree>
    <p:extLst>
      <p:ext uri="{BB962C8B-B14F-4D97-AF65-F5344CB8AC3E}">
        <p14:creationId xmlns:p14="http://schemas.microsoft.com/office/powerpoint/2010/main" val="2969302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While stochastic gradient descent remains a popular optimisation strategy, learning with it can sometimes be slow. The momentum method (</a:t>
                </a:r>
                <a:r>
                  <a:rPr lang="en-GB" b="0" i="0" u="none" strike="noStrike" dirty="0" err="1">
                    <a:solidFill>
                      <a:srgbClr val="0070C0"/>
                    </a:solidFill>
                    <a:effectLst/>
                  </a:rPr>
                  <a:t>Polyak</a:t>
                </a:r>
                <a:r>
                  <a:rPr lang="en-GB" b="0" i="0" u="none" strike="noStrike" dirty="0">
                    <a:solidFill>
                      <a:srgbClr val="0070C0"/>
                    </a:solidFill>
                    <a:effectLst/>
                  </a:rPr>
                  <a:t>, 1964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) was designed to accelerate learning.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 momentum algorithm accumulates an exponentially decaying moving average of past gradients and continues to move in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their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direction.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Formally, the momentum algorithm introduces a variable </a:t>
                </a:r>
                <a14:m>
                  <m:oMath xmlns:m="http://schemas.openxmlformats.org/officeDocument/2006/math">
                    <m:r>
                      <a:rPr lang="en-GB" sz="336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 that plays the role of velocity - it is the direction and speed at which the parameters move through parameter space.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018" r="-9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42939-5FA5-19A9-068B-6C15D87360F4}"/>
              </a:ext>
            </a:extLst>
          </p:cNvPr>
          <p:cNvSpPr txBox="1"/>
          <p:nvPr/>
        </p:nvSpPr>
        <p:spPr>
          <a:xfrm>
            <a:off x="609600" y="6261677"/>
            <a:ext cx="75746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Goodfellow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Deep Learning, MIT Press, </a:t>
            </a:r>
            <a:r>
              <a:rPr lang="en-GB" sz="1000" dirty="0">
                <a:latin typeface="Gill Sans MT" panose="020B0502020104020203" pitchFamily="34" charset="77"/>
                <a:hlinkClick r:id="rId3"/>
              </a:rPr>
              <a:t>https://www.deeplearningbook.org/contents/optimization.html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CA67-47C8-7FFB-3D52-D2B1BC3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84DF-0D4C-4D2B-D531-1D7BA9A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F9E4B8-5089-8AA0-EC82-ACA6EE21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01" y="1120920"/>
            <a:ext cx="9326880" cy="3907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B2A7A-2EA2-3976-51F9-757502D868B3}"/>
              </a:ext>
            </a:extLst>
          </p:cNvPr>
          <p:cNvSpPr txBox="1"/>
          <p:nvPr/>
        </p:nvSpPr>
        <p:spPr>
          <a:xfrm>
            <a:off x="1343472" y="6413115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Goodfellow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550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9E6-C546-6F2A-B812-9629E4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with momentum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A7361-E5E7-6D30-E8CF-6B450BF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3EE55B-82DB-08B4-A506-448547B4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91" y="1355170"/>
            <a:ext cx="9326880" cy="367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8A50-ADD0-A833-E957-7F4F9DA9CD45}"/>
              </a:ext>
            </a:extLst>
          </p:cNvPr>
          <p:cNvSpPr txBox="1"/>
          <p:nvPr/>
        </p:nvSpPr>
        <p:spPr>
          <a:xfrm>
            <a:off x="1343472" y="6413115"/>
            <a:ext cx="890018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/>
              <a:t>Source: Goodfellow </a:t>
            </a:r>
            <a:r>
              <a:rPr lang="en-GB" sz="1080" i="1" dirty="0"/>
              <a:t>et al</a:t>
            </a:r>
            <a:r>
              <a:rPr lang="en-GB" sz="1080" dirty="0"/>
              <a:t>., deep Learning, https://</a:t>
            </a:r>
            <a:r>
              <a:rPr lang="en-GB" sz="1080" dirty="0" err="1"/>
              <a:t>www.deeplearningbook.org</a:t>
            </a:r>
            <a:r>
              <a:rPr lang="en-GB" sz="1080" dirty="0"/>
              <a:t>/contents/</a:t>
            </a:r>
            <a:r>
              <a:rPr lang="en-GB" sz="1080" dirty="0" err="1"/>
              <a:t>optimization.html</a:t>
            </a:r>
            <a:endParaRPr lang="en-GB" sz="1080" dirty="0"/>
          </a:p>
        </p:txBody>
      </p:sp>
    </p:spTree>
    <p:extLst>
      <p:ext uri="{BB962C8B-B14F-4D97-AF65-F5344CB8AC3E}">
        <p14:creationId xmlns:p14="http://schemas.microsoft.com/office/powerpoint/2010/main" val="1779096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GB" dirty="0"/>
                  <a:t> the momentum acts like a normal gradient descent: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286CA93-600A-5C7C-2386-C265C79E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86" y="3285837"/>
            <a:ext cx="3337560" cy="302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/>
              <p:nvPr/>
            </p:nvSpPr>
            <p:spPr>
              <a:xfrm>
                <a:off x="1575204" y="4033867"/>
                <a:ext cx="4666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77"/>
                  </a:rPr>
                  <a:t>An example  with a non-zero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04" y="4033867"/>
                <a:ext cx="4666118" cy="369332"/>
              </a:xfrm>
              <a:prstGeom prst="rect">
                <a:avLst/>
              </a:prstGeom>
              <a:blipFill>
                <a:blip r:embed="rId4"/>
                <a:stretch>
                  <a:fillRect l="-813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1" u="none" strike="noStrike" dirty="0">
                <a:effectLst/>
              </a:rPr>
              <a:t>et al</a:t>
            </a:r>
            <a:r>
              <a:rPr lang="en-GB" b="0" i="0" u="none" strike="noStrike" dirty="0">
                <a:effectLst/>
              </a:rPr>
              <a:t>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09600" y="6428502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et al.,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AD232-AB5F-527B-C922-DADC7CDA0D64}"/>
              </a:ext>
            </a:extLst>
          </p:cNvPr>
          <p:cNvSpPr txBox="1"/>
          <p:nvPr/>
        </p:nvSpPr>
        <p:spPr>
          <a:xfrm>
            <a:off x="609600" y="6428502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et al.,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optimisation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initialisation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49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312B-FAD1-0BF5-9BE3-7D89C3E46A60}"/>
              </a:ext>
            </a:extLst>
          </p:cNvPr>
          <p:cNvSpPr txBox="1"/>
          <p:nvPr/>
        </p:nvSpPr>
        <p:spPr>
          <a:xfrm>
            <a:off x="609600" y="6428502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et al.,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6353473" y="2353318"/>
            <a:ext cx="0" cy="6436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6096001" y="1916832"/>
            <a:ext cx="504056" cy="4364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5375920" y="2996952"/>
                <a:ext cx="1950144" cy="194421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996952"/>
                <a:ext cx="1950144" cy="1944216"/>
              </a:xfrm>
              <a:prstGeom prst="ellipse">
                <a:avLst/>
              </a:prstGeom>
              <a:blipFill>
                <a:blip r:embed="rId3"/>
                <a:stretch>
                  <a:fillRect l="-14744" t="-15385" b="-3846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2783633" y="2204865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2777705" y="4827653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2777705" y="3549491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3569792" y="2749362"/>
            <a:ext cx="1950144" cy="754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569793" y="3945535"/>
            <a:ext cx="1806128" cy="235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569792" y="4460216"/>
            <a:ext cx="1950144" cy="7634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7326065" y="3969060"/>
            <a:ext cx="10081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8334177" y="3573712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8578730" y="3763488"/>
            <a:ext cx="3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695400" y="1116014"/>
            <a:ext cx="10122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the second moment of the gradient. </a:t>
            </a: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51</a:t>
            </a:fld>
            <a:endParaRPr lang="en-GB" alt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042FF3-06F1-D667-308D-DF3C463D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40" y="767358"/>
            <a:ext cx="7413630" cy="5572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5E7F6-6CF5-2BC0-6F90-D7882FDB0C3D}"/>
              </a:ext>
            </a:extLst>
          </p:cNvPr>
          <p:cNvSpPr txBox="1"/>
          <p:nvPr/>
        </p:nvSpPr>
        <p:spPr>
          <a:xfrm>
            <a:off x="609600" y="6428502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et al.,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766-FE10-9FEE-3399-FA9A94A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712F-C7A5-3B52-4AC5-DA1CF396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52</a:t>
            </a:fld>
            <a:endParaRPr lang="en-GB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23DFC-D6CE-CDDD-D9A8-E5C6C98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1"/>
          <a:stretch/>
        </p:blipFill>
        <p:spPr>
          <a:xfrm>
            <a:off x="4022170" y="241492"/>
            <a:ext cx="5530214" cy="6375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251D-0B5D-A4F2-5FC9-BE81D8A6AEEA}"/>
              </a:ext>
            </a:extLst>
          </p:cNvPr>
          <p:cNvSpPr txBox="1"/>
          <p:nvPr/>
        </p:nvSpPr>
        <p:spPr>
          <a:xfrm>
            <a:off x="911424" y="6564510"/>
            <a:ext cx="7841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See: https://</a:t>
            </a:r>
            <a:r>
              <a:rPr lang="en-GB" sz="1000" dirty="0" err="1">
                <a:latin typeface="Gill Sans MT" panose="020B0502020104020203" pitchFamily="34" charset="77"/>
              </a:rPr>
              <a:t>pytorch.org</a:t>
            </a:r>
            <a:r>
              <a:rPr lang="en-GB" sz="1000" dirty="0">
                <a:latin typeface="Gill Sans MT" panose="020B0502020104020203" pitchFamily="34" charset="77"/>
              </a:rPr>
              <a:t>/docs/stable/generated/</a:t>
            </a:r>
            <a:r>
              <a:rPr lang="en-GB" sz="1000" dirty="0" err="1">
                <a:latin typeface="Gill Sans MT" panose="020B0502020104020203" pitchFamily="34" charset="77"/>
              </a:rPr>
              <a:t>torch.optim.Adam.html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59A67-D6E1-B40D-A784-D24C012F0B42}"/>
              </a:ext>
            </a:extLst>
          </p:cNvPr>
          <p:cNvSpPr txBox="1"/>
          <p:nvPr/>
        </p:nvSpPr>
        <p:spPr>
          <a:xfrm>
            <a:off x="648238" y="1412776"/>
            <a:ext cx="337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77"/>
              </a:rPr>
              <a:t>Same as the previous slide with just different notations to show the variables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758628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60" dirty="0"/>
              <a:t>This depends on the complexity of the data and the decision boundaries (i.e. how separable the data is).</a:t>
            </a:r>
          </a:p>
          <a:p>
            <a:r>
              <a:rPr lang="en-GB" sz="2160" dirty="0"/>
              <a:t>This could also depend on the number of features/dimensions. </a:t>
            </a:r>
          </a:p>
          <a:p>
            <a:r>
              <a:rPr lang="en-GB" sz="2160" dirty="0"/>
              <a:t>A very basic recommendation is that 2 to 3 hidden layers be used for less complex problems, and 3 to 5 hidden layers be used for more complex problems.</a:t>
            </a:r>
          </a:p>
          <a:p>
            <a:r>
              <a:rPr lang="en-GB" sz="2160" dirty="0"/>
              <a:t>Several deep learning architectures use more layers. The more layers you add, the more hyperparameters you need to train and optimise. This complexity would impact your network's convergence (and overfitting). </a:t>
            </a:r>
          </a:p>
          <a:p>
            <a:r>
              <a:rPr lang="en-GB" sz="2160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overfitting in neural networks. </a:t>
            </a:r>
          </a:p>
          <a:p>
            <a:r>
              <a:rPr lang="en-GB" dirty="0"/>
              <a:t>In neural networks, it refers to temporarily dropping input and hidden layer nodes.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by adding a stochastic </a:t>
            </a:r>
            <a:r>
              <a:rPr lang="en-US" dirty="0" err="1"/>
              <a:t>behaviour</a:t>
            </a:r>
            <a:r>
              <a:rPr lang="en-US" dirty="0"/>
              <a:t> and making predictions, and averaging over multiple stochastic decisions simulates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</a:t>
            </a:r>
            <a:r>
              <a:rPr lang="en-US" dirty="0" err="1"/>
              <a:t>generalisation</a:t>
            </a:r>
            <a:r>
              <a:rPr lang="en-US" dirty="0"/>
              <a:t> error. </a:t>
            </a:r>
          </a:p>
          <a:p>
            <a:r>
              <a:rPr lang="en-US" dirty="0"/>
              <a:t>The idea of Bagging is to train multiple models separately and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the dropout method is not very effective. </a:t>
            </a:r>
          </a:p>
          <a:p>
            <a:r>
              <a:rPr lang="en-US" dirty="0"/>
              <a:t>When additional unlabeled samples are available,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57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700808"/>
            <a:ext cx="9326880" cy="27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58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6" y="775202"/>
            <a:ext cx="9326880" cy="56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882" y="2286000"/>
            <a:ext cx="9875520" cy="11430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6268819" y="2355377"/>
            <a:ext cx="0" cy="6436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6016791" y="1854605"/>
            <a:ext cx="504056" cy="4364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5375920" y="2996952"/>
            <a:ext cx="1950144" cy="194421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2783633" y="2204865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2777705" y="4827653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2777705" y="3549491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3569792" y="2749362"/>
            <a:ext cx="1950144" cy="754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569793" y="3945535"/>
            <a:ext cx="1806128" cy="235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569792" y="4460216"/>
            <a:ext cx="1950144" cy="7634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7326065" y="3969060"/>
            <a:ext cx="10081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8334177" y="3573712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8578730" y="3763488"/>
            <a:ext cx="3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4981212" y="3548961"/>
                <a:ext cx="2739559" cy="798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8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6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8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8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8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8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8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8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68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8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68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12" y="3548961"/>
                <a:ext cx="2739559" cy="798295"/>
              </a:xfrm>
              <a:prstGeom prst="rect">
                <a:avLst/>
              </a:prstGeom>
              <a:blipFill>
                <a:blip r:embed="rId9"/>
                <a:stretch>
                  <a:fillRect l="-461" t="-98438" b="-15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60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00808"/>
            <a:ext cx="9326880" cy="37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60" dirty="0"/>
              <a:t>Some of the slides are adapted from Dive into Deep Learning by Aston Zhang </a:t>
            </a:r>
            <a:r>
              <a:rPr lang="en-GB" sz="2160" i="1" dirty="0"/>
              <a:t>et al</a:t>
            </a:r>
            <a:r>
              <a:rPr lang="en-GB" sz="2160" dirty="0"/>
              <a:t>., https://d2l.ai/</a:t>
            </a:r>
            <a:r>
              <a:rPr lang="en-GB" sz="2160" dirty="0" err="1"/>
              <a:t>index.html</a:t>
            </a:r>
            <a:r>
              <a:rPr lang="en-GB" sz="216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arrange a meeting or email (p.barnaghi@imperial.ac.uk). </a:t>
            </a:r>
          </a:p>
          <a:p>
            <a:r>
              <a:rPr lang="en-US" dirty="0"/>
              <a:t>My office: 928, Sir Michael Uren Research Hub, White City Campus.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2185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91" y="2857500"/>
            <a:ext cx="9875520" cy="11430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2273558"/>
            <a:ext cx="8595360" cy="112776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97" y="1252478"/>
            <a:ext cx="3901440" cy="1021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0E3CF-81A8-927D-BBBE-A2F4E5C9C5B2}"/>
              </a:ext>
            </a:extLst>
          </p:cNvPr>
          <p:cNvSpPr txBox="1"/>
          <p:nvPr/>
        </p:nvSpPr>
        <p:spPr>
          <a:xfrm>
            <a:off x="767408" y="6232482"/>
            <a:ext cx="7680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 for the formula: Dive into Deep Learning by Aston Zhang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https://d2l.ai/</a:t>
            </a:r>
            <a:r>
              <a:rPr lang="en-GB" sz="1000" dirty="0" err="1">
                <a:latin typeface="Gill Sans MT" panose="020B0502020104020203" pitchFamily="34" charset="77"/>
              </a:rPr>
              <a:t>index.html</a:t>
            </a:r>
            <a:r>
              <a:rPr lang="en-GB" sz="1000" dirty="0">
                <a:latin typeface="Gill Sans MT" panose="020B0502020104020203" pitchFamily="34" charset="7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/>
              <p:nvPr/>
            </p:nvSpPr>
            <p:spPr>
              <a:xfrm>
                <a:off x="1851798" y="3838940"/>
                <a:ext cx="8910320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920" dirty="0">
                    <a:latin typeface="Gill Sans MT" panose="020B0502020104020203" pitchFamily="34" charset="77"/>
                  </a:rPr>
                  <a:t>If you are interested in the proof of how this is derived, see: </a:t>
                </a:r>
              </a:p>
              <a:p>
                <a:r>
                  <a:rPr lang="en-GB" sz="1680" dirty="0">
                    <a:latin typeface="Gill Sans MT" panose="020B0502020104020203" pitchFamily="34" charset="77"/>
                  </a:rPr>
                  <a:t>Lin (2019, Jan. 12). Data science: Data science tutorials. </a:t>
                </a:r>
              </a:p>
              <a:p>
                <a:r>
                  <a:rPr lang="en-GB" sz="1920" dirty="0">
                    <a:latin typeface="Gill Sans MT" panose="020B0502020104020203" pitchFamily="34" charset="77"/>
                  </a:rPr>
                  <a:t>https://</a:t>
                </a:r>
                <a:r>
                  <a:rPr lang="en-GB" sz="1920" dirty="0" err="1">
                    <a:latin typeface="Gill Sans MT" panose="020B0502020104020203" pitchFamily="34" charset="77"/>
                  </a:rPr>
                  <a:t>hausetutorials.netlify.app</a:t>
                </a:r>
                <a:r>
                  <a:rPr lang="en-GB" sz="1920" dirty="0">
                    <a:latin typeface="Gill Sans MT" panose="020B0502020104020203" pitchFamily="34" charset="77"/>
                  </a:rPr>
                  <a:t>/posts/2019-12-01-neural-networks-deriving-the-sigmoid-derivative/</a:t>
                </a:r>
              </a:p>
              <a:p>
                <a:endParaRPr lang="en-GB" sz="1920" dirty="0">
                  <a:latin typeface="Gill Sans MT" panose="020B0502020104020203" pitchFamily="34" charset="77"/>
                </a:endParaRPr>
              </a:p>
              <a:p>
                <a:r>
                  <a:rPr lang="en-GB" sz="1920" dirty="0">
                    <a:latin typeface="Gill Sans MT" panose="020B0502020104020203" pitchFamily="34" charset="77"/>
                  </a:rPr>
                  <a:t>For more information on </a:t>
                </a:r>
                <a14:m>
                  <m:oMath xmlns:m="http://schemas.openxmlformats.org/officeDocument/2006/math">
                    <m:r>
                      <a:rPr lang="en-GB" sz="192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920" i="1" baseline="30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20" dirty="0">
                    <a:latin typeface="Gill Sans MT" panose="020B0502020104020203" pitchFamily="34" charset="77"/>
                  </a:rPr>
                  <a:t> derivative, see: </a:t>
                </a:r>
              </a:p>
              <a:p>
                <a:r>
                  <a:rPr lang="en-GB" sz="1680" dirty="0">
                    <a:latin typeface="Gill Sans MT" panose="020B0502020104020203" pitchFamily="34" charset="77"/>
                  </a:rPr>
                  <a:t>http://</a:t>
                </a:r>
                <a:r>
                  <a:rPr lang="en-GB" sz="1680" dirty="0" err="1">
                    <a:latin typeface="Gill Sans MT" panose="020B0502020104020203" pitchFamily="34" charset="77"/>
                  </a:rPr>
                  <a:t>www.intuitive-calculus.com</a:t>
                </a:r>
                <a:r>
                  <a:rPr lang="en-GB" sz="1680" dirty="0">
                    <a:latin typeface="Gill Sans MT" panose="020B0502020104020203" pitchFamily="34" charset="77"/>
                  </a:rPr>
                  <a:t>/derivative-of-e-</a:t>
                </a:r>
                <a:r>
                  <a:rPr lang="en-GB" sz="1680" dirty="0" err="1">
                    <a:latin typeface="Gill Sans MT" panose="020B0502020104020203" pitchFamily="34" charset="77"/>
                  </a:rPr>
                  <a:t>x.html</a:t>
                </a:r>
                <a:endParaRPr lang="en-GB" sz="168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98" y="3838940"/>
                <a:ext cx="8910320" cy="2086725"/>
              </a:xfrm>
              <a:prstGeom prst="rect">
                <a:avLst/>
              </a:prstGeom>
              <a:blipFill>
                <a:blip r:embed="rId4"/>
                <a:stretch>
                  <a:fillRect l="-569" t="-1212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18F-A11E-FE9E-0CF1-8B12DD5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of </a:t>
            </a:r>
            <a:r>
              <a:rPr lang="en-GB" dirty="0" err="1"/>
              <a:t>ReLU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E678-EA12-C153-6C91-C7B7C39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/>
              <p:nvPr/>
            </p:nvSpPr>
            <p:spPr>
              <a:xfrm>
                <a:off x="1588998" y="1700808"/>
                <a:ext cx="51074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98" y="1700808"/>
                <a:ext cx="5107424" cy="710194"/>
              </a:xfrm>
              <a:prstGeom prst="rect">
                <a:avLst/>
              </a:prstGeom>
              <a:blipFill>
                <a:blip r:embed="rId2"/>
                <a:stretch>
                  <a:fillRect t="-186207" b="-27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2ACACA-2A9A-76B4-8B1E-58E60550B044}"/>
              </a:ext>
            </a:extLst>
          </p:cNvPr>
          <p:cNvSpPr txBox="1"/>
          <p:nvPr/>
        </p:nvSpPr>
        <p:spPr>
          <a:xfrm>
            <a:off x="1560430" y="3319620"/>
            <a:ext cx="9117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20" dirty="0">
                <a:latin typeface="Gill Sans MT" panose="020B0502020104020203" pitchFamily="34" charset="77"/>
              </a:rPr>
              <a:t>For other gradients and an excellent summary, you can refer to the blog post by by Andrew Wood at: </a:t>
            </a:r>
          </a:p>
          <a:p>
            <a:endParaRPr lang="en-GB" sz="1920" dirty="0">
              <a:latin typeface="Gill Sans MT" panose="020B0502020104020203" pitchFamily="34" charset="77"/>
            </a:endParaRPr>
          </a:p>
          <a:p>
            <a:r>
              <a:rPr lang="en-GB" sz="1920" dirty="0">
                <a:latin typeface="Gill Sans MT" panose="020B0502020104020203" pitchFamily="34" charset="77"/>
              </a:rPr>
              <a:t>https://aew61.github.io/blog/</a:t>
            </a:r>
            <a:r>
              <a:rPr lang="en-GB" sz="1920" dirty="0" err="1">
                <a:latin typeface="Gill Sans MT" panose="020B0502020104020203" pitchFamily="34" charset="77"/>
              </a:rPr>
              <a:t>artificial_neural_networks</a:t>
            </a:r>
            <a:r>
              <a:rPr lang="en-GB" sz="1920" dirty="0">
                <a:latin typeface="Gill Sans MT" panose="020B0502020104020203" pitchFamily="34" charset="77"/>
              </a:rPr>
              <a:t>/1_background/1.b_activation_functions_and_derivatives.html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D3277-0122-3329-E932-1C659CF2EDB6}"/>
              </a:ext>
            </a:extLst>
          </p:cNvPr>
          <p:cNvSpPr txBox="1"/>
          <p:nvPr/>
        </p:nvSpPr>
        <p:spPr>
          <a:xfrm>
            <a:off x="767408" y="6232482"/>
            <a:ext cx="7680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 for the formula: Dive into Deep Learning by Aston Zhang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https://d2l.ai/</a:t>
            </a:r>
            <a:r>
              <a:rPr lang="en-GB" sz="1000" dirty="0" err="1">
                <a:latin typeface="Gill Sans MT" panose="020B0502020104020203" pitchFamily="34" charset="77"/>
              </a:rPr>
              <a:t>index.html</a:t>
            </a:r>
            <a:r>
              <a:rPr lang="en-GB" sz="1000" dirty="0">
                <a:latin typeface="Gill Sans MT" panose="020B0502020104020203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762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79D3-B7E6-3355-669F-DFCCEF12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𝑃𝑦𝑡𝑜𝑟𝑐h</m:t>
                    </m:r>
                  </m:oMath>
                </a14:m>
                <a:r>
                  <a:rPr lang="en-GB" dirty="0">
                    <a:solidFill>
                      <a:srgbClr val="262626"/>
                    </a:solidFill>
                  </a:rPr>
                  <a:t> r</a:t>
                </a:r>
                <a:r>
                  <a:rPr lang="en-GB" b="0" i="0" u="none" strike="noStrike" dirty="0">
                    <a:solidFill>
                      <a:srgbClr val="262626"/>
                    </a:solidFill>
                    <a:effectLst/>
                  </a:rPr>
                  <a:t>eturn the recommended gain value for the given nonlinearity function. </a:t>
                </a:r>
              </a:p>
              <a:p>
                <a:endParaRPr lang="en-GB" dirty="0">
                  <a:solidFill>
                    <a:srgbClr val="262626"/>
                  </a:solidFill>
                </a:endParaRPr>
              </a:p>
              <a:p>
                <a:r>
                  <a:rPr lang="en-GB" dirty="0"/>
                  <a:t>According to the method described in </a:t>
                </a:r>
                <a:r>
                  <a:rPr lang="en-GB" i="1" dirty="0">
                    <a:effectLst/>
                  </a:rPr>
                  <a:t>Understanding the difficulty of training deep feedforward neural networks</a:t>
                </a:r>
                <a:r>
                  <a:rPr lang="en-GB" dirty="0"/>
                  <a:t>, </a:t>
                </a:r>
                <a:r>
                  <a:rPr lang="en-GB" dirty="0" err="1"/>
                  <a:t>Glorot</a:t>
                </a:r>
                <a:r>
                  <a:rPr lang="en-GB" dirty="0"/>
                  <a:t>, X. &amp; </a:t>
                </a:r>
                <a:r>
                  <a:rPr lang="en-GB" dirty="0" err="1"/>
                  <a:t>Bengio</a:t>
                </a:r>
                <a:r>
                  <a:rPr lang="en-GB" dirty="0"/>
                  <a:t>, Y. (2010), using a uniform distribution. The resulting tensor will have values sampled from 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i="0" dirty="0">
                    <a:solidFill>
                      <a:srgbClr val="262626"/>
                    </a:solidFill>
                    <a:effectLst/>
                  </a:rPr>
                  <a:t> 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 where (also known as </a:t>
                </a:r>
                <a:r>
                  <a:rPr lang="en-GB" dirty="0" err="1">
                    <a:solidFill>
                      <a:srgbClr val="262626"/>
                    </a:solidFill>
                    <a:effectLst/>
                  </a:rPr>
                  <a:t>Glorot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 initialisation):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C9403-3BCB-20F5-FA00-C6FEAA8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67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2BD6DA-CE2D-ED06-955B-CF92A472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74" y="4545618"/>
            <a:ext cx="4221480" cy="1203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67978-A10C-93F3-C4DE-79DBEB8B6B89}"/>
              </a:ext>
            </a:extLst>
          </p:cNvPr>
          <p:cNvSpPr txBox="1"/>
          <p:nvPr/>
        </p:nvSpPr>
        <p:spPr>
          <a:xfrm>
            <a:off x="1158240" y="6078135"/>
            <a:ext cx="7458067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80" dirty="0">
                <a:latin typeface="Gill Sans MT" panose="020B0502020104020203" pitchFamily="34" charset="77"/>
              </a:rPr>
              <a:t>Source: https://</a:t>
            </a:r>
            <a:r>
              <a:rPr lang="en-GB" sz="1680" dirty="0" err="1">
                <a:latin typeface="Gill Sans MT" panose="020B0502020104020203" pitchFamily="34" charset="77"/>
              </a:rPr>
              <a:t>pytorch.org</a:t>
            </a:r>
            <a:r>
              <a:rPr lang="en-GB" sz="1680" dirty="0">
                <a:latin typeface="Gill Sans MT" panose="020B0502020104020203" pitchFamily="34" charset="77"/>
              </a:rPr>
              <a:t>/docs/stable/</a:t>
            </a:r>
            <a:r>
              <a:rPr lang="en-GB" sz="1680" dirty="0" err="1">
                <a:latin typeface="Gill Sans MT" panose="020B0502020104020203" pitchFamily="34" charset="77"/>
              </a:rPr>
              <a:t>nn.init.html</a:t>
            </a:r>
            <a:endParaRPr lang="en-GB" sz="1680" dirty="0"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/>
              <p:nvPr/>
            </p:nvSpPr>
            <p:spPr>
              <a:xfrm>
                <a:off x="1429882" y="5521803"/>
                <a:ext cx="8596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i="1" dirty="0" err="1">
                        <a:latin typeface="Cambria Math" panose="02040503050406030204" pitchFamily="18" charset="0"/>
                      </a:rPr>
                      <m:t>𝑓𝑎𝑛</m:t>
                    </m:r>
                    <m:r>
                      <a:rPr lang="en-GB" sz="12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200" i="1" dirty="0" err="1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GB" sz="1200" dirty="0"/>
                  <a:t>: </a:t>
                </a:r>
              </a:p>
              <a:p>
                <a:r>
                  <a:rPr lang="en-GB" sz="1200" dirty="0"/>
                  <a:t>https://</a:t>
                </a:r>
                <a:r>
                  <a:rPr lang="en-GB" sz="1200" dirty="0" err="1"/>
                  <a:t>stackoverflow.com</a:t>
                </a:r>
                <a:r>
                  <a:rPr lang="en-GB" sz="1200" dirty="0"/>
                  <a:t>/questions/42670274/how-to-calculate-fan-in-and-fan-out-in-xavier-initialization-for-neural-networks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82" y="5521803"/>
                <a:ext cx="8596777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01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F21-5AEA-3149-F47E-30440D0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Newton’s method is an optimisation scheme based on using a second-order Taylor series expansion to approximate </a:t>
                </a:r>
                <a14:m>
                  <m:oMath xmlns:m="http://schemas.openxmlformats.org/officeDocument/2006/math"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b="0" i="0" u="none" strike="noStrike" dirty="0">
                    <a:solidFill>
                      <a:srgbClr val="000000"/>
                    </a:solidFill>
                    <a:effectLst/>
                    <a:latin typeface="ff6"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near some point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ignoring derivatives </a:t>
                </a:r>
                <a:r>
                  <a:rPr lang="en-GB" dirty="0">
                    <a:solidFill>
                      <a:srgbClr val="000000"/>
                    </a:solidFill>
                  </a:rPr>
                  <a:t>a of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higher order:</a:t>
                </a:r>
              </a:p>
              <a:p>
                <a:pPr algn="l"/>
                <a:endParaRPr lang="en-GB" dirty="0">
                  <a:solidFill>
                    <a:srgbClr val="000000"/>
                  </a:solidFill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𝐻𝑒𝑠𝑠𝑖𝑎𝑛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with respect to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n-GB" dirty="0">
                    <a:solidFill>
                      <a:srgbClr val="000000"/>
                    </a:solidFill>
                  </a:rPr>
                  <a:t> evaluated at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l-GR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GB" dirty="0">
                    <a:solidFill>
                      <a:srgbClr val="000000"/>
                    </a:solidFill>
                  </a:rPr>
                  <a:t> If we then solve for the critical point of this function, we obtain the Newton parameter update rule: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018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D188-70C7-FCA1-78E3-3A763BE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37BC-1400-14DA-3F5A-1CE55CF82D1B}"/>
              </a:ext>
            </a:extLst>
          </p:cNvPr>
          <p:cNvSpPr txBox="1"/>
          <p:nvPr/>
        </p:nvSpPr>
        <p:spPr>
          <a:xfrm>
            <a:off x="1343472" y="6237288"/>
            <a:ext cx="890018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/>
              <a:t>Source: Adapted from Goodfellow et al., deep Learning, https://www.deeplearningbook.org/contents/optimization.html</a:t>
            </a:r>
          </a:p>
          <a:p>
            <a:r>
              <a:rPr lang="en-GB" sz="1080" dirty="0">
                <a:solidFill>
                  <a:srgbClr val="7030A0"/>
                </a:solidFill>
              </a:rPr>
              <a:t>For more information see Chapter 8 of Goodfellow et al.’s 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1114E-35AE-5CC3-6C92-C351AADB5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531"/>
            <a:ext cx="8001000" cy="731520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4D345B66-F4C0-885F-42EA-17086F20A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8" y="4864159"/>
            <a:ext cx="338328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9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ECE8-C6EF-F525-7694-F321D68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 –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E93-CC03-0310-806F-8D1E9788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If the objective function is convex but not quadratic (there are higher-order terms), this update can be iterated, yielding the training algorithm associated with Newton’s method, given in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7471-641D-6B25-C82B-C9A65EA8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69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F0928-A051-36C9-13B5-6D95191246BC}"/>
              </a:ext>
            </a:extLst>
          </p:cNvPr>
          <p:cNvSpPr txBox="1"/>
          <p:nvPr/>
        </p:nvSpPr>
        <p:spPr>
          <a:xfrm>
            <a:off x="609600" y="6415566"/>
            <a:ext cx="89001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Adapted from Goodfellow </a:t>
            </a:r>
            <a:r>
              <a:rPr lang="en-GB" sz="1000" i="1" dirty="0">
                <a:latin typeface="Gill Sans MT" panose="020B0502020104020203" pitchFamily="34" charset="77"/>
              </a:rPr>
              <a:t>et al</a:t>
            </a:r>
            <a:r>
              <a:rPr lang="en-GB" sz="1000" dirty="0">
                <a:latin typeface="Gill Sans MT" panose="020B0502020104020203" pitchFamily="34" charset="77"/>
              </a:rPr>
              <a:t>., Deep Learning, MIT Press, https://</a:t>
            </a:r>
            <a:r>
              <a:rPr lang="en-GB" sz="1000" dirty="0" err="1">
                <a:latin typeface="Gill Sans MT" panose="020B0502020104020203" pitchFamily="34" charset="77"/>
              </a:rPr>
              <a:t>www.deeplearningbook.org</a:t>
            </a:r>
            <a:r>
              <a:rPr lang="en-GB" sz="1000" dirty="0">
                <a:latin typeface="Gill Sans MT" panose="020B0502020104020203" pitchFamily="34" charset="77"/>
              </a:rPr>
              <a:t>/contents/</a:t>
            </a:r>
            <a:r>
              <a:rPr lang="en-GB" sz="1000" dirty="0" err="1">
                <a:latin typeface="Gill Sans MT" panose="020B0502020104020203" pitchFamily="34" charset="77"/>
              </a:rPr>
              <a:t>optimization.html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DCB2F3E-251B-5AF4-9594-9559F2FC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861930" y="2824133"/>
            <a:ext cx="8236897" cy="30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6316339" y="2357711"/>
            <a:ext cx="0" cy="6436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6058867" y="1921225"/>
            <a:ext cx="504056" cy="4364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2783633" y="2204865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2777705" y="4827653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2777705" y="3549491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3569792" y="2749362"/>
            <a:ext cx="1950144" cy="754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569793" y="3945535"/>
            <a:ext cx="1806128" cy="235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569792" y="4460216"/>
            <a:ext cx="1950144" cy="7634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7326065" y="3969060"/>
            <a:ext cx="2108459" cy="6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9434524" y="3573712"/>
            <a:ext cx="792088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9646173" y="3735697"/>
            <a:ext cx="3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2380935"/>
                <a:ext cx="445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02" y="3688229"/>
                <a:ext cx="44580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54" y="4973223"/>
                <a:ext cx="445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3" y="3493025"/>
                <a:ext cx="7920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2527763"/>
                <a:ext cx="7920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4410501"/>
                <a:ext cx="792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5264598" y="5345137"/>
                <a:ext cx="345991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68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598" y="5345137"/>
                <a:ext cx="3459910" cy="848758"/>
              </a:xfrm>
              <a:prstGeom prst="rect">
                <a:avLst/>
              </a:prstGeom>
              <a:blipFill>
                <a:blip r:embed="rId8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7932420" y="3561252"/>
            <a:ext cx="792088" cy="792088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5375920" y="2996952"/>
            <a:ext cx="1950144" cy="194421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5375919" y="3474955"/>
                <a:ext cx="1944212" cy="798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8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8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68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8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8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8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68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19" y="3474955"/>
                <a:ext cx="1944212" cy="798295"/>
              </a:xfrm>
              <a:prstGeom prst="rect">
                <a:avLst/>
              </a:prstGeom>
              <a:blipFill>
                <a:blip r:embed="rId9"/>
                <a:stretch>
                  <a:fillRect l="-25325" t="-100000" b="-15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0547" y="3809513"/>
            <a:ext cx="395832" cy="345636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6964892" y="3391728"/>
            <a:ext cx="570001" cy="3459910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𝐻𝑒𝑠𝑠𝑖𝑎𝑛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Matrix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6B3-D39C-9DE6-D406-6F1B8356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more information on the Hessian matrix and how to derive it, see: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www.khanacademy.org</a:t>
            </a:r>
            <a:r>
              <a:rPr lang="en-GB" dirty="0"/>
              <a:t>/math/multivariable-calculus/applications-of-multivariable-derivatives/quadratic-approximations/a/the-hessian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5FEB-032F-EE76-16C2-5507A1A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70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376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However, this is not always true or helpful in real-world applications. For individuals with a body temperature above 37C (98.6F), higher temperatures indicate greater risk. However, this risk does not linearly increase when, for example,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76" y="1268760"/>
            <a:ext cx="3504170" cy="2637037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76" y="1009531"/>
            <a:ext cx="5891488" cy="3620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1209276" y="4811553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76" y="4811553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1199602" y="5844649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02" y="5844649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48407</TotalTime>
  <Words>3726</Words>
  <Application>Microsoft Macintosh PowerPoint</Application>
  <PresentationFormat>Widescreen</PresentationFormat>
  <Paragraphs>482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  <vt:variant>
        <vt:lpstr>Custom Shows</vt:lpstr>
      </vt:variant>
      <vt:variant>
        <vt:i4>1</vt:i4>
      </vt:variant>
    </vt:vector>
  </HeadingPairs>
  <TitlesOfParts>
    <vt:vector size="85" baseType="lpstr">
      <vt:lpstr>ＭＳ Ｐゴシック</vt:lpstr>
      <vt:lpstr>Arial</vt:lpstr>
      <vt:lpstr>Calibri</vt:lpstr>
      <vt:lpstr>Cambria Math</vt:lpstr>
      <vt:lpstr>Courier New</vt:lpstr>
      <vt:lpstr>ff6</vt:lpstr>
      <vt:lpstr>Gill Sans MT</vt:lpstr>
      <vt:lpstr>Helvetica Neue</vt:lpstr>
      <vt:lpstr>IBMPlexMono</vt:lpstr>
      <vt:lpstr>MT2MIT</vt:lpstr>
      <vt:lpstr>MT2SYS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Random initialisation**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Differentiation*</vt:lpstr>
      <vt:lpstr>** Example: Calculate the derivative of f(x) = x2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Exploding and vanishing gradients*</vt:lpstr>
      <vt:lpstr>Momentum</vt:lpstr>
      <vt:lpstr>SGD</vt:lpstr>
      <vt:lpstr>SGD with momentum</vt:lpstr>
      <vt:lpstr>Momentum*</vt:lpstr>
      <vt:lpstr>Algorithms with adaptive learning rate</vt:lpstr>
      <vt:lpstr>RMSProp</vt:lpstr>
      <vt:lpstr>Adam</vt:lpstr>
      <vt:lpstr>Adam*</vt:lpstr>
      <vt:lpstr>Adam**</vt:lpstr>
      <vt:lpstr>Adam**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Gradient of ReLU</vt:lpstr>
      <vt:lpstr>Random initialisation**</vt:lpstr>
      <vt:lpstr>Newton’s method</vt:lpstr>
      <vt:lpstr>Newton’s method – the algorithm</vt:lpstr>
      <vt:lpstr>The Hessian Matrix (H)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345</cp:revision>
  <cp:lastPrinted>2018-10-01T18:07:26Z</cp:lastPrinted>
  <dcterms:created xsi:type="dcterms:W3CDTF">2015-10-05T13:27:19Z</dcterms:created>
  <dcterms:modified xsi:type="dcterms:W3CDTF">2024-12-28T12:01:19Z</dcterms:modified>
  <cp:category/>
</cp:coreProperties>
</file>