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41" d="100"/>
          <a:sy n="141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986557-8E5F-460B-BA8F-51F9BE345A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20A9A1-7262-4BB5-98CD-EC92925E0BF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1631CC-3AD9-4461-8A3E-078791D742C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0A08F8-5D7E-45AC-AE05-EF9524AB827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E3A1EA-5AC5-4CE1-87B7-788BE9228E5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000" b="1" strike="noStrike" spc="-1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F9D803-C04E-49E8-B67B-D31262735C5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6D0BAE-44D1-4AFD-9EC6-594C6B8BF9F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1DFB48-B8BD-484E-95CF-C65890201CF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DFF94E-3516-4995-8AAF-13610254F1C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000" b="1" strike="noStrike" spc="-1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BAAFB51-7A98-4152-B8DE-722CBAF1D15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EE0A10A-E629-4CCD-B3CC-15DC8DB41E2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000" b="1" strike="noStrike" spc="-1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0042F4-89E2-45E4-854B-E6FECC499E22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60418AB-B8AD-4C98-B786-9BBD1B44922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F3FDB9-EB79-467A-8D3C-2CDFC7AA64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D174EF5-B591-4B32-AE56-C3BD58ED8ED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575BE1-867A-471A-B3DF-C8BF93CE14C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19FC90-45A6-4CE2-80F7-27897EDBC6F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478552B-7296-4C18-BFE8-BE12CF6F25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000" b="1" strike="noStrike" spc="-1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86B9031-C92F-4A32-B18B-BE7A1336DF9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A33175E-4102-4654-BA57-D193BB286E2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C2A9C69-2298-4F0C-B7D2-78D892575A8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7CE9082-2E89-4BAE-AF89-EBE639B4488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5902E1-40DE-48A1-A44F-5F4C9204B85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000" b="1" strike="noStrike" spc="-1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1F3957F-9430-41B5-A3D8-755938E8155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9D797C5-58F2-4163-A19A-DDAD93F127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71214F0-422A-4B6A-9F71-014CB9F62C2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D6431A6-9E67-41DA-A592-2230DBE6D5C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4810320-5367-4269-A178-1334DB31492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46F66BE-A898-41B7-B65A-0FBE23E49A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487482F-B711-4CBA-BF22-4D8E0256962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D265EDA-2C91-488D-BC2D-F40D7026F8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CBB26A-704C-406A-AE82-9A914293607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000" b="1" strike="noStrike" spc="-1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D19990-318D-4DCD-BE5B-E92EE297D2F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E2FF88-3FF3-4808-ADEB-F17B0086DE6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46CEE0C-3FD4-4BAC-9340-3B1509B4AA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9D6465-822C-4C9F-A6A6-BDFDC26B46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360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2400" b="0" strike="noStrike" spc="-1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&lt;date/time&gt;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2400" b="0" strike="noStrike" spc="-1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&lt;footer&gt; 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2400" b="0" strike="noStrike" spc="-1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D01ABA3E-7461-428D-AEAD-D7532EE82CC0}" type="slidenum"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6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pPr marL="216000" indent="-162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1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432000" lvl="1" indent="-162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165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648000" lvl="2" indent="-144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864000" lvl="3" indent="-108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15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1080000" lvl="4" indent="-108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1296000" lvl="5" indent="-108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1512000" lvl="6" indent="-108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b="0" strike="noStrike" spc="-1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100" b="0" strike="noStrike" spc="-1">
                <a:solidFill>
                  <a:srgbClr val="000000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&lt;date/time&gt; 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&lt;footer&gt; 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E6C1D337-3024-4DDD-92CA-1B7E3BD780CC}" type="slidenum"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r>
              <a:rPr lang="en-IN" sz="45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100" b="0" strike="noStrike" spc="-1">
                <a:solidFill>
                  <a:srgbClr val="000000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Seventh Outline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&lt;date/time&gt; 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&lt;footer&gt; 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AFDE0E73-5DDC-467D-8678-2B4D79CAEBF1}" type="slidenum"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algn="ctr">
              <a:buNone/>
            </a:pPr>
            <a:r>
              <a:rPr lang="en-IN" sz="5400" b="0" strike="noStrike" spc="-1">
                <a:solidFill>
                  <a:srgbClr val="04617B"/>
                </a:solidFill>
                <a:latin typeface="Source Sans Pro Light"/>
              </a:rPr>
              <a:t>Deep Assortment of Molecular Property (DAMP)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2700" b="1" strike="noStrike" spc="-1" dirty="0">
                <a:solidFill>
                  <a:srgbClr val="DBF5F9"/>
                </a:solidFill>
                <a:latin typeface="Source Sans Pro"/>
              </a:rPr>
              <a:t>Venkata Sai </a:t>
            </a:r>
            <a:r>
              <a:rPr lang="en-IN" sz="2700" b="1" strike="noStrike" spc="-1" dirty="0" err="1">
                <a:solidFill>
                  <a:srgbClr val="DBF5F9"/>
                </a:solidFill>
                <a:latin typeface="Source Sans Pro"/>
              </a:rPr>
              <a:t>Sreyas</a:t>
            </a:r>
            <a:r>
              <a:rPr lang="en-IN" sz="2700" b="1" strike="noStrike" spc="-1" dirty="0">
                <a:solidFill>
                  <a:srgbClr val="DBF5F9"/>
                </a:solidFill>
                <a:latin typeface="Source Sans Pro"/>
              </a:rPr>
              <a:t> </a:t>
            </a:r>
            <a:r>
              <a:rPr lang="en-IN" sz="2700" b="1" strike="noStrike" spc="-1" dirty="0" err="1">
                <a:solidFill>
                  <a:srgbClr val="DBF5F9"/>
                </a:solidFill>
                <a:latin typeface="Source Sans Pro"/>
              </a:rPr>
              <a:t>Adury</a:t>
            </a:r>
            <a:r>
              <a:rPr lang="en-IN" sz="2700" b="1" strike="noStrike" spc="-1" dirty="0">
                <a:solidFill>
                  <a:srgbClr val="DBF5F9"/>
                </a:solidFill>
                <a:latin typeface="Source Sans Pro"/>
              </a:rPr>
              <a:t> and </a:t>
            </a:r>
            <a:r>
              <a:rPr lang="en-IN" sz="2700" b="1" strike="noStrike" spc="-1">
                <a:solidFill>
                  <a:srgbClr val="DBF5F9"/>
                </a:solidFill>
                <a:latin typeface="Source Sans Pro"/>
              </a:rPr>
              <a:t>Arnab Mukherjee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1" strike="noStrike" spc="-1">
              <a:solidFill>
                <a:srgbClr val="009EDA"/>
              </a:solidFill>
              <a:latin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b="0" strike="noStrike" spc="-1">
                <a:solidFill>
                  <a:srgbClr val="FFFFFF"/>
                </a:solidFill>
                <a:latin typeface="Source Sans Pro Light"/>
              </a:rPr>
              <a:t>Molecules as graphs</a:t>
            </a: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40000" y="2790000"/>
            <a:ext cx="439164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Source Sans Pro"/>
              </a:rPr>
              <a:t>The atoms form the nodes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Source Sans Pro"/>
              </a:rPr>
              <a:t>The bonds form the edges</a:t>
            </a:r>
          </a:p>
        </p:txBody>
      </p:sp>
      <p:pic>
        <p:nvPicPr>
          <p:cNvPr id="131" name="Picture 130"/>
          <p:cNvPicPr/>
          <p:nvPr/>
        </p:nvPicPr>
        <p:blipFill>
          <a:blip r:embed="rId3"/>
          <a:stretch/>
        </p:blipFill>
        <p:spPr>
          <a:xfrm>
            <a:off x="5400000" y="1731240"/>
            <a:ext cx="4915080" cy="3380760"/>
          </a:xfrm>
          <a:prstGeom prst="rect">
            <a:avLst/>
          </a:prstGeom>
          <a:ln w="18000">
            <a:noFill/>
          </a:ln>
        </p:spPr>
      </p:pic>
      <p:sp>
        <p:nvSpPr>
          <p:cNvPr id="132" name="TextBox 131"/>
          <p:cNvSpPr txBox="1"/>
          <p:nvPr/>
        </p:nvSpPr>
        <p:spPr>
          <a:xfrm>
            <a:off x="540000" y="1213200"/>
            <a:ext cx="9180000" cy="4536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noAutofit/>
          </a:bodyPr>
          <a:lstStyle/>
          <a:p>
            <a:pPr algn="ctr"/>
            <a:r>
              <a:rPr lang="en-IN" sz="2200" b="1" strike="noStrike" spc="-1">
                <a:solidFill>
                  <a:srgbClr val="000000"/>
                </a:solidFill>
                <a:latin typeface="Source Sans Pro"/>
              </a:rPr>
              <a:t>All molecules can be represented as graphs</a:t>
            </a:r>
            <a:endParaRPr lang="en-IN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0000" y="5040000"/>
            <a:ext cx="9000000" cy="5400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The node </a:t>
            </a:r>
            <a:r>
              <a:rPr lang="en-IN" sz="2200" b="0" i="1" strike="noStrike" spc="-1">
                <a:solidFill>
                  <a:srgbClr val="000000"/>
                </a:solidFill>
                <a:latin typeface="Source Sans Pro"/>
              </a:rPr>
              <a:t>features</a:t>
            </a:r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 can store information about a node (i.e. atom)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b="0" strike="noStrike" spc="-1">
                <a:solidFill>
                  <a:srgbClr val="FFFFFF"/>
                </a:solidFill>
                <a:latin typeface="Source Sans Pro Light"/>
              </a:rPr>
              <a:t>Node featurization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40000" y="1213200"/>
            <a:ext cx="9180000" cy="4536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noAutofit/>
          </a:bodyPr>
          <a:lstStyle/>
          <a:p>
            <a:pPr algn="ctr"/>
            <a:r>
              <a:rPr lang="en-IN" sz="2200" b="1" strike="noStrike" spc="-1">
                <a:solidFill>
                  <a:srgbClr val="000000"/>
                </a:solidFill>
                <a:latin typeface="Source Sans Pro"/>
              </a:rPr>
              <a:t>We use DeepChem’s featurization (feature-size=30)</a:t>
            </a:r>
            <a:endParaRPr lang="en-IN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36" name="Picture 135"/>
          <p:cNvPicPr/>
          <p:nvPr/>
        </p:nvPicPr>
        <p:blipFill>
          <a:blip r:embed="rId3"/>
          <a:stretch/>
        </p:blipFill>
        <p:spPr>
          <a:xfrm>
            <a:off x="431280" y="1548000"/>
            <a:ext cx="8662680" cy="37789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b="0" strike="noStrike" spc="-1">
                <a:solidFill>
                  <a:srgbClr val="FFFFFF"/>
                </a:solidFill>
                <a:latin typeface="Source Sans Pro Light"/>
              </a:rPr>
              <a:t>More features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88000" y="1022760"/>
            <a:ext cx="9720000" cy="83484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noAutofit/>
          </a:bodyPr>
          <a:lstStyle/>
          <a:p>
            <a:pPr algn="ctr"/>
            <a:r>
              <a:rPr lang="en-IN" sz="2200" b="1" strike="noStrike" spc="-1">
                <a:solidFill>
                  <a:srgbClr val="000000"/>
                </a:solidFill>
                <a:latin typeface="Source Sans Pro"/>
              </a:rPr>
              <a:t>For some properties, we added more features (final feature size = 79)</a:t>
            </a:r>
            <a:endParaRPr lang="en-IN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3"/>
          <a:stretch/>
        </p:blipFill>
        <p:spPr>
          <a:xfrm>
            <a:off x="431280" y="1548000"/>
            <a:ext cx="8662680" cy="37789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b="0" strike="noStrike" spc="-1">
                <a:solidFill>
                  <a:srgbClr val="FFFFFF"/>
                </a:solidFill>
                <a:latin typeface="Source Sans Pro Light"/>
              </a:rPr>
              <a:t>Changes to the features</a:t>
            </a: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36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Source Sans Pro"/>
              </a:rPr>
              <a:t>Expanded the number of elements possible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Source Sans Pro"/>
              </a:rPr>
              <a:t>Used one-hot encoding (-3, -2, -1, 0, 1, 2, 3) for formal charge instead of a single integer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Source Sans Pro"/>
              </a:rPr>
              <a:t>Added potentially important chemical parameters such as Vdw radius and covalent radius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b="0" strike="noStrike" spc="-1">
                <a:solidFill>
                  <a:srgbClr val="FFFFFF"/>
                </a:solidFill>
                <a:latin typeface="Source Sans Pro Light"/>
              </a:rPr>
              <a:t>Graph Convolution and our model</a:t>
            </a: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Source Sans Pro"/>
              </a:rPr>
              <a:t>Convolution lets us enrich the information available at each node by incorporating it from its nearest neighbours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Source Sans Pro"/>
              </a:rPr>
              <a:t>Multiple iterations of GCN can thus incorporate information from farther and farther neighbours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Source Sans Pro"/>
              </a:rPr>
              <a:t>In out models, we used 8 iterations of Graph Convolution and trained with the Adam optimizer after taking an 80-20 split of the provided data for training and validation respectively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b="0" strike="noStrike" spc="-1">
                <a:solidFill>
                  <a:srgbClr val="FFFFFF"/>
                </a:solidFill>
                <a:latin typeface="Source Sans Pro Light"/>
              </a:rPr>
              <a:t>Graph Convolution</a:t>
            </a:r>
          </a:p>
        </p:txBody>
      </p:sp>
      <p:pic>
        <p:nvPicPr>
          <p:cNvPr id="145" name="Picture 144"/>
          <p:cNvPicPr/>
          <p:nvPr/>
        </p:nvPicPr>
        <p:blipFill>
          <a:blip r:embed="rId3"/>
          <a:stretch/>
        </p:blipFill>
        <p:spPr>
          <a:xfrm>
            <a:off x="828360" y="1161360"/>
            <a:ext cx="8711640" cy="448056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b="0" strike="noStrike" spc="-1">
                <a:solidFill>
                  <a:srgbClr val="FFFFFF"/>
                </a:solidFill>
                <a:latin typeface="Source Sans Pro Light"/>
              </a:rPr>
              <a:t>Results (Validation set)</a:t>
            </a:r>
          </a:p>
        </p:txBody>
      </p:sp>
      <p:pic>
        <p:nvPicPr>
          <p:cNvPr id="147" name="Picture 146"/>
          <p:cNvPicPr/>
          <p:nvPr/>
        </p:nvPicPr>
        <p:blipFill>
          <a:blip r:embed="rId3"/>
          <a:stretch/>
        </p:blipFill>
        <p:spPr>
          <a:xfrm>
            <a:off x="5115600" y="1404000"/>
            <a:ext cx="4604400" cy="3420000"/>
          </a:xfrm>
          <a:prstGeom prst="rect">
            <a:avLst/>
          </a:prstGeom>
          <a:ln w="18000">
            <a:noFill/>
          </a:ln>
        </p:spPr>
      </p:pic>
      <p:pic>
        <p:nvPicPr>
          <p:cNvPr id="148" name="Picture 147"/>
          <p:cNvPicPr/>
          <p:nvPr/>
        </p:nvPicPr>
        <p:blipFill>
          <a:blip r:embed="rId4"/>
          <a:stretch/>
        </p:blipFill>
        <p:spPr>
          <a:xfrm>
            <a:off x="360000" y="1404000"/>
            <a:ext cx="4500000" cy="3480480"/>
          </a:xfrm>
          <a:prstGeom prst="rect">
            <a:avLst/>
          </a:prstGeom>
          <a:ln w="18000">
            <a:noFill/>
          </a:ln>
        </p:spPr>
      </p:pic>
      <p:sp>
        <p:nvSpPr>
          <p:cNvPr id="149" name="TextBox 148"/>
          <p:cNvSpPr txBox="1"/>
          <p:nvPr/>
        </p:nvSpPr>
        <p:spPr>
          <a:xfrm>
            <a:off x="1980000" y="4993200"/>
            <a:ext cx="1620000" cy="4536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Property 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732000" y="4993200"/>
            <a:ext cx="1620000" cy="4536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Property 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00000" y="1662840"/>
            <a:ext cx="1440000" cy="4536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R</a:t>
            </a:r>
            <a:r>
              <a:rPr lang="en-IN" sz="2200" b="0" strike="noStrike" spc="-1" baseline="33000">
                <a:solidFill>
                  <a:srgbClr val="000000"/>
                </a:solidFill>
                <a:latin typeface="Source Sans Pro"/>
              </a:rPr>
              <a:t>2</a:t>
            </a:r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 = 0.54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120000" y="1662840"/>
            <a:ext cx="1440000" cy="4536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R</a:t>
            </a:r>
            <a:r>
              <a:rPr lang="en-IN" sz="2200" b="0" strike="noStrike" spc="-1" baseline="33000">
                <a:solidFill>
                  <a:srgbClr val="000000"/>
                </a:solidFill>
                <a:latin typeface="Source Sans Pro"/>
              </a:rPr>
              <a:t>2</a:t>
            </a:r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 = 0.951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b="0" strike="noStrike" spc="-1">
                <a:solidFill>
                  <a:srgbClr val="FFFFFF"/>
                </a:solidFill>
                <a:latin typeface="Source Sans Pro Light"/>
              </a:rPr>
              <a:t>Results (Validation set)</a:t>
            </a:r>
          </a:p>
        </p:txBody>
      </p:sp>
      <p:pic>
        <p:nvPicPr>
          <p:cNvPr id="154" name="Picture 153"/>
          <p:cNvPicPr/>
          <p:nvPr/>
        </p:nvPicPr>
        <p:blipFill>
          <a:blip r:embed="rId3"/>
          <a:stretch/>
        </p:blipFill>
        <p:spPr>
          <a:xfrm>
            <a:off x="5115600" y="1404000"/>
            <a:ext cx="4604400" cy="3420000"/>
          </a:xfrm>
          <a:prstGeom prst="rect">
            <a:avLst/>
          </a:prstGeom>
          <a:ln w="18000">
            <a:noFill/>
          </a:ln>
        </p:spPr>
      </p:pic>
      <p:pic>
        <p:nvPicPr>
          <p:cNvPr id="155" name="Picture 154"/>
          <p:cNvPicPr/>
          <p:nvPr/>
        </p:nvPicPr>
        <p:blipFill>
          <a:blip r:embed="rId4"/>
          <a:stretch/>
        </p:blipFill>
        <p:spPr>
          <a:xfrm>
            <a:off x="360000" y="1404000"/>
            <a:ext cx="4500000" cy="3480480"/>
          </a:xfrm>
          <a:prstGeom prst="rect">
            <a:avLst/>
          </a:prstGeom>
          <a:ln w="18000">
            <a:noFill/>
          </a:ln>
        </p:spPr>
      </p:pic>
      <p:sp>
        <p:nvSpPr>
          <p:cNvPr id="156" name="TextBox 155"/>
          <p:cNvSpPr txBox="1"/>
          <p:nvPr/>
        </p:nvSpPr>
        <p:spPr>
          <a:xfrm>
            <a:off x="1980000" y="4993200"/>
            <a:ext cx="1620000" cy="4536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Property 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732000" y="4993200"/>
            <a:ext cx="1620000" cy="4536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Property 4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00000" y="1662840"/>
            <a:ext cx="1440000" cy="4536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R</a:t>
            </a:r>
            <a:r>
              <a:rPr lang="en-IN" sz="2200" b="0" strike="noStrike" spc="-1" baseline="33000">
                <a:solidFill>
                  <a:srgbClr val="000000"/>
                </a:solidFill>
                <a:latin typeface="Source Sans Pro"/>
              </a:rPr>
              <a:t>2</a:t>
            </a:r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 = 0.99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120000" y="1662840"/>
            <a:ext cx="1440000" cy="4536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noAutofit/>
          </a:bodyPr>
          <a:lstStyle/>
          <a:p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R</a:t>
            </a:r>
            <a:r>
              <a:rPr lang="en-IN" sz="2200" b="0" strike="noStrike" spc="-1" baseline="33000">
                <a:solidFill>
                  <a:srgbClr val="000000"/>
                </a:solidFill>
                <a:latin typeface="Source Sans Pro"/>
              </a:rPr>
              <a:t>2</a:t>
            </a:r>
            <a:r>
              <a:rPr lang="en-IN" sz="2200" b="0" strike="noStrike" spc="-1">
                <a:solidFill>
                  <a:srgbClr val="000000"/>
                </a:solidFill>
                <a:latin typeface="Source Sans Pro"/>
              </a:rPr>
              <a:t> = 0.936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227</Words>
  <Application>Microsoft Macintosh PowerPoint</Application>
  <PresentationFormat>Custom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Source Sans Pro</vt:lpstr>
      <vt:lpstr>Source Sans Pro Black</vt:lpstr>
      <vt:lpstr>Source Sans Pro Light</vt:lpstr>
      <vt:lpstr>Symbol</vt:lpstr>
      <vt:lpstr>Wingdings</vt:lpstr>
      <vt:lpstr>Office Theme</vt:lpstr>
      <vt:lpstr>Office Theme</vt:lpstr>
      <vt:lpstr>Office Theme</vt:lpstr>
      <vt:lpstr>Deep Assortment of Molecular Property (DAMP)</vt:lpstr>
      <vt:lpstr>Molecules as graphs</vt:lpstr>
      <vt:lpstr>Node featurization</vt:lpstr>
      <vt:lpstr>More features</vt:lpstr>
      <vt:lpstr>Changes to the features</vt:lpstr>
      <vt:lpstr>Graph Convolution and our model</vt:lpstr>
      <vt:lpstr>Graph Convolution</vt:lpstr>
      <vt:lpstr>Results (Validation set)</vt:lpstr>
      <vt:lpstr>Results (Validation set)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Arnab Mukherjee</cp:lastModifiedBy>
  <cp:revision>18</cp:revision>
  <dcterms:created xsi:type="dcterms:W3CDTF">2023-03-11T09:11:17Z</dcterms:created>
  <dcterms:modified xsi:type="dcterms:W3CDTF">2023-03-11T05:42:07Z</dcterms:modified>
  <dc:language>en-IN</dc:language>
</cp:coreProperties>
</file>