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8535534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8535534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63a8a3c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63a8a3c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a7093a8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a7093a8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a7093a8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a7093a8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c8c9d1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c8c9d1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63a8a3c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63a8a3c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63a8a3c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63a8a3c3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658dfc666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658dfc66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63a8a3c3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63a8a3c3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63a8a3c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63a8a3c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c8c9d12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c8c9d12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8535534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8535534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c/champs-scalar-coupl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nature.com/articles/s41598-021-97146-1" TargetMode="External"/><Relationship Id="rId4" Type="http://schemas.openxmlformats.org/officeDocument/2006/relationships/hyperlink" Target="https://pubs.rsc.org/en/content/articlehtml/2021/sc/d1sc03343c" TargetMode="External"/><Relationship Id="rId5" Type="http://schemas.openxmlformats.org/officeDocument/2006/relationships/hyperlink" Target="https://pubmed.ncbi.nlm.nih.gov/1145715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 the scalar coupling using GAANN along with atom charg</a:t>
            </a:r>
            <a:r>
              <a:rPr lang="en"/>
              <a:t>es</a:t>
            </a:r>
            <a:endParaRPr/>
          </a:p>
        </p:txBody>
      </p:sp>
      <p:sp>
        <p:nvSpPr>
          <p:cNvPr id="60" name="Google Shape;60;p13"/>
          <p:cNvSpPr txBox="1"/>
          <p:nvPr>
            <p:ph idx="1" type="subTitle"/>
          </p:nvPr>
        </p:nvSpPr>
        <p:spPr>
          <a:xfrm>
            <a:off x="311700" y="3672325"/>
            <a:ext cx="8520600" cy="11817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688"/>
              <a:buNone/>
            </a:pPr>
            <a:r>
              <a:rPr lang="en" sz="1825"/>
              <a:t>By</a:t>
            </a:r>
            <a:endParaRPr sz="1825"/>
          </a:p>
          <a:p>
            <a:pPr indent="0" lvl="0" marL="0" rtl="0" algn="r">
              <a:lnSpc>
                <a:spcPct val="80000"/>
              </a:lnSpc>
              <a:spcBef>
                <a:spcPts val="0"/>
              </a:spcBef>
              <a:spcAft>
                <a:spcPts val="0"/>
              </a:spcAft>
              <a:buSzPts val="688"/>
              <a:buNone/>
            </a:pPr>
            <a:r>
              <a:rPr lang="en" sz="1825"/>
              <a:t>Shri Vidhatri 2019113006</a:t>
            </a:r>
            <a:endParaRPr sz="1825"/>
          </a:p>
          <a:p>
            <a:pPr indent="0" lvl="0" marL="0" rtl="0" algn="r">
              <a:lnSpc>
                <a:spcPct val="80000"/>
              </a:lnSpc>
              <a:spcBef>
                <a:spcPts val="0"/>
              </a:spcBef>
              <a:spcAft>
                <a:spcPts val="0"/>
              </a:spcAft>
              <a:buSzPts val="688"/>
              <a:buNone/>
            </a:pPr>
            <a:r>
              <a:rPr lang="en" sz="1825"/>
              <a:t>Dhruvin M. 2022900034</a:t>
            </a:r>
            <a:endParaRPr sz="1825"/>
          </a:p>
          <a:p>
            <a:pPr indent="0" lvl="0" marL="0" rtl="0" algn="r">
              <a:lnSpc>
                <a:spcPct val="80000"/>
              </a:lnSpc>
              <a:spcBef>
                <a:spcPts val="0"/>
              </a:spcBef>
              <a:spcAft>
                <a:spcPts val="0"/>
              </a:spcAft>
              <a:buSzPts val="688"/>
              <a:buNone/>
            </a:pPr>
            <a:r>
              <a:rPr lang="en" sz="1825"/>
              <a:t>Lokesh P. 2019101062</a:t>
            </a:r>
            <a:endParaRPr sz="1825"/>
          </a:p>
          <a:p>
            <a:pPr indent="0" lvl="0" marL="0" rtl="0" algn="r">
              <a:lnSpc>
                <a:spcPct val="80000"/>
              </a:lnSpc>
              <a:spcBef>
                <a:spcPts val="0"/>
              </a:spcBef>
              <a:spcAft>
                <a:spcPts val="0"/>
              </a:spcAft>
              <a:buSzPts val="688"/>
              <a:buNone/>
            </a:pPr>
            <a:r>
              <a:t/>
            </a:r>
            <a:endParaRPr sz="182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understanding</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dataset </a:t>
            </a:r>
            <a:r>
              <a:rPr lang="en"/>
              <a:t>contains</a:t>
            </a:r>
            <a:r>
              <a:rPr lang="en"/>
              <a:t> 130789 molecules with their structural and other relevant information</a:t>
            </a:r>
            <a:endParaRPr/>
          </a:p>
          <a:p>
            <a:pPr indent="-342900" lvl="0" marL="457200" rtl="0" algn="l">
              <a:spcBef>
                <a:spcPts val="0"/>
              </a:spcBef>
              <a:spcAft>
                <a:spcPts val="0"/>
              </a:spcAft>
              <a:buSzPts val="1800"/>
              <a:buChar char="●"/>
            </a:pPr>
            <a:r>
              <a:rPr lang="en"/>
              <a:t>The part of the dataset containing magnetic shielding tensors and mulliken charges needs to be preprocessed to be used in the model</a:t>
            </a:r>
            <a:endParaRPr/>
          </a:p>
          <a:p>
            <a:pPr indent="-342900" lvl="0" marL="457200" rtl="0" algn="l">
              <a:spcBef>
                <a:spcPts val="0"/>
              </a:spcBef>
              <a:spcAft>
                <a:spcPts val="0"/>
              </a:spcAft>
              <a:buSzPts val="1800"/>
              <a:buChar char="●"/>
            </a:pPr>
            <a:r>
              <a:rPr lang="en"/>
              <a:t>The dataset also contains SCC’s for different types of bonds. It has been planned to understand the similarity/ correlation between magnetic tensor values and mulliken charges with these bond types before continuing with the modification of the encoder architecture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Comparison</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There have already been state of the art codes given for the dataset on kaggle. Once the proposed GAANN model is executed as mentioned earlier, the project aims to compare the accuracy and efficiency of this model with some of the models mentioned in kaggle. </a:t>
            </a:r>
            <a:endParaRPr sz="2000"/>
          </a:p>
          <a:p>
            <a:pPr indent="-355600" lvl="0" marL="457200" rtl="0" algn="l">
              <a:spcBef>
                <a:spcPts val="0"/>
              </a:spcBef>
              <a:spcAft>
                <a:spcPts val="0"/>
              </a:spcAft>
              <a:buSzPts val="2000"/>
              <a:buChar char="●"/>
            </a:pPr>
            <a:r>
              <a:rPr lang="en" sz="2000"/>
              <a:t>The model will also be compared against some benchmark methods as well as standard SCC calculation software efficiency for a detailed analysis.</a:t>
            </a:r>
            <a:endParaRPr sz="2000"/>
          </a:p>
          <a:p>
            <a:pPr indent="-355600" lvl="0" marL="457200" rtl="0" algn="l">
              <a:spcBef>
                <a:spcPts val="0"/>
              </a:spcBef>
              <a:spcAft>
                <a:spcPts val="0"/>
              </a:spcAft>
              <a:buSzPts val="2000"/>
              <a:buChar char="●"/>
            </a:pPr>
            <a:r>
              <a:rPr lang="en" sz="2000"/>
              <a:t>It is hypothesised that the efficacy and architecture of GAANN along with the proposed additions will be comparable and/or better than the existing models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a:t>
            </a:r>
            <a:endParaRPr/>
          </a:p>
        </p:txBody>
      </p:sp>
      <p:sp>
        <p:nvSpPr>
          <p:cNvPr id="127" name="Google Shape;127;p24"/>
          <p:cNvSpPr txBox="1"/>
          <p:nvPr>
            <p:ph idx="1" type="body"/>
          </p:nvPr>
        </p:nvSpPr>
        <p:spPr>
          <a:xfrm>
            <a:off x="311700" y="1152475"/>
            <a:ext cx="5161800" cy="375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baseline model was run successfully. </a:t>
            </a:r>
            <a:endParaRPr/>
          </a:p>
          <a:p>
            <a:pPr indent="-342900" lvl="0" marL="457200" rtl="0" algn="l">
              <a:spcBef>
                <a:spcPts val="0"/>
              </a:spcBef>
              <a:spcAft>
                <a:spcPts val="0"/>
              </a:spcAft>
              <a:buSzPts val="1800"/>
              <a:buChar char="●"/>
            </a:pPr>
            <a:r>
              <a:rPr lang="en"/>
              <a:t>The dataset had test and train separated, but the test set did not have the scalar coupling constant values, thus being not helpful in getting the error metrics</a:t>
            </a:r>
            <a:endParaRPr/>
          </a:p>
          <a:p>
            <a:pPr indent="-342900" lvl="0" marL="457200" rtl="0" algn="l">
              <a:spcBef>
                <a:spcPts val="0"/>
              </a:spcBef>
              <a:spcAft>
                <a:spcPts val="0"/>
              </a:spcAft>
              <a:buSzPts val="1800"/>
              <a:buChar char="●"/>
            </a:pPr>
            <a:r>
              <a:rPr lang="en"/>
              <a:t>Thus, the training set was split into train and validation set dynamically and tested for cross validation and rmse error metrics</a:t>
            </a:r>
            <a:endParaRPr/>
          </a:p>
          <a:p>
            <a:pPr indent="-342900" lvl="0" marL="457200" rtl="0" algn="l">
              <a:spcBef>
                <a:spcPts val="0"/>
              </a:spcBef>
              <a:spcAft>
                <a:spcPts val="0"/>
              </a:spcAft>
              <a:buSzPts val="1800"/>
              <a:buChar char="●"/>
            </a:pPr>
            <a:r>
              <a:rPr lang="en"/>
              <a:t>The results were obtained with the cross validation score -1.4973 and have been plotted separately for each SCC type.</a:t>
            </a:r>
            <a:endParaRPr/>
          </a:p>
        </p:txBody>
      </p:sp>
      <p:pic>
        <p:nvPicPr>
          <p:cNvPr id="128" name="Google Shape;128;p24"/>
          <p:cNvPicPr preferRelativeResize="0"/>
          <p:nvPr/>
        </p:nvPicPr>
        <p:blipFill>
          <a:blip r:embed="rId3">
            <a:alphaModFix/>
          </a:blip>
          <a:stretch>
            <a:fillRect/>
          </a:stretch>
        </p:blipFill>
        <p:spPr>
          <a:xfrm>
            <a:off x="5625900" y="1170125"/>
            <a:ext cx="3365700" cy="3264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a:t>
            </a:r>
            <a:endParaRPr/>
          </a:p>
        </p:txBody>
      </p:sp>
      <p:sp>
        <p:nvSpPr>
          <p:cNvPr id="134" name="Google Shape;134;p25"/>
          <p:cNvSpPr txBox="1"/>
          <p:nvPr>
            <p:ph idx="1" type="body"/>
          </p:nvPr>
        </p:nvSpPr>
        <p:spPr>
          <a:xfrm>
            <a:off x="311700" y="1152475"/>
            <a:ext cx="8520600" cy="355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Mulliken values and magnetic shielding tensor values will be added to the model.</a:t>
            </a:r>
            <a:endParaRPr/>
          </a:p>
          <a:p>
            <a:pPr indent="-342900" lvl="0" marL="457200" rtl="0" algn="l">
              <a:spcBef>
                <a:spcPts val="0"/>
              </a:spcBef>
              <a:spcAft>
                <a:spcPts val="0"/>
              </a:spcAft>
              <a:buSzPts val="1800"/>
              <a:buChar char="●"/>
            </a:pPr>
            <a:r>
              <a:rPr lang="en"/>
              <a:t>The model currently uses structure information along with scalar coupling constant contribution data. </a:t>
            </a:r>
            <a:endParaRPr/>
          </a:p>
          <a:p>
            <a:pPr indent="-342900" lvl="0" marL="457200" rtl="0" algn="l">
              <a:spcBef>
                <a:spcPts val="0"/>
              </a:spcBef>
              <a:spcAft>
                <a:spcPts val="0"/>
              </a:spcAft>
              <a:buSzPts val="1800"/>
              <a:buChar char="●"/>
            </a:pPr>
            <a:r>
              <a:rPr lang="en"/>
              <a:t>The mulliken values and magnetic shielding tensor values are currently being preprocessed before they can be added into the encoder of the model. </a:t>
            </a:r>
            <a:endParaRPr/>
          </a:p>
          <a:p>
            <a:pPr indent="-342900" lvl="0" marL="457200" rtl="0" algn="l">
              <a:spcBef>
                <a:spcPts val="0"/>
              </a:spcBef>
              <a:spcAft>
                <a:spcPts val="0"/>
              </a:spcAft>
              <a:buSzPts val="1800"/>
              <a:buChar char="●"/>
            </a:pPr>
            <a:r>
              <a:rPr lang="en"/>
              <a:t>Once the mulliken values and shielding tensor values will be added into the model, a </a:t>
            </a:r>
            <a:r>
              <a:rPr lang="en"/>
              <a:t>comparative</a:t>
            </a:r>
            <a:r>
              <a:rPr lang="en"/>
              <a:t> analysis will be done between the new model and the other architectures which do not use these two properties (models other than baseline)</a:t>
            </a:r>
            <a:endParaRPr/>
          </a:p>
          <a:p>
            <a:pPr indent="-342900" lvl="0" marL="457200" rtl="0" algn="l">
              <a:spcBef>
                <a:spcPts val="0"/>
              </a:spcBef>
              <a:spcAft>
                <a:spcPts val="0"/>
              </a:spcAft>
              <a:buSzPts val="1800"/>
              <a:buChar char="●"/>
            </a:pPr>
            <a:r>
              <a:rPr lang="en"/>
              <a:t>The </a:t>
            </a:r>
            <a:r>
              <a:rPr lang="en"/>
              <a:t>comparative</a:t>
            </a:r>
            <a:r>
              <a:rPr lang="en"/>
              <a:t> qualitative analysis will be done with architectures that include these two properties based on the way they are incorporated into the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gap</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NMR (Nuclear Magnetic Resonance) spectroscopy is used to investigate the chemical structures of an unknown molecule in solution.</a:t>
            </a:r>
            <a:endParaRPr sz="2100"/>
          </a:p>
          <a:p>
            <a:pPr indent="-361950" lvl="0" marL="457200" rtl="0" algn="l">
              <a:spcBef>
                <a:spcPts val="0"/>
              </a:spcBef>
              <a:spcAft>
                <a:spcPts val="0"/>
              </a:spcAft>
              <a:buSzPts val="2100"/>
              <a:buChar char="●"/>
            </a:pPr>
            <a:r>
              <a:rPr lang="en" sz="2100"/>
              <a:t>Scalar coupling constant (SCC) describes the interaction between two magnetic nuclei in NMR spectroscopy. </a:t>
            </a:r>
            <a:endParaRPr sz="2100"/>
          </a:p>
          <a:p>
            <a:pPr indent="-361950" lvl="0" marL="457200" rtl="0" algn="l">
              <a:spcBef>
                <a:spcPts val="0"/>
              </a:spcBef>
              <a:spcAft>
                <a:spcPts val="0"/>
              </a:spcAft>
              <a:buSzPts val="2100"/>
              <a:buChar char="●"/>
            </a:pPr>
            <a:r>
              <a:rPr lang="en" sz="2100"/>
              <a:t>The value of SCC varies with the type of coupled atoms and the number of bonds between the coupled atoms.</a:t>
            </a:r>
            <a:endParaRPr sz="2100"/>
          </a:p>
          <a:p>
            <a:pPr indent="-361950" lvl="0" marL="457200" rtl="0" algn="l">
              <a:spcBef>
                <a:spcPts val="0"/>
              </a:spcBef>
              <a:spcAft>
                <a:spcPts val="0"/>
              </a:spcAft>
              <a:buSzPts val="2100"/>
              <a:buChar char="●"/>
            </a:pPr>
            <a:r>
              <a:rPr lang="en" sz="2100"/>
              <a:t>Thus, there is a need to accurately predict SCC values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Char char="●"/>
            </a:pPr>
            <a:r>
              <a:rPr lang="en" sz="2700"/>
              <a:t>As an extension from the reference paper(Fang,2021), the current project aims to utilise mulliken charge values and magnetic shielding tensor values in a GAANN model with a hypothesis that it will lead to a more accurate and robust prediction of SCC values.</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t>
            </a:r>
            <a:r>
              <a:rPr lang="en"/>
              <a:t>odel</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Similar to the reference paper, a graph angle-attention neural network(GAANN) will be used in the project to get the SCC values</a:t>
            </a:r>
            <a:endParaRPr sz="2100"/>
          </a:p>
          <a:p>
            <a:pPr indent="-361950" lvl="0" marL="457200" rtl="0" algn="l">
              <a:spcBef>
                <a:spcPts val="0"/>
              </a:spcBef>
              <a:spcAft>
                <a:spcPts val="0"/>
              </a:spcAft>
              <a:buSzPts val="2100"/>
              <a:buChar char="●"/>
            </a:pPr>
            <a:r>
              <a:rPr lang="en" sz="2100"/>
              <a:t>The GAANN has a decoder and an encoder part</a:t>
            </a:r>
            <a:endParaRPr sz="2100"/>
          </a:p>
          <a:p>
            <a:pPr indent="-361950" lvl="0" marL="457200" rtl="0" algn="l">
              <a:spcBef>
                <a:spcPts val="0"/>
              </a:spcBef>
              <a:spcAft>
                <a:spcPts val="0"/>
              </a:spcAft>
              <a:buSzPts val="2100"/>
              <a:buChar char="●"/>
            </a:pPr>
            <a:r>
              <a:rPr lang="en" sz="2100"/>
              <a:t>The encoder includes two-layer message passing neural networks and self-attention neural network, while the decoder contains an MLP prediction network</a:t>
            </a:r>
            <a:endParaRPr sz="2100"/>
          </a:p>
          <a:p>
            <a:pPr indent="-361950" lvl="0" marL="457200" rtl="0" algn="l">
              <a:spcBef>
                <a:spcPts val="0"/>
              </a:spcBef>
              <a:spcAft>
                <a:spcPts val="0"/>
              </a:spcAft>
              <a:buSzPts val="2100"/>
              <a:buChar char="●"/>
            </a:pPr>
            <a:r>
              <a:rPr lang="en" sz="2100"/>
              <a:t>Atomic pair features and Bond angle attention are used as inputs for the bond message parsing whereas angle features are used in the scalar </a:t>
            </a:r>
            <a:r>
              <a:rPr lang="en" sz="2100"/>
              <a:t>coupling</a:t>
            </a:r>
            <a:r>
              <a:rPr lang="en" sz="2100"/>
              <a:t> message parsing layer.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cont.</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The project aims to include mulliken charge values and magnetic shielding tensors in the encoder part of the GAANN.</a:t>
            </a:r>
            <a:endParaRPr sz="1900"/>
          </a:p>
          <a:p>
            <a:pPr indent="-349250" lvl="0" marL="457200" rtl="0" algn="l">
              <a:spcBef>
                <a:spcPts val="0"/>
              </a:spcBef>
              <a:spcAft>
                <a:spcPts val="0"/>
              </a:spcAft>
              <a:buSzPts val="1900"/>
              <a:buChar char="●"/>
            </a:pPr>
            <a:r>
              <a:rPr lang="en" sz="1900"/>
              <a:t>This can be done in two ways:</a:t>
            </a:r>
            <a:endParaRPr sz="1900"/>
          </a:p>
          <a:p>
            <a:pPr indent="-323850" lvl="1" marL="914400" rtl="0" algn="l">
              <a:spcBef>
                <a:spcPts val="0"/>
              </a:spcBef>
              <a:spcAft>
                <a:spcPts val="0"/>
              </a:spcAft>
              <a:buSzPts val="1500"/>
              <a:buChar char="○"/>
            </a:pPr>
            <a:r>
              <a:rPr lang="en" sz="1500"/>
              <a:t>There can be a new message parsing layer in the encoder for these charge/magnetic values which will take the respective inputs and process them as features for the GAANN.</a:t>
            </a:r>
            <a:endParaRPr sz="1500"/>
          </a:p>
          <a:p>
            <a:pPr indent="-323850" lvl="1" marL="914400" rtl="0" algn="l">
              <a:spcBef>
                <a:spcPts val="0"/>
              </a:spcBef>
              <a:spcAft>
                <a:spcPts val="0"/>
              </a:spcAft>
              <a:buSzPts val="1500"/>
              <a:buChar char="○"/>
            </a:pPr>
            <a:r>
              <a:rPr lang="en" sz="1500"/>
              <a:t>The mulliken charge values and magnetic shielding tensor values can be used as inputs in the already existing message parsing layers to incorporate them in the existing encoder architecture. </a:t>
            </a:r>
            <a:endParaRPr sz="1500"/>
          </a:p>
          <a:p>
            <a:pPr indent="-349250" lvl="0" marL="457200" rtl="0" algn="l">
              <a:spcBef>
                <a:spcPts val="0"/>
              </a:spcBef>
              <a:spcAft>
                <a:spcPts val="0"/>
              </a:spcAft>
              <a:buSzPts val="1900"/>
              <a:buChar char="●"/>
            </a:pPr>
            <a:r>
              <a:rPr lang="en" sz="1900"/>
              <a:t>Both of the above mentioned methods needs to be tested and analysed for accuracy of the SCC values and </a:t>
            </a:r>
            <a:r>
              <a:rPr lang="en" sz="1900"/>
              <a:t>efficiency</a:t>
            </a:r>
            <a:r>
              <a:rPr lang="en" sz="1900"/>
              <a:t> in terms of computational cost, which is what the project aims to do.</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a:t>
            </a:r>
            <a:r>
              <a:rPr lang="en"/>
              <a:t>ataset</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dataset for this is similar to the dataset that was used in the primary reference paper(Fang,2021).</a:t>
            </a:r>
            <a:endParaRPr sz="2000"/>
          </a:p>
          <a:p>
            <a:pPr indent="-342900" lvl="0" marL="457200" rtl="0" algn="l">
              <a:spcBef>
                <a:spcPts val="0"/>
              </a:spcBef>
              <a:spcAft>
                <a:spcPts val="0"/>
              </a:spcAft>
              <a:buSzPts val="1800"/>
              <a:buChar char="●"/>
            </a:pPr>
            <a:r>
              <a:rPr lang="en" sz="2000"/>
              <a:t>This dataset is from kaggle: </a:t>
            </a:r>
            <a:r>
              <a:rPr lang="en" sz="1550" u="sng">
                <a:solidFill>
                  <a:srgbClr val="006699"/>
                </a:solidFill>
                <a:highlight>
                  <a:srgbClr val="FFFFFF"/>
                </a:highlight>
                <a:latin typeface="Roboto"/>
                <a:ea typeface="Roboto"/>
                <a:cs typeface="Roboto"/>
                <a:sym typeface="Roboto"/>
                <a:hlinkClick r:id="rId3">
                  <a:extLst>
                    <a:ext uri="{A12FA001-AC4F-418D-AE19-62706E023703}">
                      <ahyp:hlinkClr val="tx"/>
                    </a:ext>
                  </a:extLst>
                </a:hlinkClick>
              </a:rPr>
              <a:t>https://www.kaggle.com/c/champs-scalar-coupling</a:t>
            </a:r>
            <a:endParaRPr sz="2000"/>
          </a:p>
          <a:p>
            <a:pPr indent="-355600" lvl="0" marL="457200" rtl="0" algn="l">
              <a:spcBef>
                <a:spcPts val="0"/>
              </a:spcBef>
              <a:spcAft>
                <a:spcPts val="0"/>
              </a:spcAft>
              <a:buSzPts val="2000"/>
              <a:buChar char="●"/>
            </a:pPr>
            <a:r>
              <a:rPr lang="en" sz="2000"/>
              <a:t>The dataset contains molecule name, atom indices, scalar coupling constant values, dipole moments values, magnetic shielding tensor values, mulliken charge values and potential energy values. </a:t>
            </a:r>
            <a:endParaRPr sz="2000"/>
          </a:p>
          <a:p>
            <a:pPr indent="-355600" lvl="0" marL="457200" rtl="0" algn="l">
              <a:spcBef>
                <a:spcPts val="0"/>
              </a:spcBef>
              <a:spcAft>
                <a:spcPts val="0"/>
              </a:spcAft>
              <a:buSzPts val="2000"/>
              <a:buChar char="●"/>
            </a:pPr>
            <a:r>
              <a:rPr lang="en" sz="2000"/>
              <a:t>If possible/needed during the course of the project, it has been planned to add additional data into the dataset according to the requirements using DFT calculations and formulas from reference papers.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4327" lvl="0" marL="457200" rtl="0" algn="l">
              <a:lnSpc>
                <a:spcPct val="110000"/>
              </a:lnSpc>
              <a:spcBef>
                <a:spcPts val="0"/>
              </a:spcBef>
              <a:spcAft>
                <a:spcPts val="0"/>
              </a:spcAft>
              <a:buSzPts val="1665"/>
              <a:buChar char="●"/>
            </a:pPr>
            <a:r>
              <a:rPr lang="en" sz="1865" u="sng">
                <a:solidFill>
                  <a:schemeClr val="hlink"/>
                </a:solidFill>
                <a:hlinkClick r:id="rId3"/>
              </a:rPr>
              <a:t>Fang, J., Hu, L., Dong, J. et al. Predicting scalar coupling constants by graph angle-attention neural network. Scientific Reports 11, 18686 (2021). https://doi.org/10.1038/s41598-021-97146-1</a:t>
            </a:r>
            <a:r>
              <a:rPr b="1" lang="en" sz="2327">
                <a:solidFill>
                  <a:srgbClr val="222222"/>
                </a:solidFill>
                <a:highlight>
                  <a:srgbClr val="FFFFFF"/>
                </a:highlight>
                <a:latin typeface="Roboto"/>
                <a:ea typeface="Roboto"/>
                <a:cs typeface="Roboto"/>
                <a:sym typeface="Roboto"/>
              </a:rPr>
              <a:t> </a:t>
            </a:r>
            <a:endParaRPr b="1" sz="2327">
              <a:solidFill>
                <a:srgbClr val="222222"/>
              </a:solidFill>
              <a:highlight>
                <a:srgbClr val="FFFFFF"/>
              </a:highlight>
              <a:latin typeface="Roboto"/>
              <a:ea typeface="Roboto"/>
              <a:cs typeface="Roboto"/>
              <a:sym typeface="Roboto"/>
            </a:endParaRPr>
          </a:p>
          <a:p>
            <a:pPr indent="-347027" lvl="0" marL="457200" marR="0" rtl="0" algn="l">
              <a:lnSpc>
                <a:spcPct val="105000"/>
              </a:lnSpc>
              <a:spcBef>
                <a:spcPts val="0"/>
              </a:spcBef>
              <a:spcAft>
                <a:spcPts val="0"/>
              </a:spcAft>
              <a:buSzPts val="1865"/>
              <a:buChar char="●"/>
            </a:pPr>
            <a:r>
              <a:rPr lang="en" sz="1865" u="sng">
                <a:solidFill>
                  <a:schemeClr val="hlink"/>
                </a:solidFill>
                <a:hlinkClick r:id="rId4"/>
              </a:rPr>
              <a:t>Guan, Y., Sowndarya, S. S., Gallegos, L. C., John, P. C. S., &amp; Paton, R. S. (2021). Real-time prediction of 1 H and 13 C chemical shifts with DFT accuracy using a 3D graph neural network. Chemical Science, 12(36), 12012-12026.</a:t>
            </a:r>
            <a:endParaRPr sz="1865"/>
          </a:p>
          <a:p>
            <a:pPr indent="-347027" lvl="0" marL="457200" marR="0" rtl="0" algn="l">
              <a:lnSpc>
                <a:spcPct val="105000"/>
              </a:lnSpc>
              <a:spcBef>
                <a:spcPts val="0"/>
              </a:spcBef>
              <a:spcAft>
                <a:spcPts val="0"/>
              </a:spcAft>
              <a:buSzPts val="1865"/>
              <a:buChar char="●"/>
            </a:pPr>
            <a:r>
              <a:rPr lang="en" sz="1865" u="sng">
                <a:solidFill>
                  <a:schemeClr val="hlink"/>
                </a:solidFill>
                <a:hlinkClick r:id="rId5"/>
              </a:rPr>
              <a:t>Barfield, M., Dingley, A. J., Feigon, J., &amp; Grzesiek, S. (2001). A DFT Study of the Interresidue Dependencies of ScalarJ-Coupling and Magnetic Shielding in the Hydrogen-Bonding Regions of a DNA Triplex. Journal of the American Chemical Society, 123(17), 4014–4022. doi:10.1021/ja003781c </a:t>
            </a:r>
            <a:endParaRPr sz="1865"/>
          </a:p>
          <a:p>
            <a:pPr indent="0" lvl="0" marL="0" rtl="0" algn="l">
              <a:lnSpc>
                <a:spcPct val="105000"/>
              </a:lnSpc>
              <a:spcBef>
                <a:spcPts val="1200"/>
              </a:spcBef>
              <a:spcAft>
                <a:spcPts val="1200"/>
              </a:spcAft>
              <a:buSzPts val="1018"/>
              <a:buNone/>
            </a:pPr>
            <a:r>
              <a:t/>
            </a:r>
            <a:endParaRPr sz="186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pre-existing model to make </a:t>
            </a:r>
            <a:r>
              <a:rPr lang="en"/>
              <a:t>improvements</a:t>
            </a:r>
            <a:endParaRPr/>
          </a:p>
        </p:txBody>
      </p:sp>
      <p:sp>
        <p:nvSpPr>
          <p:cNvPr id="109" name="Google Shape;109;p21"/>
          <p:cNvSpPr txBox="1"/>
          <p:nvPr>
            <p:ph idx="1" type="body"/>
          </p:nvPr>
        </p:nvSpPr>
        <p:spPr>
          <a:xfrm>
            <a:off x="311700" y="1152475"/>
            <a:ext cx="8520600" cy="3890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paper mentions MPNN and transformer based architecture as some of the most striking solutions to calculate SCC. Our </a:t>
            </a:r>
            <a:r>
              <a:rPr lang="en"/>
              <a:t>project</a:t>
            </a:r>
            <a:r>
              <a:rPr lang="en"/>
              <a:t> will compare these architectures also after the </a:t>
            </a:r>
            <a:r>
              <a:rPr lang="en"/>
              <a:t>improvements</a:t>
            </a:r>
            <a:r>
              <a:rPr lang="en"/>
              <a:t> are made</a:t>
            </a:r>
            <a:endParaRPr/>
          </a:p>
          <a:p>
            <a:pPr indent="-342900" lvl="0" marL="457200" rtl="0" algn="l">
              <a:spcBef>
                <a:spcPts val="0"/>
              </a:spcBef>
              <a:spcAft>
                <a:spcPts val="0"/>
              </a:spcAft>
              <a:buSzPts val="1800"/>
              <a:buChar char="●"/>
            </a:pPr>
            <a:r>
              <a:rPr lang="en"/>
              <a:t>Due to the way bond angles were incorporated into the MP layers of the encoder, the mulliken/magnetic tensor values cannot be added directly to the encoder  </a:t>
            </a:r>
            <a:endParaRPr/>
          </a:p>
          <a:p>
            <a:pPr indent="-342900" lvl="0" marL="457200" rtl="0" algn="l">
              <a:spcBef>
                <a:spcPts val="0"/>
              </a:spcBef>
              <a:spcAft>
                <a:spcPts val="0"/>
              </a:spcAft>
              <a:buSzPts val="1800"/>
              <a:buChar char="●"/>
            </a:pPr>
            <a:r>
              <a:rPr lang="en"/>
              <a:t>The model needs to be implemented in a modular way and the data pre processing code needs to be slightly modified since the importing of data was given ambiguously</a:t>
            </a:r>
            <a:endParaRPr/>
          </a:p>
          <a:p>
            <a:pPr indent="-342900" lvl="0" marL="457200" rtl="0" algn="l">
              <a:spcBef>
                <a:spcPts val="0"/>
              </a:spcBef>
              <a:spcAft>
                <a:spcPts val="0"/>
              </a:spcAft>
              <a:buSzPts val="1800"/>
              <a:buChar char="●"/>
            </a:pPr>
            <a:r>
              <a:rPr lang="en"/>
              <a:t>There needs to be a correlation/similarity matrix done for the above mentioned properties (similar to the way it was done in the paper) which will be used for designing a new message parsing layer of the encoder based on these similarity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