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3"/>
  </p:notesMasterIdLst>
  <p:handoutMasterIdLst>
    <p:handoutMasterId r:id="rId14"/>
  </p:handoutMasterIdLst>
  <p:sldIdLst>
    <p:sldId id="281" r:id="rId5"/>
    <p:sldId id="354" r:id="rId6"/>
    <p:sldId id="355" r:id="rId7"/>
    <p:sldId id="356" r:id="rId8"/>
    <p:sldId id="357" r:id="rId9"/>
    <p:sldId id="359" r:id="rId10"/>
    <p:sldId id="360" r:id="rId11"/>
    <p:sldId id="3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25"/>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6/13/2023</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6/13/2023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lstStyle/>
          <a:p>
            <a:r>
              <a:rPr lang="en-US" dirty="0"/>
              <a:t>Assignment 1</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p:txBody>
          <a:bodyPr/>
          <a:lstStyle/>
          <a:p>
            <a:r>
              <a:rPr lang="en-US" dirty="0"/>
              <a:t>Findings on Injury/Death data</a:t>
            </a:r>
          </a:p>
        </p:txBody>
      </p:sp>
    </p:spTree>
    <p:extLst>
      <p:ext uri="{BB962C8B-B14F-4D97-AF65-F5344CB8AC3E}">
        <p14:creationId xmlns:p14="http://schemas.microsoft.com/office/powerpoint/2010/main" val="18337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612648" y="1078992"/>
            <a:ext cx="5448896" cy="1536192"/>
          </a:xfrm>
        </p:spPr>
        <p:txBody>
          <a:bodyPr>
            <a:normAutofit fontScale="90000"/>
          </a:bodyPr>
          <a:lstStyle/>
          <a:p>
            <a:r>
              <a:rPr lang="en-US" dirty="0"/>
              <a:t>Leading causes of injury and deaths by mechanism</a:t>
            </a:r>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612648" y="3355848"/>
            <a:ext cx="5448896" cy="2825496"/>
          </a:xfrm>
        </p:spPr>
        <p:txBody>
          <a:bodyPr/>
          <a:lstStyle/>
          <a:p>
            <a:r>
              <a:rPr lang="en-US" dirty="0"/>
              <a:t>After processing the data provided, it is found that the top 5 causes of injuries and deaths are:</a:t>
            </a:r>
          </a:p>
          <a:p>
            <a:pPr marL="285750" indent="-285750">
              <a:buFont typeface="Arial" panose="020B0604020202020204" pitchFamily="34" charset="0"/>
              <a:buChar char="•"/>
            </a:pPr>
            <a:r>
              <a:rPr lang="en-US" dirty="0"/>
              <a:t>Poisoning – 22% occurrences </a:t>
            </a:r>
          </a:p>
          <a:p>
            <a:pPr marL="285750" indent="-285750">
              <a:buFont typeface="Arial" panose="020B0604020202020204" pitchFamily="34" charset="0"/>
              <a:buChar char="•"/>
            </a:pPr>
            <a:r>
              <a:rPr lang="en-US" dirty="0"/>
              <a:t>Motor vehicle traffic – 21.8% occurrences </a:t>
            </a:r>
          </a:p>
          <a:p>
            <a:pPr marL="285750" indent="-285750">
              <a:buFont typeface="Arial" panose="020B0604020202020204" pitchFamily="34" charset="0"/>
              <a:buChar char="•"/>
            </a:pPr>
            <a:r>
              <a:rPr lang="en-US" dirty="0"/>
              <a:t>Firearm – 17.9% occurrences </a:t>
            </a:r>
          </a:p>
          <a:p>
            <a:pPr marL="285750" indent="-285750">
              <a:buFont typeface="Arial" panose="020B0604020202020204" pitchFamily="34" charset="0"/>
              <a:buChar char="•"/>
            </a:pPr>
            <a:r>
              <a:rPr lang="en-US" dirty="0"/>
              <a:t>Fall – 13.6% occurrences</a:t>
            </a:r>
          </a:p>
          <a:p>
            <a:pPr marL="285750" indent="-285750">
              <a:buFont typeface="Arial" panose="020B0604020202020204" pitchFamily="34" charset="0"/>
              <a:buChar char="•"/>
            </a:pPr>
            <a:r>
              <a:rPr lang="en-US" dirty="0"/>
              <a:t>Suffocation – 8.5% occurrences </a:t>
            </a:r>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p:txBody>
          <a:bodyPr/>
          <a:lstStyle/>
          <a:p>
            <a:fld id="{A65A5C87-DF58-40C8-B092-1DE63DB4547E}" type="slidenum">
              <a:rPr lang="en-US" smtClean="0"/>
              <a:pPr/>
              <a:t>2</a:t>
            </a:fld>
            <a:endParaRPr lang="en-US" dirty="0"/>
          </a:p>
        </p:txBody>
      </p:sp>
      <p:pic>
        <p:nvPicPr>
          <p:cNvPr id="10" name="Picture Placeholder 9" descr="A picture containing text, screenshot, diagram, circle&#10;&#10;Description automatically generated">
            <a:extLst>
              <a:ext uri="{FF2B5EF4-FFF2-40B4-BE49-F238E27FC236}">
                <a16:creationId xmlns:a16="http://schemas.microsoft.com/office/drawing/2014/main" id="{7F715A57-8004-12AB-C7EA-5D16B36B74E7}"/>
              </a:ext>
            </a:extLst>
          </p:cNvPr>
          <p:cNvPicPr>
            <a:picLocks noGrp="1" noChangeAspect="1"/>
          </p:cNvPicPr>
          <p:nvPr>
            <p:ph type="pic" sz="quarter" idx="14"/>
          </p:nvPr>
        </p:nvPicPr>
        <p:blipFill rotWithShape="1">
          <a:blip r:embed="rId2"/>
          <a:srcRect l="4291" r="-1212"/>
          <a:stretch/>
        </p:blipFill>
        <p:spPr>
          <a:xfrm>
            <a:off x="6061544" y="1015859"/>
            <a:ext cx="6126083" cy="4679977"/>
          </a:xfrm>
        </p:spPr>
      </p:pic>
    </p:spTree>
    <p:extLst>
      <p:ext uri="{BB962C8B-B14F-4D97-AF65-F5344CB8AC3E}">
        <p14:creationId xmlns:p14="http://schemas.microsoft.com/office/powerpoint/2010/main" val="147138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612648" y="1078992"/>
            <a:ext cx="5448896" cy="1536192"/>
          </a:xfrm>
        </p:spPr>
        <p:txBody>
          <a:bodyPr>
            <a:normAutofit fontScale="90000"/>
          </a:bodyPr>
          <a:lstStyle/>
          <a:p>
            <a:r>
              <a:rPr lang="en-US" dirty="0"/>
              <a:t>Leading causes of injury and deaths by intent</a:t>
            </a:r>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612648" y="3355848"/>
            <a:ext cx="5448896" cy="2825496"/>
          </a:xfrm>
        </p:spPr>
        <p:txBody>
          <a:bodyPr/>
          <a:lstStyle/>
          <a:p>
            <a:r>
              <a:rPr lang="en-US" dirty="0"/>
              <a:t>After processing the data provided, it is found that the causes of most injuries and deaths are:</a:t>
            </a:r>
          </a:p>
          <a:p>
            <a:pPr marL="285750" indent="-285750">
              <a:buFont typeface="Arial" panose="020B0604020202020204" pitchFamily="34" charset="0"/>
              <a:buChar char="•"/>
            </a:pPr>
            <a:r>
              <a:rPr lang="en-US" dirty="0"/>
              <a:t>Unintentional – 67.1% occurrences </a:t>
            </a:r>
          </a:p>
          <a:p>
            <a:pPr marL="285750" indent="-285750">
              <a:buFont typeface="Arial" panose="020B0604020202020204" pitchFamily="34" charset="0"/>
              <a:buChar char="•"/>
            </a:pPr>
            <a:r>
              <a:rPr lang="en-US" dirty="0"/>
              <a:t>Suicide – 20.2% occurrences </a:t>
            </a:r>
          </a:p>
          <a:p>
            <a:pPr marL="285750" indent="-285750">
              <a:buFont typeface="Arial" panose="020B0604020202020204" pitchFamily="34" charset="0"/>
              <a:buChar char="•"/>
            </a:pPr>
            <a:r>
              <a:rPr lang="en-US" dirty="0"/>
              <a:t>Homicide – 9.8% occurrences </a:t>
            </a:r>
          </a:p>
          <a:p>
            <a:pPr marL="285750" indent="-285750">
              <a:buFont typeface="Arial" panose="020B0604020202020204" pitchFamily="34" charset="0"/>
              <a:buChar char="•"/>
            </a:pPr>
            <a:r>
              <a:rPr lang="en-US" dirty="0"/>
              <a:t>Undetermined – 2.7% occurrences</a:t>
            </a:r>
          </a:p>
          <a:p>
            <a:pPr marL="285750" indent="-285750">
              <a:buFont typeface="Arial" panose="020B0604020202020204" pitchFamily="34" charset="0"/>
              <a:buChar char="•"/>
            </a:pPr>
            <a:r>
              <a:rPr lang="en-US" dirty="0"/>
              <a:t>Legal intervention/War – 0.3% occurrences </a:t>
            </a:r>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p:txBody>
          <a:bodyPr/>
          <a:lstStyle/>
          <a:p>
            <a:fld id="{A65A5C87-DF58-40C8-B092-1DE63DB4547E}" type="slidenum">
              <a:rPr lang="en-US" smtClean="0"/>
              <a:pPr/>
              <a:t>3</a:t>
            </a:fld>
            <a:endParaRPr lang="en-US" dirty="0"/>
          </a:p>
        </p:txBody>
      </p:sp>
      <p:pic>
        <p:nvPicPr>
          <p:cNvPr id="8" name="Picture Placeholder 7" descr="A picture containing diagram, screenshot, circle, colorfulness&#10;&#10;Description automatically generated">
            <a:extLst>
              <a:ext uri="{FF2B5EF4-FFF2-40B4-BE49-F238E27FC236}">
                <a16:creationId xmlns:a16="http://schemas.microsoft.com/office/drawing/2014/main" id="{5C5234B6-89C3-5220-5B00-32DEA9A2FB0D}"/>
              </a:ext>
            </a:extLst>
          </p:cNvPr>
          <p:cNvPicPr>
            <a:picLocks noGrp="1" noChangeAspect="1"/>
          </p:cNvPicPr>
          <p:nvPr>
            <p:ph type="pic" sz="quarter" idx="14"/>
          </p:nvPr>
        </p:nvPicPr>
        <p:blipFill rotWithShape="1">
          <a:blip r:embed="rId2"/>
          <a:srcRect l="7285" r="57"/>
          <a:stretch/>
        </p:blipFill>
        <p:spPr>
          <a:xfrm>
            <a:off x="6130458" y="946898"/>
            <a:ext cx="5952928" cy="4964203"/>
          </a:xfrm>
        </p:spPr>
      </p:pic>
    </p:spTree>
    <p:extLst>
      <p:ext uri="{BB962C8B-B14F-4D97-AF65-F5344CB8AC3E}">
        <p14:creationId xmlns:p14="http://schemas.microsoft.com/office/powerpoint/2010/main" val="3864036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612648" y="1078992"/>
            <a:ext cx="5448896" cy="1536192"/>
          </a:xfrm>
        </p:spPr>
        <p:txBody>
          <a:bodyPr>
            <a:normAutofit/>
          </a:bodyPr>
          <a:lstStyle/>
          <a:p>
            <a:r>
              <a:rPr lang="en-US" dirty="0"/>
              <a:t>Trends in relation to age group</a:t>
            </a:r>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612648" y="3177584"/>
            <a:ext cx="5448896" cy="3178765"/>
          </a:xfrm>
        </p:spPr>
        <p:txBody>
          <a:bodyPr>
            <a:normAutofit lnSpcReduction="10000"/>
          </a:bodyPr>
          <a:lstStyle/>
          <a:p>
            <a:r>
              <a:rPr lang="en-US" dirty="0"/>
              <a:t>After processing the data provided, it is found that the age groups of most injuries and deaths are:</a:t>
            </a:r>
          </a:p>
          <a:p>
            <a:pPr marL="285750" indent="-285750">
              <a:buFont typeface="Arial" panose="020B0604020202020204" pitchFamily="34" charset="0"/>
              <a:buChar char="•"/>
            </a:pPr>
            <a:r>
              <a:rPr lang="en-US" dirty="0"/>
              <a:t>25 to 44 – 29.7% occurrences </a:t>
            </a:r>
          </a:p>
          <a:p>
            <a:pPr marL="285750" indent="-285750">
              <a:buFont typeface="Arial" panose="020B0604020202020204" pitchFamily="34" charset="0"/>
              <a:buChar char="•"/>
            </a:pPr>
            <a:r>
              <a:rPr lang="en-US" dirty="0"/>
              <a:t>45 to 64 – 27.4% occurrences </a:t>
            </a:r>
          </a:p>
          <a:p>
            <a:pPr marL="285750" indent="-285750">
              <a:buFont typeface="Arial" panose="020B0604020202020204" pitchFamily="34" charset="0"/>
              <a:buChar char="•"/>
            </a:pPr>
            <a:r>
              <a:rPr lang="en-US" dirty="0"/>
              <a:t>75+ – 18.8% occurrences </a:t>
            </a:r>
          </a:p>
          <a:p>
            <a:pPr marL="285750" indent="-285750">
              <a:buFont typeface="Arial" panose="020B0604020202020204" pitchFamily="34" charset="0"/>
              <a:buChar char="•"/>
            </a:pPr>
            <a:r>
              <a:rPr lang="en-US" dirty="0"/>
              <a:t>15 to 24 – 13.3% occurrences</a:t>
            </a:r>
          </a:p>
          <a:p>
            <a:pPr marL="285750" indent="-285750">
              <a:buFont typeface="Arial" panose="020B0604020202020204" pitchFamily="34" charset="0"/>
              <a:buChar char="•"/>
            </a:pPr>
            <a:r>
              <a:rPr lang="en-US" dirty="0"/>
              <a:t>65 to 74 – 7.3% occurrences </a:t>
            </a:r>
          </a:p>
          <a:p>
            <a:pPr marL="285750" indent="-285750">
              <a:buFont typeface="Arial" panose="020B0604020202020204" pitchFamily="34" charset="0"/>
              <a:buChar char="•"/>
            </a:pPr>
            <a:r>
              <a:rPr lang="en-US" dirty="0"/>
              <a:t>&lt;15 – 3.5% occurrences</a:t>
            </a:r>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p:txBody>
          <a:bodyPr/>
          <a:lstStyle/>
          <a:p>
            <a:fld id="{A65A5C87-DF58-40C8-B092-1DE63DB4547E}" type="slidenum">
              <a:rPr lang="en-US" smtClean="0"/>
              <a:pPr/>
              <a:t>4</a:t>
            </a:fld>
            <a:endParaRPr lang="en-US" dirty="0"/>
          </a:p>
        </p:txBody>
      </p:sp>
      <p:pic>
        <p:nvPicPr>
          <p:cNvPr id="8" name="Picture Placeholder 7" descr="A picture containing text, diagram, screenshot, colorfulness&#10;&#10;Description automatically generated">
            <a:extLst>
              <a:ext uri="{FF2B5EF4-FFF2-40B4-BE49-F238E27FC236}">
                <a16:creationId xmlns:a16="http://schemas.microsoft.com/office/drawing/2014/main" id="{E7401FF4-4A0F-D69C-AB0D-37B8E8213826}"/>
              </a:ext>
            </a:extLst>
          </p:cNvPr>
          <p:cNvPicPr>
            <a:picLocks noGrp="1" noChangeAspect="1"/>
          </p:cNvPicPr>
          <p:nvPr>
            <p:ph type="pic" sz="quarter" idx="14"/>
          </p:nvPr>
        </p:nvPicPr>
        <p:blipFill rotWithShape="1">
          <a:blip r:embed="rId2"/>
          <a:srcRect l="4575" r="65"/>
          <a:stretch/>
        </p:blipFill>
        <p:spPr>
          <a:xfrm>
            <a:off x="6392848" y="854918"/>
            <a:ext cx="5627593" cy="5148163"/>
          </a:xfrm>
        </p:spPr>
      </p:pic>
    </p:spTree>
    <p:extLst>
      <p:ext uri="{BB962C8B-B14F-4D97-AF65-F5344CB8AC3E}">
        <p14:creationId xmlns:p14="http://schemas.microsoft.com/office/powerpoint/2010/main" val="29126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612648" y="1078992"/>
            <a:ext cx="5448896" cy="1536192"/>
          </a:xfrm>
        </p:spPr>
        <p:txBody>
          <a:bodyPr>
            <a:normAutofit/>
          </a:bodyPr>
          <a:lstStyle/>
          <a:p>
            <a:r>
              <a:rPr lang="en-US" dirty="0"/>
              <a:t>Trends in relation to sex</a:t>
            </a:r>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595420" y="3428999"/>
            <a:ext cx="5483352" cy="2690479"/>
          </a:xfrm>
        </p:spPr>
        <p:txBody>
          <a:bodyPr>
            <a:normAutofit/>
          </a:bodyPr>
          <a:lstStyle/>
          <a:p>
            <a:r>
              <a:rPr lang="en-US" dirty="0"/>
              <a:t>After processing the data provided, it is found that:</a:t>
            </a:r>
          </a:p>
          <a:p>
            <a:pPr marL="285750" indent="-285750">
              <a:buFont typeface="Arial" panose="020B0604020202020204" pitchFamily="34" charset="0"/>
              <a:buChar char="•"/>
            </a:pPr>
            <a:r>
              <a:rPr lang="en-US" dirty="0"/>
              <a:t>Male – 68.5% occurrences </a:t>
            </a:r>
          </a:p>
          <a:p>
            <a:pPr marL="285750" indent="-285750">
              <a:buFont typeface="Arial" panose="020B0604020202020204" pitchFamily="34" charset="0"/>
              <a:buChar char="•"/>
            </a:pPr>
            <a:r>
              <a:rPr lang="en-US" dirty="0"/>
              <a:t>Female – 31.5% occurrences</a:t>
            </a:r>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p:txBody>
          <a:bodyPr/>
          <a:lstStyle/>
          <a:p>
            <a:fld id="{A65A5C87-DF58-40C8-B092-1DE63DB4547E}" type="slidenum">
              <a:rPr lang="en-US" smtClean="0"/>
              <a:pPr/>
              <a:t>5</a:t>
            </a:fld>
            <a:endParaRPr lang="en-US" dirty="0"/>
          </a:p>
        </p:txBody>
      </p:sp>
      <p:pic>
        <p:nvPicPr>
          <p:cNvPr id="9" name="Picture Placeholder 8" descr="A picture containing screenshot, diagram, text, circle&#10;&#10;Description automatically generated">
            <a:extLst>
              <a:ext uri="{FF2B5EF4-FFF2-40B4-BE49-F238E27FC236}">
                <a16:creationId xmlns:a16="http://schemas.microsoft.com/office/drawing/2014/main" id="{B6F10B7D-FD7E-076B-FB67-5A4D5DD43315}"/>
              </a:ext>
            </a:extLst>
          </p:cNvPr>
          <p:cNvPicPr>
            <a:picLocks noGrp="1" noChangeAspect="1"/>
          </p:cNvPicPr>
          <p:nvPr>
            <p:ph type="pic" sz="quarter" idx="14"/>
          </p:nvPr>
        </p:nvPicPr>
        <p:blipFill rotWithShape="1">
          <a:blip r:embed="rId2"/>
          <a:srcRect l="3590" t="-386" r="-104" b="386"/>
          <a:stretch/>
        </p:blipFill>
        <p:spPr>
          <a:xfrm>
            <a:off x="6708648" y="920894"/>
            <a:ext cx="5483352" cy="5016210"/>
          </a:xfrm>
        </p:spPr>
      </p:pic>
    </p:spTree>
    <p:extLst>
      <p:ext uri="{BB962C8B-B14F-4D97-AF65-F5344CB8AC3E}">
        <p14:creationId xmlns:p14="http://schemas.microsoft.com/office/powerpoint/2010/main" val="413336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612648" y="1078992"/>
            <a:ext cx="6272784" cy="1536192"/>
          </a:xfrm>
        </p:spPr>
        <p:txBody>
          <a:bodyPr>
            <a:normAutofit fontScale="90000"/>
          </a:bodyPr>
          <a:lstStyle/>
          <a:p>
            <a:r>
              <a:rPr lang="en-US" dirty="0"/>
              <a:t>Trends in correlation between gender and age</a:t>
            </a:r>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595420" y="3428999"/>
            <a:ext cx="5483352" cy="2690479"/>
          </a:xfrm>
        </p:spPr>
        <p:txBody>
          <a:bodyPr>
            <a:normAutofit/>
          </a:bodyPr>
          <a:lstStyle/>
          <a:p>
            <a:r>
              <a:rPr lang="en-US" dirty="0"/>
              <a:t>It can be observed that, on average, injuries and deaths related to male are much more than those that are related to female. </a:t>
            </a:r>
          </a:p>
          <a:p>
            <a:r>
              <a:rPr lang="en-US" dirty="0"/>
              <a:t>It can also be observed that injuries and deaths related to both male and female have the same trend based on age, i.e. peaking at around age 50 and falling before and after 50. </a:t>
            </a:r>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p:txBody>
          <a:bodyPr/>
          <a:lstStyle/>
          <a:p>
            <a:fld id="{A65A5C87-DF58-40C8-B092-1DE63DB4547E}" type="slidenum">
              <a:rPr lang="en-US" smtClean="0"/>
              <a:pPr/>
              <a:t>6</a:t>
            </a:fld>
            <a:endParaRPr lang="en-US" dirty="0"/>
          </a:p>
        </p:txBody>
      </p:sp>
      <p:pic>
        <p:nvPicPr>
          <p:cNvPr id="8" name="Picture Placeholder 7" descr="A picture containing diagram, plot, design&#10;&#10;Description automatically generated">
            <a:extLst>
              <a:ext uri="{FF2B5EF4-FFF2-40B4-BE49-F238E27FC236}">
                <a16:creationId xmlns:a16="http://schemas.microsoft.com/office/drawing/2014/main" id="{F06B9F75-27D6-AE0A-6BF0-45F4411E186E}"/>
              </a:ext>
            </a:extLst>
          </p:cNvPr>
          <p:cNvPicPr>
            <a:picLocks noGrp="1" noChangeAspect="1"/>
          </p:cNvPicPr>
          <p:nvPr>
            <p:ph type="pic" sz="quarter" idx="14"/>
          </p:nvPr>
        </p:nvPicPr>
        <p:blipFill rotWithShape="1">
          <a:blip r:embed="rId2"/>
          <a:srcRect l="-442" r="-1461"/>
          <a:stretch/>
        </p:blipFill>
        <p:spPr>
          <a:xfrm>
            <a:off x="7108466" y="1367027"/>
            <a:ext cx="5083534" cy="4123944"/>
          </a:xfrm>
        </p:spPr>
      </p:pic>
    </p:spTree>
    <p:extLst>
      <p:ext uri="{BB962C8B-B14F-4D97-AF65-F5344CB8AC3E}">
        <p14:creationId xmlns:p14="http://schemas.microsoft.com/office/powerpoint/2010/main" val="2800581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612648" y="1078992"/>
            <a:ext cx="6272784" cy="1536192"/>
          </a:xfrm>
        </p:spPr>
        <p:txBody>
          <a:bodyPr>
            <a:normAutofit fontScale="90000"/>
          </a:bodyPr>
          <a:lstStyle/>
          <a:p>
            <a:r>
              <a:rPr lang="en-US" dirty="0"/>
              <a:t>Trends in correlation between gender and intent</a:t>
            </a:r>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612648" y="3423037"/>
            <a:ext cx="6272784" cy="2675613"/>
          </a:xfrm>
        </p:spPr>
        <p:txBody>
          <a:bodyPr>
            <a:normAutofit/>
          </a:bodyPr>
          <a:lstStyle/>
          <a:p>
            <a:r>
              <a:rPr lang="en-US" dirty="0"/>
              <a:t>Similar to the previous analysis, it can be observed that, injuries and deaths related to male are much more than those that are related to female. </a:t>
            </a:r>
          </a:p>
          <a:p>
            <a:r>
              <a:rPr lang="en-US" dirty="0"/>
              <a:t>It can also be observed that both male and female follow the same trend intent-wise. The majority of injuries and deaths are unintentional, however, the numbers from legal intervention/war and undetermined are very close for both sexes. </a:t>
            </a:r>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p:txBody>
          <a:bodyPr/>
          <a:lstStyle/>
          <a:p>
            <a:fld id="{A65A5C87-DF58-40C8-B092-1DE63DB4547E}" type="slidenum">
              <a:rPr lang="en-US" smtClean="0"/>
              <a:pPr/>
              <a:t>7</a:t>
            </a:fld>
            <a:endParaRPr lang="en-US" dirty="0"/>
          </a:p>
        </p:txBody>
      </p:sp>
      <p:pic>
        <p:nvPicPr>
          <p:cNvPr id="9" name="Picture Placeholder 8" descr="A picture containing diagram, plot, design&#10;&#10;Description automatically generated">
            <a:extLst>
              <a:ext uri="{FF2B5EF4-FFF2-40B4-BE49-F238E27FC236}">
                <a16:creationId xmlns:a16="http://schemas.microsoft.com/office/drawing/2014/main" id="{C9812C33-7C3E-8363-BF80-BC7D57EDA8D4}"/>
              </a:ext>
            </a:extLst>
          </p:cNvPr>
          <p:cNvPicPr>
            <a:picLocks noGrp="1" noChangeAspect="1"/>
          </p:cNvPicPr>
          <p:nvPr>
            <p:ph type="pic" sz="quarter" idx="14"/>
          </p:nvPr>
        </p:nvPicPr>
        <p:blipFill rotWithShape="1">
          <a:blip r:embed="rId2"/>
          <a:srcRect l="-151" r="62"/>
          <a:stretch/>
        </p:blipFill>
        <p:spPr>
          <a:xfrm>
            <a:off x="7198978" y="361578"/>
            <a:ext cx="4993022" cy="4123944"/>
          </a:xfrm>
        </p:spPr>
      </p:pic>
      <p:sp>
        <p:nvSpPr>
          <p:cNvPr id="10" name="TextBox 9">
            <a:extLst>
              <a:ext uri="{FF2B5EF4-FFF2-40B4-BE49-F238E27FC236}">
                <a16:creationId xmlns:a16="http://schemas.microsoft.com/office/drawing/2014/main" id="{E4377FCC-7DA2-9293-3EEE-0CDE0D4D2A87}"/>
              </a:ext>
            </a:extLst>
          </p:cNvPr>
          <p:cNvSpPr txBox="1"/>
          <p:nvPr/>
        </p:nvSpPr>
        <p:spPr>
          <a:xfrm>
            <a:off x="7474226" y="4485522"/>
            <a:ext cx="4122354" cy="2031325"/>
          </a:xfrm>
          <a:prstGeom prst="rect">
            <a:avLst/>
          </a:prstGeom>
          <a:noFill/>
        </p:spPr>
        <p:txBody>
          <a:bodyPr wrap="square" rtlCol="0">
            <a:spAutoFit/>
          </a:bodyPr>
          <a:lstStyle/>
          <a:p>
            <a:r>
              <a:rPr lang="en-US" dirty="0"/>
              <a:t>For data processing, intents are represented by the following indices</a:t>
            </a:r>
          </a:p>
          <a:p>
            <a:pPr marL="285750" indent="-285750">
              <a:buFont typeface="Arial" panose="020B0604020202020204" pitchFamily="34" charset="0"/>
              <a:buChar char="•"/>
            </a:pPr>
            <a:r>
              <a:rPr lang="en-US" dirty="0"/>
              <a:t>1 - Homicide </a:t>
            </a:r>
          </a:p>
          <a:p>
            <a:pPr marL="285750" indent="-285750">
              <a:buFont typeface="Arial" panose="020B0604020202020204" pitchFamily="34" charset="0"/>
              <a:buChar char="•"/>
            </a:pPr>
            <a:r>
              <a:rPr lang="en-US" dirty="0"/>
              <a:t>2 - Legal intervention/war </a:t>
            </a:r>
          </a:p>
          <a:p>
            <a:pPr marL="285750" indent="-285750">
              <a:buFont typeface="Arial" panose="020B0604020202020204" pitchFamily="34" charset="0"/>
              <a:buChar char="•"/>
            </a:pPr>
            <a:r>
              <a:rPr lang="en-US" dirty="0"/>
              <a:t>3 - Suicide </a:t>
            </a:r>
          </a:p>
          <a:p>
            <a:pPr marL="285750" indent="-285750">
              <a:buFont typeface="Arial" panose="020B0604020202020204" pitchFamily="34" charset="0"/>
              <a:buChar char="•"/>
            </a:pPr>
            <a:r>
              <a:rPr lang="en-US" dirty="0"/>
              <a:t>4 - Undetermined </a:t>
            </a:r>
          </a:p>
          <a:p>
            <a:pPr marL="285750" indent="-285750">
              <a:buFont typeface="Arial" panose="020B0604020202020204" pitchFamily="34" charset="0"/>
              <a:buChar char="•"/>
            </a:pPr>
            <a:r>
              <a:rPr lang="en-US" dirty="0"/>
              <a:t>5 - Unintentional</a:t>
            </a:r>
          </a:p>
        </p:txBody>
      </p:sp>
    </p:spTree>
    <p:extLst>
      <p:ext uri="{BB962C8B-B14F-4D97-AF65-F5344CB8AC3E}">
        <p14:creationId xmlns:p14="http://schemas.microsoft.com/office/powerpoint/2010/main" val="413641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837857-BD77-9B24-56D5-B7A02F3BA0EC}"/>
              </a:ext>
            </a:extLst>
          </p:cNvPr>
          <p:cNvSpPr>
            <a:spLocks noGrp="1"/>
          </p:cNvSpPr>
          <p:nvPr>
            <p:ph type="sldNum" sz="quarter" idx="12"/>
          </p:nvPr>
        </p:nvSpPr>
        <p:spPr/>
        <p:txBody>
          <a:bodyPr/>
          <a:lstStyle/>
          <a:p>
            <a:fld id="{A65A5C87-DF58-40C8-B092-1DE63DB4547E}" type="slidenum">
              <a:rPr lang="en-US" smtClean="0"/>
              <a:t>8</a:t>
            </a:fld>
            <a:endParaRPr lang="en-US" dirty="0"/>
          </a:p>
        </p:txBody>
      </p:sp>
      <p:sp>
        <p:nvSpPr>
          <p:cNvPr id="7" name="TextBox 6">
            <a:extLst>
              <a:ext uri="{FF2B5EF4-FFF2-40B4-BE49-F238E27FC236}">
                <a16:creationId xmlns:a16="http://schemas.microsoft.com/office/drawing/2014/main" id="{E31353E3-C771-9249-AD50-C2A52B68828A}"/>
              </a:ext>
            </a:extLst>
          </p:cNvPr>
          <p:cNvSpPr txBox="1"/>
          <p:nvPr/>
        </p:nvSpPr>
        <p:spPr>
          <a:xfrm>
            <a:off x="699715" y="978010"/>
            <a:ext cx="6185717" cy="646331"/>
          </a:xfrm>
          <a:prstGeom prst="rect">
            <a:avLst/>
          </a:prstGeom>
          <a:noFill/>
        </p:spPr>
        <p:txBody>
          <a:bodyPr wrap="square" rtlCol="0">
            <a:spAutoFit/>
          </a:bodyPr>
          <a:lstStyle/>
          <a:p>
            <a:r>
              <a:rPr lang="en-US" dirty="0"/>
              <a:t>To view the interactive dashboard, run the attached </a:t>
            </a:r>
            <a:r>
              <a:rPr lang="en-US" dirty="0" err="1"/>
              <a:t>ipynb</a:t>
            </a:r>
            <a:r>
              <a:rPr lang="en-US" dirty="0"/>
              <a:t> script on </a:t>
            </a:r>
            <a:r>
              <a:rPr lang="en-US" dirty="0" err="1"/>
              <a:t>Jupyter</a:t>
            </a:r>
            <a:r>
              <a:rPr lang="en-US" dirty="0"/>
              <a:t> Notebook. </a:t>
            </a:r>
          </a:p>
        </p:txBody>
      </p:sp>
    </p:spTree>
    <p:extLst>
      <p:ext uri="{BB962C8B-B14F-4D97-AF65-F5344CB8AC3E}">
        <p14:creationId xmlns:p14="http://schemas.microsoft.com/office/powerpoint/2010/main" val="1301249706"/>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52</TotalTime>
  <Words>436</Words>
  <Application>Microsoft Office PowerPoint</Application>
  <PresentationFormat>Widescreen</PresentationFormat>
  <Paragraphs>51</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Calibri</vt:lpstr>
      <vt:lpstr>Segoe UI</vt:lpstr>
      <vt:lpstr>AccentBoxVTI</vt:lpstr>
      <vt:lpstr>Assignment 1</vt:lpstr>
      <vt:lpstr>Leading causes of injury and deaths by mechanism</vt:lpstr>
      <vt:lpstr>Leading causes of injury and deaths by intent</vt:lpstr>
      <vt:lpstr>Trends in relation to age group</vt:lpstr>
      <vt:lpstr>Trends in relation to sex</vt:lpstr>
      <vt:lpstr>Trends in correlation between gender and age</vt:lpstr>
      <vt:lpstr>Trends in correlation between gender and intent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dc:title>
  <dc:creator>Li, Jiakun</dc:creator>
  <cp:lastModifiedBy>Li, Jiakun</cp:lastModifiedBy>
  <cp:revision>2</cp:revision>
  <dcterms:created xsi:type="dcterms:W3CDTF">2023-06-07T21:00:30Z</dcterms:created>
  <dcterms:modified xsi:type="dcterms:W3CDTF">2023-06-13T18:52:13Z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