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320" r:id="rId6"/>
    <p:sldId id="317" r:id="rId7"/>
    <p:sldId id="313" r:id="rId8"/>
    <p:sldId id="314" r:id="rId9"/>
    <p:sldId id="261" r:id="rId10"/>
  </p:sldIdLst>
  <p:sldSz cx="9144000" cy="5143500" type="screen16x9"/>
  <p:notesSz cx="6858000" cy="9144000"/>
  <p:embeddedFontLs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Congenial Black" panose="02000503040000020004" pitchFamily="2" charset="0"/>
      <p:bold r:id="rId16"/>
      <p:italic r:id="rId17"/>
      <p:boldItalic r:id="rId18"/>
    </p:embeddedFont>
    <p:embeddedFont>
      <p:font typeface="Congenial Light" panose="02000503040000020004" pitchFamily="2" charset="0"/>
      <p:regular r:id="rId19"/>
      <p:italic r:id="rId20"/>
    </p:embeddedFont>
    <p:embeddedFont>
      <p:font typeface="Congenial SemiBold" panose="02000503040000020004" pitchFamily="2" charset="0"/>
      <p:regular r:id="rId21"/>
      <p:bold r:id="rId22"/>
      <p:italic r:id="rId23"/>
      <p:boldItalic r:id="rId24"/>
    </p:embeddedFont>
    <p:embeddedFont>
      <p:font typeface="Zen Dot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80468-0704-4EBE-8FCD-5043EF486411}">
  <a:tblStyle styleId="{E2380468-0704-4EBE-8FCD-5043EF486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4" autoAdjust="0"/>
    <p:restoredTop sz="95033" autoAdjust="0"/>
  </p:normalViewPr>
  <p:slideViewPr>
    <p:cSldViewPr snapToGrid="0">
      <p:cViewPr varScale="1">
        <p:scale>
          <a:sx n="84" d="100"/>
          <a:sy n="84" d="100"/>
        </p:scale>
        <p:origin x="944" y="56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6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86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6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29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2"/>
          </p:nvPr>
        </p:nvSpPr>
        <p:spPr>
          <a:xfrm>
            <a:off x="7200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3656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/>
          </p:nvPr>
        </p:nvSpPr>
        <p:spPr>
          <a:xfrm>
            <a:off x="7200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5"/>
          </p:nvPr>
        </p:nvSpPr>
        <p:spPr>
          <a:xfrm>
            <a:off x="7200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7"/>
          </p:nvPr>
        </p:nvSpPr>
        <p:spPr>
          <a:xfrm>
            <a:off x="34038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8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40494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13"/>
          </p:nvPr>
        </p:nvSpPr>
        <p:spPr>
          <a:xfrm>
            <a:off x="34038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14"/>
          </p:nvPr>
        </p:nvSpPr>
        <p:spPr>
          <a:xfrm>
            <a:off x="34038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67332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16"/>
          </p:nvPr>
        </p:nvSpPr>
        <p:spPr>
          <a:xfrm>
            <a:off x="60876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17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9"/>
          </p:nvPr>
        </p:nvSpPr>
        <p:spPr>
          <a:xfrm>
            <a:off x="60876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20"/>
          </p:nvPr>
        </p:nvSpPr>
        <p:spPr>
          <a:xfrm>
            <a:off x="60876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21"/>
          </p:nvPr>
        </p:nvSpPr>
        <p:spPr>
          <a:xfrm>
            <a:off x="720000" y="55847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876001" y="-968361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dirty="0"/>
              <a:t>TOPIC 05</a:t>
            </a:r>
            <a:endParaRPr sz="3400" b="1" i="1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94" name="Google Shape;1794;p35"/>
          <p:cNvSpPr/>
          <p:nvPr/>
        </p:nvSpPr>
        <p:spPr>
          <a:xfrm>
            <a:off x="2395939" y="49306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5"/>
          <p:cNvSpPr/>
          <p:nvPr/>
        </p:nvSpPr>
        <p:spPr>
          <a:xfrm>
            <a:off x="5397433" y="49306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1098552" y="223678"/>
            <a:ext cx="790213" cy="667702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4">
            <a:alphaModFix/>
          </a:blip>
          <a:srcRect t="6061" b="8687"/>
          <a:stretch/>
        </p:blipFill>
        <p:spPr>
          <a:xfrm rot="7611348">
            <a:off x="7515768" y="851841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ADDC9B0-C855-7DAE-3153-6238E68883B7}"/>
              </a:ext>
            </a:extLst>
          </p:cNvPr>
          <p:cNvSpPr txBox="1"/>
          <p:nvPr/>
        </p:nvSpPr>
        <p:spPr>
          <a:xfrm>
            <a:off x="-722660" y="1760382"/>
            <a:ext cx="5173972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50"/>
              </a:lnSpc>
            </a:pPr>
            <a:r>
              <a:rPr lang="en-US" sz="2000" u="sng" dirty="0">
                <a:solidFill>
                  <a:schemeClr val="bg2"/>
                </a:solidFill>
                <a:latin typeface="Congenial Black" panose="02000503040000020004" pitchFamily="2" charset="0"/>
              </a:rPr>
              <a:t>Assignment of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91112-E8B7-E81F-2B02-AF489BFF5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0" y="1028443"/>
            <a:ext cx="5076298" cy="3523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8" name="Google Shape;18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36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8692975" y="2203425"/>
            <a:ext cx="1867399" cy="17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36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-551900" y="1174500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5" name="Google Shape;1825;p36"/>
          <p:cNvSpPr/>
          <p:nvPr/>
        </p:nvSpPr>
        <p:spPr>
          <a:xfrm>
            <a:off x="8547975" y="6455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414DF-AFCA-F078-FAB0-F8A2008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100"/>
            <a:ext cx="1803067" cy="616717"/>
          </a:xfrm>
        </p:spPr>
        <p:txBody>
          <a:bodyPr/>
          <a:lstStyle/>
          <a:p>
            <a:r>
              <a:rPr lang="en-US" dirty="0"/>
              <a:t>TOPIC: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F89D37F-CAC9-9760-480F-1288AF43B162}"/>
              </a:ext>
            </a:extLst>
          </p:cNvPr>
          <p:cNvSpPr txBox="1">
            <a:spLocks/>
          </p:cNvSpPr>
          <p:nvPr/>
        </p:nvSpPr>
        <p:spPr>
          <a:xfrm>
            <a:off x="1532870" y="208338"/>
            <a:ext cx="6297347" cy="87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28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Congenial SemiBold" panose="020F0502020204030204" pitchFamily="2" charset="0"/>
              </a:rPr>
              <a:t>Atomic </a:t>
            </a:r>
            <a:r>
              <a:rPr lang="en-US" sz="2800" dirty="0" err="1">
                <a:solidFill>
                  <a:schemeClr val="bg2"/>
                </a:solidFill>
                <a:latin typeface="Congenial SemiBold" panose="020F0502020204030204" pitchFamily="2" charset="0"/>
              </a:rPr>
              <a:t>RedTeam</a:t>
            </a:r>
            <a:r>
              <a:rPr lang="en-US" sz="2800" dirty="0">
                <a:solidFill>
                  <a:schemeClr val="bg2"/>
                </a:solidFill>
                <a:latin typeface="Congenial SemiBold" panose="020F0502020204030204" pitchFamily="2" charset="0"/>
              </a:rPr>
              <a:t> Excel Export and MITRE ATT&amp;CK Coverage Analysis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09E8635C-2626-18A4-9985-301090DE9669}"/>
              </a:ext>
            </a:extLst>
          </p:cNvPr>
          <p:cNvSpPr txBox="1"/>
          <p:nvPr/>
        </p:nvSpPr>
        <p:spPr>
          <a:xfrm>
            <a:off x="815111" y="945218"/>
            <a:ext cx="7946314" cy="5717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n-US" b="1" u="sng" dirty="0">
                <a:solidFill>
                  <a:schemeClr val="bg2"/>
                </a:solidFill>
                <a:latin typeface="Congenial Light" panose="020F0502020204030204" pitchFamily="2" charset="0"/>
              </a:rPr>
              <a:t>PROBLEM</a:t>
            </a:r>
            <a:r>
              <a:rPr lang="en-US" b="1" dirty="0">
                <a:solidFill>
                  <a:schemeClr val="bg2"/>
                </a:solidFill>
                <a:latin typeface="Congenial Light" panose="020F0502020204030204" pitchFamily="2" charset="0"/>
              </a:rPr>
              <a:t>:</a:t>
            </a:r>
            <a:r>
              <a:rPr lang="en-US" dirty="0">
                <a:solidFill>
                  <a:schemeClr val="bg2"/>
                </a:solidFill>
                <a:latin typeface="Congenial Light" panose="020F0502020204030204" pitchFamily="2" charset="0"/>
              </a:rPr>
              <a:t> Design a program to export Atomic </a:t>
            </a:r>
            <a:r>
              <a:rPr lang="en-US" dirty="0" err="1">
                <a:solidFill>
                  <a:schemeClr val="bg2"/>
                </a:solidFill>
                <a:latin typeface="Congenial Light" panose="020F0502020204030204" pitchFamily="2" charset="0"/>
              </a:rPr>
              <a:t>RedTeam</a:t>
            </a:r>
            <a:r>
              <a:rPr lang="en-US" dirty="0">
                <a:solidFill>
                  <a:schemeClr val="bg2"/>
                </a:solidFill>
                <a:latin typeface="Congenial Light" panose="020F0502020204030204" pitchFamily="2" charset="0"/>
              </a:rPr>
              <a:t> data into an excel file and view the chart of </a:t>
            </a:r>
            <a:r>
              <a:rPr lang="en-US" dirty="0" err="1">
                <a:solidFill>
                  <a:schemeClr val="bg2"/>
                </a:solidFill>
                <a:latin typeface="Congenial Light" panose="020F0502020204030204" pitchFamily="2" charset="0"/>
              </a:rPr>
              <a:t>Mitre</a:t>
            </a:r>
            <a:r>
              <a:rPr lang="en-US" dirty="0">
                <a:solidFill>
                  <a:schemeClr val="bg2"/>
                </a:solidFill>
                <a:latin typeface="Congenial Light" panose="020F0502020204030204" pitchFamily="2" charset="0"/>
              </a:rPr>
              <a:t> Attack coverage analysis.</a:t>
            </a:r>
          </a:p>
          <a:p>
            <a:pPr>
              <a:lnSpc>
                <a:spcPts val="3690"/>
              </a:lnSpc>
            </a:pPr>
            <a:r>
              <a:rPr lang="en-US" b="1" u="sng" dirty="0">
                <a:solidFill>
                  <a:schemeClr val="bg2"/>
                </a:solidFill>
                <a:latin typeface="Congenial Light" panose="020F0502020204030204" pitchFamily="2" charset="0"/>
              </a:rPr>
              <a:t>REQUEST</a:t>
            </a:r>
            <a:r>
              <a:rPr lang="en-US" b="1" dirty="0">
                <a:solidFill>
                  <a:schemeClr val="bg2"/>
                </a:solidFill>
                <a:latin typeface="Congenial Light" panose="020F0502020204030204" pitchFamily="2" charset="0"/>
              </a:rPr>
              <a:t>:</a:t>
            </a:r>
            <a:r>
              <a:rPr lang="en-US" dirty="0">
                <a:solidFill>
                  <a:schemeClr val="bg2"/>
                </a:solidFill>
                <a:latin typeface="Congenial Light" panose="020F0502020204030204" pitchFamily="2" charset="0"/>
              </a:rPr>
              <a:t> </a:t>
            </a:r>
          </a:p>
          <a:p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- GUI Design Summary:</a:t>
            </a:r>
            <a:endParaRPr lang="en-US" dirty="0">
              <a:solidFill>
                <a:schemeClr val="bg2"/>
              </a:solidFill>
              <a:latin typeface="Congenial Light" panose="02000503040000020004" pitchFamily="2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Main Menu:</a:t>
            </a:r>
            <a:endParaRPr lang="en-US" dirty="0">
              <a:solidFill>
                <a:schemeClr val="bg2"/>
              </a:solidFill>
              <a:latin typeface="Congenial Light" panose="0200050304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Update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Excel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View Chart</a:t>
            </a:r>
          </a:p>
          <a:p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- Contents: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Download the data and update the latest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Export the Atomic </a:t>
            </a:r>
            <a:r>
              <a:rPr lang="en-US" b="1" dirty="0" err="1">
                <a:solidFill>
                  <a:schemeClr val="bg2"/>
                </a:solidFill>
                <a:latin typeface="Congenial Light" panose="02000503040000020004" pitchFamily="2" charset="0"/>
              </a:rPr>
              <a:t>RedTeam</a:t>
            </a: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 data into an excel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Get the chart of </a:t>
            </a:r>
            <a:r>
              <a:rPr lang="en-US" b="1" dirty="0" err="1">
                <a:solidFill>
                  <a:schemeClr val="bg2"/>
                </a:solidFill>
                <a:latin typeface="Congenial Light" panose="02000503040000020004" pitchFamily="2" charset="0"/>
              </a:rPr>
              <a:t>Mitre</a:t>
            </a:r>
            <a:r>
              <a:rPr lang="en-US" b="1" dirty="0">
                <a:solidFill>
                  <a:schemeClr val="bg2"/>
                </a:solidFill>
                <a:latin typeface="Congenial Light" panose="02000503040000020004" pitchFamily="2" charset="0"/>
              </a:rPr>
              <a:t> Attack coverage analysis with some different features.</a:t>
            </a:r>
          </a:p>
          <a:p>
            <a:endParaRPr lang="en-US" b="1" dirty="0">
              <a:solidFill>
                <a:schemeClr val="bg2"/>
              </a:solidFill>
              <a:latin typeface="Congenial Light" panose="02000503040000020004" pitchFamily="2" charset="0"/>
            </a:endParaRPr>
          </a:p>
          <a:p>
            <a:br>
              <a:rPr lang="en-US" dirty="0">
                <a:solidFill>
                  <a:schemeClr val="bg2"/>
                </a:solidFill>
                <a:latin typeface="Congenial Light" panose="020F0502020204030204" pitchFamily="2" charset="0"/>
              </a:rPr>
            </a:br>
            <a:endParaRPr lang="en-US" dirty="0">
              <a:solidFill>
                <a:schemeClr val="bg2"/>
              </a:solidFill>
              <a:latin typeface="Congenial Light" panose="020F0502020204030204" pitchFamily="2" charset="0"/>
            </a:endParaRPr>
          </a:p>
          <a:p>
            <a:pPr>
              <a:lnSpc>
                <a:spcPts val="3690"/>
              </a:lnSpc>
            </a:pPr>
            <a:endParaRPr lang="en-US" dirty="0">
              <a:solidFill>
                <a:schemeClr val="bg2"/>
              </a:solidFill>
              <a:latin typeface="Congenial Light" panose="020F0502020204030204" pitchFamily="2" charset="0"/>
            </a:endParaRPr>
          </a:p>
          <a:p>
            <a:pPr>
              <a:lnSpc>
                <a:spcPts val="3690"/>
              </a:lnSpc>
            </a:pPr>
            <a:endParaRPr lang="en-US" dirty="0">
              <a:solidFill>
                <a:schemeClr val="bg2"/>
              </a:solidFill>
              <a:latin typeface="Congenial Light" panose="020F0502020204030204" pitchFamily="2" charset="0"/>
            </a:endParaRPr>
          </a:p>
          <a:p>
            <a:pPr>
              <a:lnSpc>
                <a:spcPts val="5090"/>
              </a:lnSpc>
            </a:pPr>
            <a:endParaRPr lang="en-US" dirty="0">
              <a:solidFill>
                <a:schemeClr val="bg2"/>
              </a:solidFill>
              <a:latin typeface="Congenial Light" panose="020F050202020403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B9E3655A-93E0-8831-7F0E-0E6197B59CBA}"/>
              </a:ext>
            </a:extLst>
          </p:cNvPr>
          <p:cNvSpPr txBox="1"/>
          <p:nvPr/>
        </p:nvSpPr>
        <p:spPr>
          <a:xfrm>
            <a:off x="228601" y="1044111"/>
            <a:ext cx="4936066" cy="2235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- </a:t>
            </a:r>
            <a:r>
              <a:rPr lang="en-US" b="1" u="sng" dirty="0">
                <a:solidFill>
                  <a:schemeClr val="bg2"/>
                </a:solidFill>
                <a:latin typeface="Congenial Light" panose="02000503040000020004" pitchFamily="2" charset="0"/>
              </a:rPr>
              <a:t>Run java file</a:t>
            </a: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: Allow the user to enter the Main Menu.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- </a:t>
            </a:r>
            <a:r>
              <a:rPr lang="en-US" b="1" u="sng" dirty="0">
                <a:solidFill>
                  <a:schemeClr val="bg2"/>
                </a:solidFill>
                <a:latin typeface="Congenial Light" panose="02000503040000020004" pitchFamily="2" charset="0"/>
              </a:rPr>
              <a:t>Re-update data </a:t>
            </a: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: Allow the user to download the data and update the latest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- </a:t>
            </a:r>
            <a:r>
              <a:rPr lang="en-US" b="1" u="sng" dirty="0">
                <a:solidFill>
                  <a:schemeClr val="bg2"/>
                </a:solidFill>
                <a:latin typeface="Congenial Light" panose="02000503040000020004" pitchFamily="2" charset="0"/>
              </a:rPr>
              <a:t>Export to Excel</a:t>
            </a: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: Allow the user to get an excel file of Atomic </a:t>
            </a:r>
            <a:r>
              <a:rPr lang="en-US" dirty="0" err="1">
                <a:solidFill>
                  <a:schemeClr val="bg2"/>
                </a:solidFill>
                <a:latin typeface="Congenial Light" panose="02000503040000020004" pitchFamily="2" charset="0"/>
              </a:rPr>
              <a:t>RedTeam</a:t>
            </a: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 - </a:t>
            </a:r>
            <a:r>
              <a:rPr lang="en-US" b="1" u="sng" dirty="0">
                <a:solidFill>
                  <a:schemeClr val="bg2"/>
                </a:solidFill>
                <a:latin typeface="Congenial Light" panose="02000503040000020004" pitchFamily="2" charset="0"/>
              </a:rPr>
              <a:t>Get Chart</a:t>
            </a: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: Show the user the Chart of </a:t>
            </a:r>
            <a:r>
              <a:rPr lang="en-US" dirty="0" err="1">
                <a:solidFill>
                  <a:schemeClr val="bg2"/>
                </a:solidFill>
                <a:latin typeface="Congenial Light" panose="02000503040000020004" pitchFamily="2" charset="0"/>
              </a:rPr>
              <a:t>Mitre</a:t>
            </a:r>
            <a:r>
              <a:rPr lang="en-US" dirty="0">
                <a:solidFill>
                  <a:schemeClr val="bg2"/>
                </a:solidFill>
                <a:latin typeface="Congenial Light" panose="02000503040000020004" pitchFamily="2" charset="0"/>
              </a:rPr>
              <a:t> Attack coverage analysis 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FA1EF83-7C3A-6AB9-155F-E24D5076FA64}"/>
              </a:ext>
            </a:extLst>
          </p:cNvPr>
          <p:cNvSpPr txBox="1"/>
          <p:nvPr/>
        </p:nvSpPr>
        <p:spPr>
          <a:xfrm>
            <a:off x="-9305" y="-246660"/>
            <a:ext cx="5173972" cy="1084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50"/>
              </a:lnSpc>
            </a:pPr>
            <a:r>
              <a:rPr lang="en-US" sz="3200" u="sng" dirty="0">
                <a:solidFill>
                  <a:schemeClr val="bg2"/>
                </a:solidFill>
                <a:latin typeface="Congenial Black" panose="02000503040000020004" pitchFamily="2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46E3C-649C-290B-34BD-55D39177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59" y="769620"/>
            <a:ext cx="3779521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7" name="Google Shape;1857;p3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481831" y="2929499"/>
            <a:ext cx="1201834" cy="111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38"/>
          <p:cNvSpPr/>
          <p:nvPr/>
        </p:nvSpPr>
        <p:spPr>
          <a:xfrm>
            <a:off x="197045" y="284038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6" name="Google Shape;1866;p38"/>
          <p:cNvPicPr preferRelativeResize="0"/>
          <p:nvPr/>
        </p:nvPicPr>
        <p:blipFill rotWithShape="1">
          <a:blip r:embed="rId4">
            <a:alphaModFix/>
          </a:blip>
          <a:srcRect t="6061" b="8687"/>
          <a:stretch/>
        </p:blipFill>
        <p:spPr>
          <a:xfrm rot="5728707">
            <a:off x="8175783" y="547431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BE00B0-F116-9C85-8841-A3E8F141B03F}"/>
              </a:ext>
            </a:extLst>
          </p:cNvPr>
          <p:cNvSpPr txBox="1"/>
          <p:nvPr/>
        </p:nvSpPr>
        <p:spPr>
          <a:xfrm>
            <a:off x="-67734" y="-299202"/>
            <a:ext cx="5884332" cy="1052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698"/>
              </a:lnSpc>
            </a:pPr>
            <a:r>
              <a:rPr lang="en-US" sz="3200" b="1" u="sng" dirty="0">
                <a:solidFill>
                  <a:schemeClr val="bg2"/>
                </a:solidFill>
                <a:latin typeface="Congenial Black" panose="02000503040000020004" pitchFamily="2" charset="0"/>
              </a:rPr>
              <a:t>General class diagram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92163F-B597-6EEC-F212-ED3B0BEB2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240" y="816110"/>
            <a:ext cx="4657976" cy="43273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8B88AA-3A0B-8F59-6E65-E0C05EC62DC3}"/>
              </a:ext>
            </a:extLst>
          </p:cNvPr>
          <p:cNvSpPr txBox="1"/>
          <p:nvPr/>
        </p:nvSpPr>
        <p:spPr>
          <a:xfrm>
            <a:off x="6411713" y="2371694"/>
            <a:ext cx="5884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ngenial Black" panose="02000503040000020004" pitchFamily="2" charset="0"/>
              </a:rPr>
              <a:t>Pakage</a:t>
            </a:r>
            <a:r>
              <a:rPr lang="en-US" sz="2000" dirty="0">
                <a:solidFill>
                  <a:schemeClr val="bg2"/>
                </a:solidFill>
                <a:latin typeface="Congenial Black" panose="02000503040000020004" pitchFamily="2" charset="0"/>
              </a:rPr>
              <a:t>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0FD4B-C763-58DB-F20F-A54988C0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2" y="275896"/>
            <a:ext cx="4728729" cy="43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496501-27E5-D094-F09B-174964D368C1}"/>
              </a:ext>
            </a:extLst>
          </p:cNvPr>
          <p:cNvSpPr txBox="1"/>
          <p:nvPr/>
        </p:nvSpPr>
        <p:spPr>
          <a:xfrm>
            <a:off x="2032887" y="292201"/>
            <a:ext cx="6201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ngenial Black" panose="02000503040000020004" pitchFamily="2" charset="0"/>
              </a:rPr>
              <a:t>Pakage</a:t>
            </a:r>
            <a:r>
              <a:rPr lang="en-US" sz="2000" dirty="0">
                <a:solidFill>
                  <a:schemeClr val="bg2"/>
                </a:solidFill>
                <a:latin typeface="Congenial Black" panose="02000503040000020004" pitchFamily="2" charset="0"/>
              </a:rPr>
              <a:t> conversion</a:t>
            </a:r>
          </a:p>
        </p:txBody>
      </p:sp>
      <p:pic>
        <p:nvPicPr>
          <p:cNvPr id="7" name="Picture 6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10A5BDE3-51CE-1623-62B6-C237716F5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45" y="692311"/>
            <a:ext cx="8374380" cy="40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51385-19B1-D891-26DB-97318D6224CB}"/>
              </a:ext>
            </a:extLst>
          </p:cNvPr>
          <p:cNvSpPr txBox="1"/>
          <p:nvPr/>
        </p:nvSpPr>
        <p:spPr>
          <a:xfrm>
            <a:off x="894296" y="216625"/>
            <a:ext cx="5884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ngenial Black" panose="02000503040000020004" pitchFamily="2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Congenial Black" panose="02000503040000020004" pitchFamily="2" charset="0"/>
              </a:rPr>
              <a:t>MainFrame</a:t>
            </a:r>
            <a:endParaRPr lang="en-US" sz="2000" dirty="0">
              <a:solidFill>
                <a:schemeClr val="bg2"/>
              </a:solidFill>
              <a:latin typeface="Congenial Black" panose="02000503040000020004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A144DC-1209-60E7-7452-57424B0B7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25" y="694955"/>
            <a:ext cx="7416985" cy="4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049442-E1D8-FD49-BD1A-47BC748D7E1D}"/>
              </a:ext>
            </a:extLst>
          </p:cNvPr>
          <p:cNvSpPr txBox="1"/>
          <p:nvPr/>
        </p:nvSpPr>
        <p:spPr>
          <a:xfrm>
            <a:off x="1119790" y="187339"/>
            <a:ext cx="5884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ngenial Black" panose="02000503040000020004" pitchFamily="2" charset="0"/>
              </a:rPr>
              <a:t>Pakage</a:t>
            </a:r>
            <a:r>
              <a:rPr lang="en-US" sz="2000" dirty="0">
                <a:solidFill>
                  <a:schemeClr val="bg2"/>
                </a:solidFill>
                <a:latin typeface="Congenial Black" panose="02000503040000020004" pitchFamily="2" charset="0"/>
              </a:rPr>
              <a:t> button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189660-E375-290B-991D-8DB12C9F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1" y="587449"/>
            <a:ext cx="7288639" cy="39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894" name="Google Shape;1894;p40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669425" y="83114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B8409A6-61B7-3C9C-602A-EEE27674C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">
            <a:off x="1962539" y="117064"/>
            <a:ext cx="4852200" cy="682200"/>
          </a:xfrm>
        </p:spPr>
        <p:txBody>
          <a:bodyPr/>
          <a:lstStyle/>
          <a:p>
            <a:r>
              <a:rPr lang="en-US" sz="3600" dirty="0">
                <a:latin typeface="Congenial Black" panose="02000503040000020004" pitchFamily="2" charset="0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175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Congenial SemiBold</vt:lpstr>
      <vt:lpstr>Zen Dots</vt:lpstr>
      <vt:lpstr>Arial</vt:lpstr>
      <vt:lpstr>Arimo</vt:lpstr>
      <vt:lpstr>Congenial Black</vt:lpstr>
      <vt:lpstr>Congenial Light</vt:lpstr>
      <vt:lpstr>STEM Elective Subject for Middle School - 6th Grade: Coding, Engineering, and Robotics Design by Slidesgo</vt:lpstr>
      <vt:lpstr>TOPIC 05</vt:lpstr>
      <vt:lpstr>TOPIC: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19</dc:title>
  <dc:creator>Rerkull</dc:creator>
  <cp:lastModifiedBy>Nguyen Minh Duc 20225567</cp:lastModifiedBy>
  <cp:revision>10</cp:revision>
  <dcterms:modified xsi:type="dcterms:W3CDTF">2024-07-05T05:29:24Z</dcterms:modified>
</cp:coreProperties>
</file>