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3792" autoAdjust="0"/>
  </p:normalViewPr>
  <p:slideViewPr>
    <p:cSldViewPr>
      <p:cViewPr varScale="1">
        <p:scale>
          <a:sx n="67" d="100"/>
          <a:sy n="67" d="100"/>
        </p:scale>
        <p:origin x="528" y="3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4"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8"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2"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6"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8"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4"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8"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2"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2"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6"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0"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4"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0"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0"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350911392"/>
              </p:ext>
            </p:extLst>
          </p:nvPr>
        </p:nvGraphicFramePr>
        <p:xfrm>
          <a:off x="9229725" y="1184910"/>
          <a:ext cx="2962275" cy="5952617"/>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86244">
                <a:tc>
                  <a:txBody>
                    <a:bodyPr/>
                    <a:lstStyle/>
                    <a:p>
                      <a:pPr algn="l" fontAlgn="base"/>
                      <a:r>
                        <a:rPr lang="en-US" sz="1200" b="0" i="0" u="none" strike="noStrike" dirty="0">
                          <a:solidFill>
                            <a:srgbClr val="000000"/>
                          </a:solidFill>
                          <a:effectLst/>
                          <a:latin typeface="Calibri" panose="020F0502020204030204" pitchFamily="34" charset="0"/>
                        </a:rPr>
                        <a:t>Java</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Java Basics, OOPS, Generics,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p>
                      <a:pPr algn="l" fontAlgn="base"/>
                      <a:r>
                        <a:rPr lang="en-US" sz="1200" b="0" i="0" u="none" strike="noStrike" dirty="0">
                          <a:solidFill>
                            <a:srgbClr val="000000"/>
                          </a:solidFill>
                          <a:effectLst/>
                          <a:latin typeface="Calibri" panose="020F0502020204030204" pitchFamily="34" charset="0"/>
                        </a:rPr>
                        <a:t>Collections, Array, Loops</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extLst>
                  <a:ext uri="{0D108BD9-81ED-4DB2-BD59-A6C34878D82A}">
                    <a16:rowId xmlns:a16="http://schemas.microsoft.com/office/drawing/2014/main" val="10000"/>
                  </a:ext>
                </a:extLst>
              </a:tr>
              <a:tr h="726313">
                <a:tc>
                  <a:txBody>
                    <a:bodyPr/>
                    <a:lstStyle/>
                    <a:p>
                      <a:pPr algn="l" fontAlgn="base"/>
                      <a:r>
                        <a:rPr lang="en-US" sz="1200" b="0" i="0" u="none" strike="noStrike" dirty="0">
                          <a:solidFill>
                            <a:srgbClr val="000000"/>
                          </a:solidFill>
                          <a:effectLst/>
                          <a:latin typeface="Calibri" panose="020F0502020204030204" pitchFamily="34" charset="0"/>
                        </a:rPr>
                        <a:t>Spring</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Spring Boot, Spring Rest Services, Spring Restful Services</a:t>
                      </a:r>
                      <a:endParaRPr lang="en-US" sz="1200" b="0" i="0" dirty="0">
                        <a:solidFill>
                          <a:srgbClr val="000000"/>
                        </a:solidFill>
                        <a:effectLst/>
                      </a:endParaRPr>
                    </a:p>
                  </a:txBody>
                  <a:tcPr/>
                </a:tc>
                <a:extLst>
                  <a:ext uri="{0D108BD9-81ED-4DB2-BD59-A6C34878D82A}">
                    <a16:rowId xmlns:a16="http://schemas.microsoft.com/office/drawing/2014/main" val="236619847"/>
                  </a:ext>
                </a:extLst>
              </a:tr>
              <a:tr h="726313">
                <a:tc>
                  <a:txBody>
                    <a:bodyPr/>
                    <a:lstStyle/>
                    <a:p>
                      <a:pPr algn="l" fontAlgn="base"/>
                      <a:r>
                        <a:rPr lang="en-US" sz="1200" b="0" i="0" u="none" strike="noStrike" dirty="0">
                          <a:solidFill>
                            <a:srgbClr val="000000"/>
                          </a:solidFill>
                          <a:effectLst/>
                          <a:latin typeface="Calibri" panose="020F0502020204030204" pitchFamily="34" charset="0"/>
                        </a:rPr>
                        <a:t>Angular</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Components, Pipes, Services, Dependency Injection, Template-Driven and Reactive Forms,  Routing, Authentication</a:t>
                      </a:r>
                      <a:endParaRPr lang="en-US" sz="1200" b="0" i="0" dirty="0">
                        <a:solidFill>
                          <a:srgbClr val="000000"/>
                        </a:solidFill>
                        <a:effectLst/>
                      </a:endParaRPr>
                    </a:p>
                  </a:txBody>
                  <a:tcPr/>
                </a:tc>
                <a:extLst>
                  <a:ext uri="{0D108BD9-81ED-4DB2-BD59-A6C34878D82A}">
                    <a16:rowId xmlns:a16="http://schemas.microsoft.com/office/drawing/2014/main" val="2362141945"/>
                  </a:ext>
                </a:extLst>
              </a:tr>
              <a:tr h="355933">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err="1">
                          <a:solidFill>
                            <a:srgbClr val="000000"/>
                          </a:solidFill>
                          <a:effectLst/>
                          <a:latin typeface="Calibri" panose="020F0502020204030204" pitchFamily="34" charset="0"/>
                        </a:rPr>
                        <a:t>Postgre</a:t>
                      </a:r>
                      <a:r>
                        <a:rPr lang="en-US" sz="1200" b="0" i="0" u="none" strike="noStrike" dirty="0">
                          <a:solidFill>
                            <a:srgbClr val="000000"/>
                          </a:solidFill>
                          <a:effectLst/>
                          <a:latin typeface="Calibri" panose="020F0502020204030204" pitchFamily="34" charset="0"/>
                        </a:rPr>
                        <a:t> SQL</a:t>
                      </a:r>
                      <a:endParaRPr lang="en-US" sz="1200" b="0" i="0" dirty="0">
                        <a:solidFill>
                          <a:srgbClr val="000000"/>
                        </a:solidFill>
                        <a:effectLst/>
                      </a:endParaRPr>
                    </a:p>
                  </a:txBody>
                  <a:tcPr/>
                </a:tc>
                <a:extLst>
                  <a:ext uri="{0D108BD9-81ED-4DB2-BD59-A6C34878D82A}">
                    <a16:rowId xmlns:a16="http://schemas.microsoft.com/office/drawing/2014/main" val="10002"/>
                  </a:ext>
                </a:extLst>
              </a:tr>
              <a:tr h="1046865">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HTML 5 &amp; CSS, Bootstrap 4, JavaScript, ES6</a:t>
                      </a:r>
                      <a:endParaRPr lang="en-US" sz="1200" b="0" i="0" dirty="0">
                        <a:solidFill>
                          <a:srgbClr val="000000"/>
                        </a:solidFill>
                        <a:effectLst/>
                      </a:endParaRPr>
                    </a:p>
                  </a:txBody>
                  <a:tcPr/>
                </a:tc>
                <a:extLst>
                  <a:ext uri="{0D108BD9-81ED-4DB2-BD59-A6C34878D82A}">
                    <a16:rowId xmlns:a16="http://schemas.microsoft.com/office/drawing/2014/main" val="10003"/>
                  </a:ext>
                </a:extLst>
              </a:tr>
              <a:tr h="1046865">
                <a:tc>
                  <a:txBody>
                    <a:bodyPr/>
                    <a:lstStyle/>
                    <a:p>
                      <a:pPr algn="l" fontAlgn="base"/>
                      <a:r>
                        <a:rPr lang="en-US" sz="1200" b="0" i="0" u="none" strike="noStrike" dirty="0">
                          <a:solidFill>
                            <a:srgbClr val="000000"/>
                          </a:solidFill>
                          <a:effectLst/>
                          <a:latin typeface="Calibri" panose="020F0502020204030204" pitchFamily="34" charset="0"/>
                        </a:rPr>
                        <a:t>Tools</a:t>
                      </a:r>
                      <a:endParaRPr lang="en-US" sz="1200" b="0" i="0" dirty="0">
                        <a:solidFill>
                          <a:srgbClr val="000000"/>
                        </a:solidFill>
                        <a:effectLst/>
                        <a:latin typeface="Calibri" panose="020F0502020204030204" pitchFamily="34" charset="0"/>
                        <a:cs typeface="Calibri" panose="020F0502020204030204" pitchFamily="34" charset="0"/>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Eclipse, STS, GitHub, Postman, Swagger, </a:t>
                      </a:r>
                      <a:r>
                        <a:rPr lang="en-US" sz="1200" b="0" i="0" u="none" strike="noStrike" dirty="0" err="1">
                          <a:solidFill>
                            <a:srgbClr val="000000"/>
                          </a:solidFill>
                          <a:effectLst/>
                          <a:latin typeface="Calibri" panose="020F0502020204030204" pitchFamily="34" charset="0"/>
                        </a:rPr>
                        <a:t>Sonarlint</a:t>
                      </a:r>
                      <a:r>
                        <a:rPr lang="en-US" sz="1200" b="0" i="0" u="none" strike="noStrike" dirty="0">
                          <a:solidFill>
                            <a:srgbClr val="000000"/>
                          </a:solidFill>
                          <a:effectLst/>
                          <a:latin typeface="Calibri" panose="020F0502020204030204" pitchFamily="34" charset="0"/>
                        </a:rPr>
                        <a:t>, Visual Studio Code, </a:t>
                      </a:r>
                      <a:r>
                        <a:rPr lang="en-US" sz="1200" b="0" i="0" u="none" strike="noStrike" dirty="0" err="1">
                          <a:solidFill>
                            <a:srgbClr val="000000"/>
                          </a:solidFill>
                          <a:effectLst/>
                          <a:latin typeface="Calibri" panose="020F0502020204030204" pitchFamily="34" charset="0"/>
                        </a:rPr>
                        <a:t>Pg</a:t>
                      </a:r>
                      <a:r>
                        <a:rPr lang="en-US" sz="1200" b="0" i="0" u="none" strike="noStrike" dirty="0">
                          <a:solidFill>
                            <a:srgbClr val="000000"/>
                          </a:solidFill>
                          <a:effectLst/>
                          <a:latin typeface="Calibri" panose="020F0502020204030204" pitchFamily="34" charset="0"/>
                        </a:rPr>
                        <a:t> Admin 4, SQL Shell</a:t>
                      </a:r>
                      <a:endParaRPr lang="en-US" sz="1200" b="0" i="0" dirty="0">
                        <a:solidFill>
                          <a:srgbClr val="000000"/>
                        </a:solidFill>
                        <a:effectLst/>
                      </a:endParaRPr>
                    </a:p>
                  </a:txBody>
                  <a:tcPr/>
                </a:tc>
                <a:extLst>
                  <a:ext uri="{0D108BD9-81ED-4DB2-BD59-A6C34878D82A}">
                    <a16:rowId xmlns:a16="http://schemas.microsoft.com/office/drawing/2014/main" val="1123787861"/>
                  </a:ext>
                </a:extLst>
              </a:tr>
              <a:tr h="1184557">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Add On skills</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Immersive</a:t>
                      </a:r>
                      <a:r>
                        <a:rPr lang="en-US" sz="1200" b="0" i="0" u="none" strike="noStrike" dirty="0">
                          <a:solidFill>
                            <a:srgbClr val="000000"/>
                          </a:solidFill>
                          <a:effectLst/>
                          <a:latin typeface="Calibri" panose="020F0502020204030204" pitchFamily="34" charset="0"/>
                        </a:rPr>
                        <a:t> Learning</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p>
                      <a:pPr algn="l" fontAlgn="base"/>
                      <a:endParaRPr lang="en-US" sz="1200" b="0" i="0" dirty="0">
                        <a:solidFill>
                          <a:srgbClr val="000000"/>
                        </a:solidFill>
                        <a:effectLst/>
                      </a:endParaRP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785937" y="3272457"/>
            <a:ext cx="4008437" cy="3207524"/>
          </a:xfrm>
        </p:spPr>
        <p:txBody>
          <a:bodyPr/>
          <a:lstStyle/>
          <a:p>
            <a:pPr eaLnBrk="1" hangingPunct="1">
              <a:lnSpc>
                <a:spcPct val="114000"/>
              </a:lnSpc>
            </a:pPr>
            <a:r>
              <a:rPr lang="en-US" altLang="en-US" sz="1200" b="1" dirty="0"/>
              <a:t>Online-Advertisement-System  </a:t>
            </a:r>
          </a:p>
          <a:p>
            <a:pPr eaLnBrk="1" hangingPunct="1">
              <a:lnSpc>
                <a:spcPct val="114000"/>
              </a:lnSpc>
            </a:pPr>
            <a:r>
              <a:rPr lang="en-US" altLang="en-IN" sz="1200" dirty="0"/>
              <a:t>C</a:t>
            </a:r>
            <a:r>
              <a:rPr lang="en-IN" altLang="en-US" sz="1200" dirty="0"/>
              <a:t>ase study of </a:t>
            </a:r>
            <a:r>
              <a:rPr lang="en-US" altLang="en-US" sz="1200" dirty="0"/>
              <a:t>Online Advertisement System</a:t>
            </a:r>
            <a:r>
              <a:rPr lang="en-US" altLang="en-IN" sz="1200" dirty="0"/>
              <a:t> </a:t>
            </a:r>
            <a:r>
              <a:rPr lang="en-IN" altLang="en-US" sz="1200" dirty="0"/>
              <a:t>along with </a:t>
            </a:r>
            <a:r>
              <a:rPr lang="en-US" altLang="en-IN" sz="1200" dirty="0"/>
              <a:t>API Gateway</a:t>
            </a:r>
            <a:r>
              <a:rPr lang="en-IN" altLang="en-US" sz="1200" dirty="0"/>
              <a:t>, Swagger, responsive UI with </a:t>
            </a:r>
            <a:r>
              <a:rPr lang="en-US" altLang="en-IN" sz="1200" dirty="0"/>
              <a:t>HTML5,</a:t>
            </a:r>
            <a:r>
              <a:rPr lang="en-US" altLang="en-US" sz="1200" dirty="0"/>
              <a:t> CSS, Bootstrap and Angular used as User Interface.</a:t>
            </a:r>
            <a:endParaRPr lang="en-US" altLang="nl-NL" sz="1200" b="1" dirty="0"/>
          </a:p>
          <a:p>
            <a:pPr>
              <a:lnSpc>
                <a:spcPct val="114000"/>
              </a:lnSpc>
            </a:pPr>
            <a:endParaRPr lang="en-IN" altLang="nl-NL" b="1" dirty="0"/>
          </a:p>
          <a:p>
            <a:pPr>
              <a:lnSpc>
                <a:spcPct val="114000"/>
              </a:lnSpc>
            </a:pPr>
            <a:r>
              <a:rPr lang="en-US" sz="1400" b="1" i="0" dirty="0">
                <a:effectLst/>
                <a:latin typeface="Arial" panose="020B0604020202020204" pitchFamily="34" charset="0"/>
              </a:rPr>
              <a:t>Degreed</a:t>
            </a:r>
            <a:r>
              <a:rPr lang="en-US" sz="1400" b="0" i="0" dirty="0">
                <a:effectLst/>
                <a:latin typeface="Arial" panose="020B0604020202020204" pitchFamily="34" charset="0"/>
              </a:rPr>
              <a:t> :Successfully completed the degreed training in </a:t>
            </a:r>
            <a:r>
              <a:rPr lang="en-US" sz="1400" dirty="0">
                <a:latin typeface="Arial" panose="020B0604020202020204" pitchFamily="34" charset="0"/>
              </a:rPr>
              <a:t>GIT</a:t>
            </a:r>
            <a:r>
              <a:rPr lang="en-US" sz="1400" b="0" i="0" dirty="0">
                <a:effectLst/>
                <a:latin typeface="Arial" panose="020B0604020202020204" pitchFamily="34" charset="0"/>
              </a:rPr>
              <a:t>, HTML, CSS, SQL, </a:t>
            </a:r>
            <a:r>
              <a:rPr lang="en-US" sz="1400" dirty="0">
                <a:latin typeface="Arial" panose="020B0604020202020204" pitchFamily="34" charset="0"/>
              </a:rPr>
              <a:t>Angular</a:t>
            </a:r>
            <a:r>
              <a:rPr lang="en-US" sz="1400" b="0" i="0" dirty="0">
                <a:effectLst/>
                <a:latin typeface="Arial" panose="020B0604020202020204" pitchFamily="34" charset="0"/>
              </a:rPr>
              <a:t>.</a:t>
            </a: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4735"/>
            <a:ext cx="6056312" cy="353948"/>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23180"/>
          </a:xfrm>
        </p:spPr>
        <p:txBody>
          <a:bodyPr/>
          <a:lstStyle/>
          <a:p>
            <a:pPr eaLnBrk="1" hangingPunct="1"/>
            <a:r>
              <a:rPr lang="nl-NL" altLang="nl-NL" dirty="0"/>
              <a:t>Banglore</a:t>
            </a:r>
          </a:p>
          <a:p>
            <a:pPr eaLnBrk="1" hangingPunct="1"/>
            <a:endParaRPr lang="nl-NL" altLang="nl-NL" dirty="0"/>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a:solidFill>
                  <a:schemeClr val="accent2">
                    <a:lumMod val="60000"/>
                    <a:lumOff val="40000"/>
                  </a:schemeClr>
                </a:solidFill>
              </a:rPr>
              <a:t>madiraju.laxmi-prasanna@capgemini.com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a:t>6281475055</a:t>
            </a:r>
          </a:p>
        </p:txBody>
      </p:sp>
      <p:sp>
        <p:nvSpPr>
          <p:cNvPr id="7175" name="Text Placeholder 26"/>
          <p:cNvSpPr>
            <a:spLocks noGrp="1"/>
          </p:cNvSpPr>
          <p:nvPr>
            <p:ph type="body" sz="quarter" idx="50"/>
          </p:nvPr>
        </p:nvSpPr>
        <p:spPr>
          <a:xfrm>
            <a:off x="267224" y="2743200"/>
            <a:ext cx="4402678" cy="4159079"/>
          </a:xfrm>
        </p:spPr>
        <p:txBody>
          <a:bodyPr/>
          <a:lstStyle/>
          <a:p>
            <a:r>
              <a:rPr lang="en-US" altLang="en-US" sz="1100" b="1" dirty="0"/>
              <a:t>Full Stack Developer</a:t>
            </a:r>
          </a:p>
          <a:p>
            <a:pPr marL="171450" indent="-171450">
              <a:buFont typeface="Arial" panose="020B0604020202020204" pitchFamily="34" charset="0"/>
              <a:buChar char="•"/>
            </a:pPr>
            <a:r>
              <a:rPr lang="en-US" sz="1400" b="0" i="0" dirty="0">
                <a:effectLst/>
              </a:rPr>
              <a:t>Hands on experience on Core Java, </a:t>
            </a:r>
            <a:r>
              <a:rPr lang="en-US" sz="1400" b="0" i="0" dirty="0" err="1">
                <a:effectLst/>
              </a:rPr>
              <a:t>Postgre</a:t>
            </a:r>
            <a:r>
              <a:rPr lang="en-US" sz="1400" b="0" i="0" dirty="0">
                <a:effectLst/>
              </a:rPr>
              <a:t> </a:t>
            </a:r>
            <a:r>
              <a:rPr lang="en-US" sz="1400" b="0" i="0" dirty="0" err="1">
                <a:effectLst/>
              </a:rPr>
              <a:t>Sql</a:t>
            </a:r>
            <a:r>
              <a:rPr lang="en-US" sz="1400" b="0" i="0" dirty="0">
                <a:effectLst/>
              </a:rPr>
              <a:t>, Spring Restful Services.</a:t>
            </a:r>
          </a:p>
          <a:p>
            <a:pPr marL="171450" indent="-171450">
              <a:buFont typeface="Arial" panose="020B0604020202020204" pitchFamily="34" charset="0"/>
              <a:buChar char="•"/>
            </a:pPr>
            <a:r>
              <a:rPr lang="en-US" sz="1400" b="0" i="0" dirty="0">
                <a:effectLst/>
              </a:rPr>
              <a:t>Proficient in creating Single page Web Application in </a:t>
            </a:r>
            <a:r>
              <a:rPr lang="en-US" sz="1400" dirty="0"/>
              <a:t>Angular</a:t>
            </a:r>
            <a:r>
              <a:rPr lang="en-US" sz="1400" b="0" i="0" dirty="0">
                <a:effectLst/>
              </a:rPr>
              <a:t> with Authentication with routing.</a:t>
            </a:r>
          </a:p>
          <a:p>
            <a:pPr marL="171450" indent="-171450">
              <a:buFont typeface="Arial" panose="020B0604020202020204" pitchFamily="34" charset="0"/>
              <a:buChar char="•"/>
            </a:pPr>
            <a:r>
              <a:rPr lang="en-US" sz="1400" b="0" i="0" dirty="0">
                <a:effectLst/>
              </a:rPr>
              <a:t>Hands on experience in developing web pages using HTML5, CSS, Object TypeScript.</a:t>
            </a:r>
          </a:p>
          <a:p>
            <a:pPr marL="171450" indent="-171450">
              <a:buFont typeface="Arial" panose="020B0604020202020204" pitchFamily="34" charset="0"/>
              <a:buChar char="•"/>
            </a:pPr>
            <a:r>
              <a:rPr lang="en-US" sz="1400" b="0" i="0" dirty="0">
                <a:effectLst/>
              </a:rPr>
              <a:t>Ready to learn new technologies and implement them for the future </a:t>
            </a:r>
            <a:r>
              <a:rPr lang="en-US" sz="1400" dirty="0"/>
              <a:t>k</a:t>
            </a:r>
            <a:r>
              <a:rPr lang="en-US" sz="1400" b="0" i="0" dirty="0">
                <a:effectLst/>
              </a:rPr>
              <a:t>nowledge improvement.</a:t>
            </a:r>
            <a:endParaRPr lang="en-US" sz="140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a:t>Madiraju Laxmi Prasanna</a:t>
            </a:r>
          </a:p>
        </p:txBody>
      </p:sp>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41790" y="545986"/>
            <a:ext cx="2962275"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Electrical and Electronics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9" name="Picture Placeholder 8" descr="A person posing for the camera&#10;&#10;Description automatically generated">
            <a:extLst>
              <a:ext uri="{FF2B5EF4-FFF2-40B4-BE49-F238E27FC236}">
                <a16:creationId xmlns:a16="http://schemas.microsoft.com/office/drawing/2014/main" id="{B7400FDE-3D59-4DCB-A530-99343061AAA3}"/>
              </a:ext>
            </a:extLst>
          </p:cNvPr>
          <p:cNvPicPr>
            <a:picLocks noGrp="1" noChangeAspect="1"/>
          </p:cNvPicPr>
          <p:nvPr>
            <p:ph type="pic" sz="quarter" idx="46"/>
          </p:nvPr>
        </p:nvPicPr>
        <p:blipFill rotWithShape="1">
          <a:blip r:embed="rId3" cstate="print">
            <a:extLst>
              <a:ext uri="{28A0092B-C50C-407E-A947-70E740481C1C}">
                <a14:useLocalDpi xmlns:a14="http://schemas.microsoft.com/office/drawing/2010/main" val="0"/>
              </a:ext>
            </a:extLst>
          </a:blip>
          <a:srcRect l="4633" t="4878" r="2489" b="17470"/>
          <a:stretch/>
        </p:blipFill>
        <p:spPr>
          <a:xfrm>
            <a:off x="456248" y="290513"/>
            <a:ext cx="1610677" cy="1769984"/>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417</TotalTime>
  <Words>234</Words>
  <Application>Microsoft Office PowerPoint</Application>
  <PresentationFormat>Widescreen</PresentationFormat>
  <Paragraphs>46</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Laxmi Prasanna, Madiraju</cp:lastModifiedBy>
  <cp:revision>133</cp:revision>
  <dcterms:created xsi:type="dcterms:W3CDTF">2020-09-22T06:24:00Z</dcterms:created>
  <dcterms:modified xsi:type="dcterms:W3CDTF">2022-06-20T17:14:53Z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