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DB5244B-9ED9-4BFB-9EA4-A0C6BD3E589F}">
  <a:tblStyle styleId="{1DB5244B-9ED9-4BFB-9EA4-A0C6BD3E589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943900"/>
            <a:ext cx="8520600" cy="419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EEID Ant Grant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Research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Meridith Bartley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Statistics Department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Advisor: Ephraim Hanks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Interactions Over Time - 12 Hours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017722"/>
            <a:ext cx="546735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Hidden Markov Model for Trophallaxis Interactions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943900"/>
            <a:ext cx="8520600" cy="39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Observed Interactions:  N</a:t>
            </a:r>
            <a:r>
              <a:rPr baseline="-25000" lang="en" sz="2400"/>
              <a:t>t</a:t>
            </a:r>
            <a:r>
              <a:rPr lang="en" sz="2400"/>
              <a:t>∼Pois(λ</a:t>
            </a:r>
            <a:r>
              <a:rPr baseline="-25000" lang="en" sz="2400"/>
              <a:t>Xt</a:t>
            </a:r>
            <a:r>
              <a:rPr lang="en" sz="2400"/>
              <a:t>)</a:t>
            </a:r>
            <a:br>
              <a:rPr lang="en" sz="2400"/>
            </a:br>
            <a:r>
              <a:rPr lang="en" sz="2400"/>
              <a:t>Unobserved States:  X</a:t>
            </a:r>
            <a:r>
              <a:rPr baseline="-25000" lang="en" sz="2400"/>
              <a:t>t</a:t>
            </a:r>
            <a:r>
              <a:rPr lang="en" sz="2400"/>
              <a:t>| X</a:t>
            </a:r>
            <a:r>
              <a:rPr baseline="-25000" lang="en" sz="2400"/>
              <a:t>t−1</a:t>
            </a:r>
            <a:r>
              <a:rPr lang="en" sz="2400"/>
              <a:t> ∼ Multinom(1, </a:t>
            </a:r>
            <a:r>
              <a:rPr lang="en" sz="2400" u="sng"/>
              <a:t>p</a:t>
            </a:r>
            <a:r>
              <a:rPr baseline="-25000" lang="en" sz="2400"/>
              <a:t>Xt−1</a:t>
            </a:r>
            <a:r>
              <a:rPr lang="en" sz="2400"/>
              <a:t>)</a:t>
            </a:r>
            <a:br>
              <a:rPr lang="en" sz="2400"/>
            </a:br>
            <a:r>
              <a:rPr lang="en" sz="2400"/>
              <a:t>where,</a:t>
            </a:r>
            <a:br>
              <a:rPr lang="en" sz="2400"/>
            </a:br>
            <a:br>
              <a:rPr lang="en" sz="2400"/>
            </a:br>
            <a:r>
              <a:rPr lang="en" sz="2400"/>
              <a:t>P =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2400"/>
            </a:br>
            <a:r>
              <a:rPr lang="en" sz="2400"/>
              <a:t>λ</a:t>
            </a:r>
            <a:r>
              <a:rPr baseline="-25000" lang="en" sz="2400"/>
              <a:t>Xt</a:t>
            </a:r>
            <a:r>
              <a:rPr lang="en" sz="2400"/>
              <a:t>∼Gamma(α,β)</a:t>
            </a:r>
            <a:br>
              <a:rPr lang="en" sz="2400"/>
            </a:br>
            <a:r>
              <a:rPr lang="en" sz="2400" u="sng"/>
              <a:t>p</a:t>
            </a:r>
            <a:r>
              <a:rPr baseline="-25000" lang="en" sz="2400"/>
              <a:t>Xt</a:t>
            </a:r>
            <a:r>
              <a:rPr lang="en" sz="2400"/>
              <a:t>∼Dirichlet(</a:t>
            </a:r>
            <a:r>
              <a:rPr lang="en" sz="2400" u="sng"/>
              <a:t>θ</a:t>
            </a:r>
            <a:r>
              <a:rPr lang="en" sz="2400"/>
              <a:t>)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222900" y="2308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{1DB5244B-9ED9-4BFB-9EA4-A0C6BD3E589F}</a:tableStyleId>
              </a:tblPr>
              <a:tblGrid>
                <a:gridCol w="714625"/>
                <a:gridCol w="710250"/>
              </a:tblGrid>
              <a:tr h="63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</a:t>
                      </a:r>
                      <a:r>
                        <a:rPr baseline="-25000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</a:t>
                      </a:r>
                      <a:r>
                        <a:rPr baseline="-25000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</a:t>
                      </a:r>
                    </a:p>
                  </a:txBody>
                  <a:tcPr marT="91425" marB="91425" marR="91425" marL="91425" anchor="ctr"/>
                </a:tc>
              </a:tr>
              <a:tr h="43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</a:t>
                      </a:r>
                      <a:r>
                        <a:rPr baseline="-25000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</a:t>
                      </a:r>
                      <a:r>
                        <a:rPr baseline="-25000"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MCMC - High Density, 2 Hours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970922"/>
            <a:ext cx="8877300" cy="39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Predicted Trophallaxis Rates - High Density, 2 Hours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2"/>
            <a:ext cx="887730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MCMC - Low Density, 2 Hours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5"/>
            <a:ext cx="8877300" cy="3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Predicted Trophallaxis Rates - Low Density, 2 Hours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5"/>
            <a:ext cx="8877300" cy="37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MCMC - High Density, 4 Hours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5"/>
            <a:ext cx="8877300" cy="37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Predicted Trophallaxis Rates - High Density, 4 Hours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2"/>
            <a:ext cx="887730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0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MCMC - Low Density, 4 Hours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859625" y="682050"/>
            <a:ext cx="462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3675"/>
            <a:ext cx="8877300" cy="39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Predicted Trophallaxis Rates - Low Density, 4 Hours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2"/>
            <a:ext cx="887730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8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includes two, four and twelve hours of continuous ant trophallaxis observations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High density (1 chamber) &amp; low density (4 chambers)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4 hour forager entrance times also obtained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Discrete time, hidden state MCMC Model used to identify two - state rate switching occurrences at colony level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three state model also considered and discarded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Future work:  explore interaction model at individual level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Covariates: distance to nearest ant, time since forager entered chamber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MCMC - High Density, 12 Hours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17722"/>
            <a:ext cx="887730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Predicted Trophallaxis Rates - High Density, 12 Hours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943900"/>
            <a:ext cx="8520600" cy="41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1017725"/>
            <a:ext cx="8818574" cy="40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Hidden Markov Model with Covariates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943900"/>
            <a:ext cx="8520600" cy="41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Observed Interactions, Entrances Times:  N</a:t>
            </a:r>
            <a:r>
              <a:rPr baseline="-25000" lang="en" sz="2400"/>
              <a:t>t </a:t>
            </a:r>
            <a:r>
              <a:rPr lang="en" sz="2400"/>
              <a:t>∼ Pois(λ</a:t>
            </a:r>
            <a:r>
              <a:rPr baseline="-25000" lang="en" sz="2400"/>
              <a:t>Xt</a:t>
            </a:r>
            <a:r>
              <a:rPr lang="en" sz="2400"/>
              <a:t>), W</a:t>
            </a:r>
            <a:r>
              <a:rPr baseline="-25000" lang="en" sz="2400"/>
              <a:t>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Unobserved States:  X</a:t>
            </a:r>
            <a:r>
              <a:rPr baseline="-25000" lang="en" sz="2400"/>
              <a:t>t</a:t>
            </a:r>
            <a:r>
              <a:rPr lang="en" sz="2400"/>
              <a:t>| X</a:t>
            </a:r>
            <a:r>
              <a:rPr baseline="-25000" lang="en" sz="2400"/>
              <a:t>t−1</a:t>
            </a:r>
            <a:r>
              <a:rPr lang="en" sz="2400"/>
              <a:t> ∼ Multinom(1, </a:t>
            </a:r>
            <a:r>
              <a:rPr lang="en" sz="2400" u="sng"/>
              <a:t>p</a:t>
            </a:r>
            <a:r>
              <a:rPr baseline="-25000" lang="en" sz="2400"/>
              <a:t>Xt−1</a:t>
            </a:r>
            <a:r>
              <a:rPr lang="en" sz="2400"/>
              <a:t>(α, β))</a:t>
            </a:r>
            <a:br>
              <a:rPr lang="en"/>
            </a:br>
            <a:br>
              <a:rPr lang="en"/>
            </a:br>
            <a:r>
              <a:rPr lang="en"/>
              <a:t>λ</a:t>
            </a:r>
            <a:r>
              <a:rPr baseline="-25000" lang="en"/>
              <a:t>Xt</a:t>
            </a:r>
            <a:r>
              <a:rPr lang="en"/>
              <a:t>∼Gamma(a, 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baseline="-25000" lang="en"/>
              <a:t>1,2</a:t>
            </a:r>
            <a:r>
              <a:rPr baseline="30000" lang="en"/>
              <a:t>t</a:t>
            </a:r>
            <a:r>
              <a:rPr lang="en"/>
              <a:t> = e</a:t>
            </a:r>
            <a:r>
              <a:rPr baseline="30000" lang="en"/>
              <a:t>β_0 + β_1 * w_t</a:t>
            </a:r>
            <a:r>
              <a:rPr lang="en"/>
              <a:t> / (1 + e</a:t>
            </a:r>
            <a:r>
              <a:rPr baseline="30000" lang="en"/>
              <a:t>β_0 + β_1 * W_t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baseline="-25000" lang="en"/>
              <a:t>1, 1 </a:t>
            </a:r>
            <a:r>
              <a:rPr baseline="30000" lang="en"/>
              <a:t>t  </a:t>
            </a:r>
            <a:r>
              <a:rPr lang="en"/>
              <a:t>= 1 - P</a:t>
            </a:r>
            <a:r>
              <a:rPr baseline="-25000" lang="en"/>
              <a:t>1,2</a:t>
            </a:r>
            <a:r>
              <a:rPr baseline="30000" lang="en"/>
              <a:t>t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baseline="-25000" lang="en"/>
              <a:t>2, 1 </a:t>
            </a:r>
            <a:r>
              <a:rPr baseline="30000" lang="en"/>
              <a:t>t </a:t>
            </a:r>
            <a:r>
              <a:rPr lang="en"/>
              <a:t>= e</a:t>
            </a:r>
            <a:r>
              <a:rPr baseline="30000" lang="en"/>
              <a:t>α </a:t>
            </a:r>
            <a:r>
              <a:rPr lang="en"/>
              <a:t>/ (1 + e</a:t>
            </a:r>
            <a:r>
              <a:rPr baseline="30000" lang="en"/>
              <a:t>α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baseline="-25000" lang="en"/>
              <a:t>2,2</a:t>
            </a:r>
            <a:r>
              <a:rPr baseline="30000" lang="en"/>
              <a:t>t </a:t>
            </a:r>
            <a:r>
              <a:rPr baseline="-25000" lang="en"/>
              <a:t> </a:t>
            </a:r>
            <a:r>
              <a:rPr lang="en"/>
              <a:t>= 1 - P</a:t>
            </a:r>
            <a:r>
              <a:rPr baseline="-25000" lang="en"/>
              <a:t>2,1</a:t>
            </a:r>
            <a:r>
              <a:rPr baseline="30000" lang="en"/>
              <a:t>t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Interactions per Ant - 2 Hours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67974" cy="35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25" y="1017725"/>
            <a:ext cx="4267974" cy="35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651825" y="4618700"/>
            <a:ext cx="156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High Density						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052162" y="4618700"/>
            <a:ext cx="156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Low Density			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Interactions per Ant - 4 Hours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60300" cy="34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25" y="1017725"/>
            <a:ext cx="4260299" cy="34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651825" y="4618700"/>
            <a:ext cx="156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High Density						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077825" y="4618700"/>
            <a:ext cx="1563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Low Density		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Interactions per Ant - 12 Hours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00" y="1017725"/>
            <a:ext cx="5663375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Interactions Over Time - 2 Hours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62" y="1017725"/>
            <a:ext cx="5633874" cy="4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Interactions Over Time - 2 Hours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17722"/>
            <a:ext cx="866775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Interactions Over Time - 4 Hours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900" y="1017725"/>
            <a:ext cx="5516200" cy="39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Interactions Over Time - 4 Hours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17724"/>
            <a:ext cx="866775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