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oil </a:t>
            </a:r>
            <a:r>
              <a:rPr lang="en-US" sz="2400" dirty="0"/>
              <a:t>sample data over the US downloaded from Natural Resources Conservation Service (NRCS</a:t>
            </a:r>
            <a:r>
              <a:rPr lang="en-US" sz="2400" dirty="0" smtClean="0"/>
              <a:t>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~14,000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Physical </a:t>
            </a:r>
            <a:r>
              <a:rPr lang="en-US" sz="2000" dirty="0"/>
              <a:t>(sand, silt, clay, organic carbon, </a:t>
            </a:r>
            <a:r>
              <a:rPr lang="en-US" sz="2000" dirty="0" smtClean="0"/>
              <a:t>and bulk </a:t>
            </a:r>
            <a:r>
              <a:rPr lang="en-US" sz="2000" dirty="0"/>
              <a:t>density)</a:t>
            </a:r>
            <a:r>
              <a:rPr lang="en-US" sz="2000" dirty="0" smtClean="0"/>
              <a:t>and </a:t>
            </a:r>
            <a:r>
              <a:rPr lang="en-US" sz="2000" dirty="0"/>
              <a:t>chemical properties (CEC soil, CEC clay, base saturation, and pH) </a:t>
            </a:r>
            <a:r>
              <a:rPr lang="en-US" sz="2000" dirty="0" smtClean="0"/>
              <a:t>of </a:t>
            </a:r>
            <a:r>
              <a:rPr lang="en-US" sz="2000" dirty="0"/>
              <a:t>soil </a:t>
            </a:r>
            <a:r>
              <a:rPr lang="en-US" sz="2000" dirty="0" smtClean="0"/>
              <a:t>samples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9 soil </a:t>
            </a:r>
            <a:r>
              <a:rPr lang="en-US" sz="2000" dirty="0"/>
              <a:t>classification </a:t>
            </a:r>
            <a:r>
              <a:rPr lang="en-US" sz="2000" dirty="0" smtClean="0"/>
              <a:t>groups </a:t>
            </a:r>
            <a:r>
              <a:rPr lang="en-US" sz="2000" dirty="0"/>
              <a:t>(soil order). </a:t>
            </a:r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Linear Discriminant </a:t>
            </a:r>
            <a:r>
              <a:rPr lang="en-US" altLang="zh-CN" dirty="0" smtClean="0"/>
              <a:t>Analysis (LDA)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Quadratic Discriminant </a:t>
            </a:r>
            <a:r>
              <a:rPr lang="en-US" altLang="zh-CN" dirty="0" smtClean="0"/>
              <a:t>Analysis (QDA)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Multinomial Logistic </a:t>
            </a:r>
            <a:r>
              <a:rPr lang="en-US" altLang="zh-CN" dirty="0" smtClean="0"/>
              <a:t>Regression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011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7070" y="1274654"/>
            <a:ext cx="282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original database 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91002"/>
              </p:ext>
            </p:extLst>
          </p:nvPr>
        </p:nvGraphicFramePr>
        <p:xfrm>
          <a:off x="847721" y="1846336"/>
          <a:ext cx="3292808" cy="433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04">
                  <a:extLst>
                    <a:ext uri="{9D8B030D-6E8A-4147-A177-3AD203B41FA5}">
                      <a16:colId xmlns="" xmlns:a16="http://schemas.microsoft.com/office/drawing/2014/main" val="3140344323"/>
                    </a:ext>
                  </a:extLst>
                </a:gridCol>
                <a:gridCol w="1646404">
                  <a:extLst>
                    <a:ext uri="{9D8B030D-6E8A-4147-A177-3AD203B41FA5}">
                      <a16:colId xmlns="" xmlns:a16="http://schemas.microsoft.com/office/drawing/2014/main" val="3031573191"/>
                    </a:ext>
                  </a:extLst>
                </a:gridCol>
              </a:tblGrid>
              <a:tr h="54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226739953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Alfisols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123698050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Andisols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0.486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25485067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2504185095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3414866897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2636283831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285484971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6594688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162606707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Vertisols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377805004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="" xmlns:a16="http://schemas.microsoft.com/office/drawing/2014/main" val="41382403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9" y="1968017"/>
            <a:ext cx="7015151" cy="43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58" y="1934447"/>
            <a:ext cx="10058400" cy="4023360"/>
          </a:xfrm>
        </p:spPr>
        <p:txBody>
          <a:bodyPr/>
          <a:lstStyle/>
          <a:p>
            <a:r>
              <a:rPr lang="en-US" dirty="0" smtClean="0"/>
              <a:t>PCA Results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076"/>
              </p:ext>
            </p:extLst>
          </p:nvPr>
        </p:nvGraphicFramePr>
        <p:xfrm>
          <a:off x="1810011" y="1922952"/>
          <a:ext cx="10033350" cy="14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34">
                  <a:extLst>
                    <a:ext uri="{9D8B030D-6E8A-4147-A177-3AD203B41FA5}">
                      <a16:colId xmlns="" xmlns:a16="http://schemas.microsoft.com/office/drawing/2014/main" val="953060514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767976886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2264140971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3244866279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3666229127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2639360683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612403726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1520712259"/>
                    </a:ext>
                  </a:extLst>
                </a:gridCol>
                <a:gridCol w="1011477">
                  <a:extLst>
                    <a:ext uri="{9D8B030D-6E8A-4147-A177-3AD203B41FA5}">
                      <a16:colId xmlns="" xmlns:a16="http://schemas.microsoft.com/office/drawing/2014/main" val="3830094917"/>
                    </a:ext>
                  </a:extLst>
                </a:gridCol>
              </a:tblGrid>
              <a:tr h="36114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1075338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Standard deviation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32.638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083660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Proportion of 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84985693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Cumulative Proportion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193391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3482"/>
              </p:ext>
            </p:extLst>
          </p:nvPr>
        </p:nvGraphicFramePr>
        <p:xfrm>
          <a:off x="4421686" y="3523234"/>
          <a:ext cx="5636711" cy="262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43">
                  <a:extLst>
                    <a:ext uri="{9D8B030D-6E8A-4147-A177-3AD203B41FA5}">
                      <a16:colId xmlns="" xmlns:a16="http://schemas.microsoft.com/office/drawing/2014/main" val="2442033081"/>
                    </a:ext>
                  </a:extLst>
                </a:gridCol>
                <a:gridCol w="1026067">
                  <a:extLst>
                    <a:ext uri="{9D8B030D-6E8A-4147-A177-3AD203B41FA5}">
                      <a16:colId xmlns="" xmlns:a16="http://schemas.microsoft.com/office/drawing/2014/main" val="3069743031"/>
                    </a:ext>
                  </a:extLst>
                </a:gridCol>
                <a:gridCol w="1026067">
                  <a:extLst>
                    <a:ext uri="{9D8B030D-6E8A-4147-A177-3AD203B41FA5}">
                      <a16:colId xmlns="" xmlns:a16="http://schemas.microsoft.com/office/drawing/2014/main" val="2995174482"/>
                    </a:ext>
                  </a:extLst>
                </a:gridCol>
                <a:gridCol w="1026067">
                  <a:extLst>
                    <a:ext uri="{9D8B030D-6E8A-4147-A177-3AD203B41FA5}">
                      <a16:colId xmlns="" xmlns:a16="http://schemas.microsoft.com/office/drawing/2014/main" val="1533397794"/>
                    </a:ext>
                  </a:extLst>
                </a:gridCol>
                <a:gridCol w="1026067">
                  <a:extLst>
                    <a:ext uri="{9D8B030D-6E8A-4147-A177-3AD203B41FA5}">
                      <a16:colId xmlns="" xmlns:a16="http://schemas.microsoft.com/office/drawing/2014/main" val="1031757759"/>
                    </a:ext>
                  </a:extLst>
                </a:gridCol>
              </a:tblGrid>
              <a:tr h="291932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95906464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Sand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-0.352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-0.777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2851141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-0.676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1925033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Organic.Carbon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-0.058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0822694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Bulk.Density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47155627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CEC.Soil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-0.804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6010869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2276520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Base.Saturation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6819482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-0.003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2016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43267"/>
              </p:ext>
            </p:extLst>
          </p:nvPr>
        </p:nvGraphicFramePr>
        <p:xfrm>
          <a:off x="1197487" y="1991637"/>
          <a:ext cx="2973680" cy="404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=""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="" xmlns:a16="http://schemas.microsoft.com/office/drawing/2014/main" val="3265388153"/>
                    </a:ext>
                  </a:extLst>
                </a:gridCol>
              </a:tblGrid>
              <a:tr h="64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0.537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68718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00" y="198537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6" y="386859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65" y="1837616"/>
            <a:ext cx="10058400" cy="4023360"/>
          </a:xfrm>
        </p:spPr>
        <p:txBody>
          <a:bodyPr/>
          <a:lstStyle/>
          <a:p>
            <a:r>
              <a:rPr lang="en-US" dirty="0" smtClean="0"/>
              <a:t>Results from QDA on original database 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119803"/>
              </p:ext>
            </p:extLst>
          </p:nvPr>
        </p:nvGraphicFramePr>
        <p:xfrm>
          <a:off x="734024" y="2292262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=""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=""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0.580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68718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50786" y="1837616"/>
            <a:ext cx="496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from QDA on </a:t>
            </a:r>
            <a:r>
              <a:rPr lang="en-US" dirty="0" smtClean="0"/>
              <a:t>Reduced-dimension database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00626"/>
              </p:ext>
            </p:extLst>
          </p:nvPr>
        </p:nvGraphicFramePr>
        <p:xfrm>
          <a:off x="7362381" y="2281823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=""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=""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0.538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687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Multinomial Logistic 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2137"/>
            <a:ext cx="3596966" cy="174639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Multinomial logistic regression was chosen as the response variable, Soil Order, is comprised of 9 independent (and not ordinal) categories. 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112581"/>
              </p:ext>
            </p:extLst>
          </p:nvPr>
        </p:nvGraphicFramePr>
        <p:xfrm>
          <a:off x="3784971" y="2097220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=""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=""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0.61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68718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64645"/>
              </p:ext>
            </p:extLst>
          </p:nvPr>
        </p:nvGraphicFramePr>
        <p:xfrm>
          <a:off x="7243279" y="2097220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=""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=""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</a:t>
                      </a:r>
                      <a:r>
                        <a:rPr lang="en-US" altLang="zh-CN" sz="1800" b="1" i="1" u="none" strike="noStrike" dirty="0" smtClean="0">
                          <a:effectLst/>
                        </a:rPr>
                        <a:t>57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68718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89998" y="173375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1683" y="1733758"/>
            <a:ext cx="298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8-02-19 11.2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88"/>
            <a:ext cx="119253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223" y="1844722"/>
            <a:ext cx="109645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200" dirty="0" smtClean="0"/>
              <a:t>While individual soil Orders were best predicted by various approaches, the Multinomial Logistic Regression method exhibited the overall highest percentage of correct classifications for these data. </a:t>
            </a:r>
            <a:endParaRPr lang="en-US" sz="2200" dirty="0" smtClean="0"/>
          </a:p>
          <a:p>
            <a:pPr marL="342900" indent="-342900">
              <a:buFont typeface="Wingdings" charset="2"/>
              <a:buChar char="Ø"/>
            </a:pPr>
            <a:endParaRPr lang="en-US" sz="2200" dirty="0"/>
          </a:p>
          <a:p>
            <a:pPr marL="342900" indent="-342900">
              <a:buFont typeface="Wingdings" charset="2"/>
              <a:buChar char="Ø"/>
            </a:pPr>
            <a:r>
              <a:rPr lang="en-US" altLang="zh-CN" sz="2200" dirty="0" smtClean="0"/>
              <a:t>PCA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does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not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improve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prediction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accuracy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for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all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three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methods.</a:t>
            </a:r>
            <a:r>
              <a:rPr lang="zh-CN" alt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485</Words>
  <Application>Microsoft Macintosh PowerPoint</Application>
  <PresentationFormat>Widescreen</PresentationFormat>
  <Paragraphs>248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宋体</vt:lpstr>
      <vt:lpstr>Retrospect</vt:lpstr>
      <vt:lpstr>LDA, QDA and Log Regression in classifying soil samples</vt:lpstr>
      <vt:lpstr>Introduction to dataset </vt:lpstr>
      <vt:lpstr>Classification Methodology </vt:lpstr>
      <vt:lpstr>LDA Results</vt:lpstr>
      <vt:lpstr>LDA Results</vt:lpstr>
      <vt:lpstr>LDA Results</vt:lpstr>
      <vt:lpstr>QDA Results</vt:lpstr>
      <vt:lpstr>Multinomial Logistic Regression Results</vt:lpstr>
      <vt:lpstr>Model Comparison and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18</cp:revision>
  <dcterms:created xsi:type="dcterms:W3CDTF">2018-02-19T14:11:21Z</dcterms:created>
  <dcterms:modified xsi:type="dcterms:W3CDTF">2018-02-20T17:44:06Z</dcterms:modified>
</cp:coreProperties>
</file>