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8" r:id="rId3"/>
    <p:sldId id="260" r:id="rId4"/>
    <p:sldId id="261" r:id="rId5"/>
    <p:sldId id="265" r:id="rId6"/>
    <p:sldId id="266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1"/>
  </p:normalViewPr>
  <p:slideViewPr>
    <p:cSldViewPr snapToGrid="0" snapToObjects="1">
      <p:cViewPr varScale="1">
        <p:scale>
          <a:sx n="77" d="100"/>
          <a:sy n="77" d="100"/>
        </p:scale>
        <p:origin x="111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150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33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98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0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599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1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17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53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92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0983565-F877-DB42-ACB5-B43079C6C368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9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8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0983565-F877-DB42-ACB5-B43079C6C368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14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LDA,</a:t>
            </a:r>
            <a:r>
              <a:rPr lang="zh-CN" altLang="en-US" dirty="0" smtClean="0"/>
              <a:t> </a:t>
            </a:r>
            <a:r>
              <a:rPr lang="en-US" altLang="zh-CN" dirty="0" smtClean="0"/>
              <a:t>QDA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Log</a:t>
            </a:r>
            <a:r>
              <a:rPr lang="zh-CN" altLang="en-US" dirty="0" smtClean="0"/>
              <a:t> </a:t>
            </a:r>
            <a:r>
              <a:rPr lang="en-US" altLang="zh-CN" dirty="0" smtClean="0"/>
              <a:t>Regression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classifying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soil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Project1,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</a:t>
            </a:r>
            <a:r>
              <a:rPr lang="zh-CN" altLang="en-US" dirty="0" smtClean="0"/>
              <a:t> </a:t>
            </a:r>
            <a:r>
              <a:rPr lang="en-US" altLang="zh-CN" dirty="0" smtClean="0"/>
              <a:t>557</a:t>
            </a:r>
            <a:r>
              <a:rPr lang="zh-CN" altLang="en-US" dirty="0" smtClean="0"/>
              <a:t> 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2018</a:t>
            </a:r>
          </a:p>
          <a:p>
            <a:r>
              <a:rPr lang="en-US" altLang="zh-CN" dirty="0" err="1" smtClean="0"/>
              <a:t>Meridith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Bartley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Fei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jiang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76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dataset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</a:t>
            </a:r>
            <a:r>
              <a:rPr lang="en-US" sz="2400" dirty="0" smtClean="0"/>
              <a:t>oil </a:t>
            </a:r>
            <a:r>
              <a:rPr lang="en-US" sz="2400" dirty="0"/>
              <a:t>sample data over the US downloaded from Natural Resources Conservation Service (NRCS</a:t>
            </a:r>
            <a:r>
              <a:rPr lang="en-US" sz="2400" dirty="0" smtClean="0"/>
              <a:t>)</a:t>
            </a:r>
          </a:p>
          <a:p>
            <a:pPr lvl="1"/>
            <a:endParaRPr lang="en-US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~14,000 records.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Predictors: Physical </a:t>
            </a:r>
            <a:r>
              <a:rPr lang="en-US" sz="2000" dirty="0"/>
              <a:t>(sand, silt, clay, organic carbon, </a:t>
            </a:r>
            <a:r>
              <a:rPr lang="en-US" sz="2000" dirty="0" smtClean="0"/>
              <a:t>and bulk </a:t>
            </a:r>
            <a:r>
              <a:rPr lang="en-US" sz="2000" dirty="0"/>
              <a:t>density)</a:t>
            </a:r>
            <a:r>
              <a:rPr lang="en-US" sz="2000" dirty="0" smtClean="0"/>
              <a:t>and </a:t>
            </a:r>
            <a:r>
              <a:rPr lang="en-US" sz="2000" dirty="0"/>
              <a:t>chemical properties (CEC soil, CEC clay, base saturation, and pH) </a:t>
            </a:r>
            <a:r>
              <a:rPr lang="en-US" sz="2000" dirty="0" smtClean="0"/>
              <a:t>of </a:t>
            </a:r>
            <a:r>
              <a:rPr lang="en-US" sz="2000" dirty="0"/>
              <a:t>soil </a:t>
            </a:r>
            <a:r>
              <a:rPr lang="en-US" sz="2000" dirty="0" smtClean="0"/>
              <a:t>samples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Response Variable: soil </a:t>
            </a:r>
            <a:r>
              <a:rPr lang="en-US" sz="2000" dirty="0"/>
              <a:t>classification group (soil order). </a:t>
            </a:r>
          </a:p>
        </p:txBody>
      </p:sp>
    </p:spTree>
    <p:extLst>
      <p:ext uri="{BB962C8B-B14F-4D97-AF65-F5344CB8AC3E}">
        <p14:creationId xmlns:p14="http://schemas.microsoft.com/office/powerpoint/2010/main" val="39831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Classification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Methodology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07380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Linear Discriminant </a:t>
            </a:r>
            <a:r>
              <a:rPr lang="en-US" altLang="zh-CN" dirty="0" smtClean="0"/>
              <a:t>Analysis (LDA)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altLang="zh-CN" dirty="0"/>
              <a:t>Quadratic Discriminant </a:t>
            </a:r>
            <a:r>
              <a:rPr lang="en-US" altLang="zh-CN" dirty="0" smtClean="0"/>
              <a:t>Analysis (QDA)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lang="en-US" dirty="0"/>
          </a:p>
          <a:p>
            <a:r>
              <a:rPr lang="en-US" altLang="zh-CN" dirty="0"/>
              <a:t>Multinomial Logistic </a:t>
            </a:r>
            <a:r>
              <a:rPr lang="en-US" altLang="zh-CN" dirty="0" smtClean="0"/>
              <a:t>Regression</a:t>
            </a:r>
            <a:endParaRPr lang="en-US" altLang="zh-CN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Fei: maybe we can talk more about why it has to be multinomial? 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5631264" y="2207380"/>
            <a:ext cx="118183" cy="201168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61166" y="2937671"/>
            <a:ext cx="3534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Data: 80% of entire dataset</a:t>
            </a:r>
          </a:p>
          <a:p>
            <a:r>
              <a:rPr lang="en-US" dirty="0" smtClean="0"/>
              <a:t>Test Data: 20% of entire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60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LDA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Results</a:t>
            </a:r>
            <a:r>
              <a:rPr lang="zh-CN" altLang="en-US" dirty="0" smtClean="0"/>
              <a:t> </a:t>
            </a:r>
            <a:r>
              <a:rPr lang="en-US" altLang="zh-CN" dirty="0" smtClean="0"/>
              <a:t>w/o</a:t>
            </a:r>
            <a:r>
              <a:rPr lang="zh-CN" altLang="en-US" dirty="0" smtClean="0"/>
              <a:t> </a:t>
            </a:r>
            <a:r>
              <a:rPr lang="en-US" altLang="zh-CN" dirty="0" smtClean="0"/>
              <a:t>PCA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57070" y="1274654"/>
            <a:ext cx="2825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LDA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on original database </a:t>
            </a:r>
            <a:endParaRPr lang="en-US" sz="2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391002"/>
              </p:ext>
            </p:extLst>
          </p:nvPr>
        </p:nvGraphicFramePr>
        <p:xfrm>
          <a:off x="847721" y="1846336"/>
          <a:ext cx="3292808" cy="4330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404">
                  <a:extLst>
                    <a:ext uri="{9D8B030D-6E8A-4147-A177-3AD203B41FA5}">
                      <a16:colId xmlns:a16="http://schemas.microsoft.com/office/drawing/2014/main" val="3140344323"/>
                    </a:ext>
                  </a:extLst>
                </a:gridCol>
                <a:gridCol w="1646404">
                  <a:extLst>
                    <a:ext uri="{9D8B030D-6E8A-4147-A177-3AD203B41FA5}">
                      <a16:colId xmlns:a16="http://schemas.microsoft.com/office/drawing/2014/main" val="3031573191"/>
                    </a:ext>
                  </a:extLst>
                </a:gridCol>
              </a:tblGrid>
              <a:tr h="5413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Soil Order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Prediction correction </a:t>
                      </a:r>
                      <a:r>
                        <a:rPr lang="en-US" sz="1800" u="none" strike="noStrike" dirty="0" smtClean="0">
                          <a:effectLst/>
                        </a:rPr>
                        <a:t>rate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extLst>
                  <a:ext uri="{0D108BD9-81ED-4DB2-BD59-A6C34878D82A}">
                    <a16:rowId xmlns:a16="http://schemas.microsoft.com/office/drawing/2014/main" val="2267399532"/>
                  </a:ext>
                </a:extLst>
              </a:tr>
              <a:tr h="3775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 err="1">
                          <a:effectLst/>
                        </a:rPr>
                        <a:t>Alfisols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 smtClean="0">
                          <a:effectLst/>
                        </a:rPr>
                        <a:t>0.588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extLst>
                  <a:ext uri="{0D108BD9-81ED-4DB2-BD59-A6C34878D82A}">
                    <a16:rowId xmlns:a16="http://schemas.microsoft.com/office/drawing/2014/main" val="1236980502"/>
                  </a:ext>
                </a:extLst>
              </a:tr>
              <a:tr h="3775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 err="1">
                          <a:effectLst/>
                        </a:rPr>
                        <a:t>Andisols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 smtClean="0">
                          <a:effectLst/>
                        </a:rPr>
                        <a:t>0.486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extLst>
                  <a:ext uri="{0D108BD9-81ED-4DB2-BD59-A6C34878D82A}">
                    <a16:rowId xmlns:a16="http://schemas.microsoft.com/office/drawing/2014/main" val="254850676"/>
                  </a:ext>
                </a:extLst>
              </a:tr>
              <a:tr h="3775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Aridisols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 smtClean="0">
                          <a:effectLst/>
                        </a:rPr>
                        <a:t>0.560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extLst>
                  <a:ext uri="{0D108BD9-81ED-4DB2-BD59-A6C34878D82A}">
                    <a16:rowId xmlns:a16="http://schemas.microsoft.com/office/drawing/2014/main" val="2504185095"/>
                  </a:ext>
                </a:extLst>
              </a:tr>
              <a:tr h="3775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Inceptisols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 smtClean="0">
                          <a:effectLst/>
                        </a:rPr>
                        <a:t>0.132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extLst>
                  <a:ext uri="{0D108BD9-81ED-4DB2-BD59-A6C34878D82A}">
                    <a16:rowId xmlns:a16="http://schemas.microsoft.com/office/drawing/2014/main" val="3414866897"/>
                  </a:ext>
                </a:extLst>
              </a:tr>
              <a:tr h="3775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Mollisols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 smtClean="0">
                          <a:effectLst/>
                        </a:rPr>
                        <a:t>0.690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extLst>
                  <a:ext uri="{0D108BD9-81ED-4DB2-BD59-A6C34878D82A}">
                    <a16:rowId xmlns:a16="http://schemas.microsoft.com/office/drawing/2014/main" val="2636283831"/>
                  </a:ext>
                </a:extLst>
              </a:tr>
              <a:tr h="3775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Oxisols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 smtClean="0">
                          <a:effectLst/>
                        </a:rPr>
                        <a:t>0.529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extLst>
                  <a:ext uri="{0D108BD9-81ED-4DB2-BD59-A6C34878D82A}">
                    <a16:rowId xmlns:a16="http://schemas.microsoft.com/office/drawing/2014/main" val="2854849710"/>
                  </a:ext>
                </a:extLst>
              </a:tr>
              <a:tr h="3775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Spodosols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 smtClean="0">
                          <a:effectLst/>
                        </a:rPr>
                        <a:t>0.232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extLst>
                  <a:ext uri="{0D108BD9-81ED-4DB2-BD59-A6C34878D82A}">
                    <a16:rowId xmlns:a16="http://schemas.microsoft.com/office/drawing/2014/main" val="659468809"/>
                  </a:ext>
                </a:extLst>
              </a:tr>
              <a:tr h="3775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Ultisols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 smtClean="0">
                          <a:effectLst/>
                        </a:rPr>
                        <a:t>0.784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extLst>
                  <a:ext uri="{0D108BD9-81ED-4DB2-BD59-A6C34878D82A}">
                    <a16:rowId xmlns:a16="http://schemas.microsoft.com/office/drawing/2014/main" val="1626067072"/>
                  </a:ext>
                </a:extLst>
              </a:tr>
              <a:tr h="3775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 err="1">
                          <a:effectLst/>
                        </a:rPr>
                        <a:t>Vertisols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 smtClean="0">
                          <a:effectLst/>
                        </a:rPr>
                        <a:t>0.612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extLst>
                  <a:ext uri="{0D108BD9-81ED-4DB2-BD59-A6C34878D82A}">
                    <a16:rowId xmlns:a16="http://schemas.microsoft.com/office/drawing/2014/main" val="3778050048"/>
                  </a:ext>
                </a:extLst>
              </a:tr>
              <a:tr h="3775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Overall</a:t>
                      </a:r>
                      <a:r>
                        <a:rPr lang="en-US" sz="1800" b="1" i="1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0.583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extLst>
                  <a:ext uri="{0D108BD9-81ED-4DB2-BD59-A6C34878D82A}">
                    <a16:rowId xmlns:a16="http://schemas.microsoft.com/office/drawing/2014/main" val="4138240308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529" y="1968017"/>
            <a:ext cx="7015151" cy="43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627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LDA Results w/o PCA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458" y="1934447"/>
            <a:ext cx="10058400" cy="4023360"/>
          </a:xfrm>
        </p:spPr>
        <p:txBody>
          <a:bodyPr/>
          <a:lstStyle/>
          <a:p>
            <a:r>
              <a:rPr lang="en-US" dirty="0" smtClean="0"/>
              <a:t>PCA Results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19908" y="1274654"/>
            <a:ext cx="4111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LDA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on reduced- dimension database </a:t>
            </a:r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42076"/>
              </p:ext>
            </p:extLst>
          </p:nvPr>
        </p:nvGraphicFramePr>
        <p:xfrm>
          <a:off x="1810011" y="1922952"/>
          <a:ext cx="10033350" cy="144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1534">
                  <a:extLst>
                    <a:ext uri="{9D8B030D-6E8A-4147-A177-3AD203B41FA5}">
                      <a16:colId xmlns:a16="http://schemas.microsoft.com/office/drawing/2014/main" val="953060514"/>
                    </a:ext>
                  </a:extLst>
                </a:gridCol>
                <a:gridCol w="1011477">
                  <a:extLst>
                    <a:ext uri="{9D8B030D-6E8A-4147-A177-3AD203B41FA5}">
                      <a16:colId xmlns:a16="http://schemas.microsoft.com/office/drawing/2014/main" val="767976886"/>
                    </a:ext>
                  </a:extLst>
                </a:gridCol>
                <a:gridCol w="1011477">
                  <a:extLst>
                    <a:ext uri="{9D8B030D-6E8A-4147-A177-3AD203B41FA5}">
                      <a16:colId xmlns:a16="http://schemas.microsoft.com/office/drawing/2014/main" val="2264140971"/>
                    </a:ext>
                  </a:extLst>
                </a:gridCol>
                <a:gridCol w="1011477">
                  <a:extLst>
                    <a:ext uri="{9D8B030D-6E8A-4147-A177-3AD203B41FA5}">
                      <a16:colId xmlns:a16="http://schemas.microsoft.com/office/drawing/2014/main" val="3244866279"/>
                    </a:ext>
                  </a:extLst>
                </a:gridCol>
                <a:gridCol w="1011477">
                  <a:extLst>
                    <a:ext uri="{9D8B030D-6E8A-4147-A177-3AD203B41FA5}">
                      <a16:colId xmlns:a16="http://schemas.microsoft.com/office/drawing/2014/main" val="3666229127"/>
                    </a:ext>
                  </a:extLst>
                </a:gridCol>
                <a:gridCol w="1011477">
                  <a:extLst>
                    <a:ext uri="{9D8B030D-6E8A-4147-A177-3AD203B41FA5}">
                      <a16:colId xmlns:a16="http://schemas.microsoft.com/office/drawing/2014/main" val="2639360683"/>
                    </a:ext>
                  </a:extLst>
                </a:gridCol>
                <a:gridCol w="1011477">
                  <a:extLst>
                    <a:ext uri="{9D8B030D-6E8A-4147-A177-3AD203B41FA5}">
                      <a16:colId xmlns:a16="http://schemas.microsoft.com/office/drawing/2014/main" val="612403726"/>
                    </a:ext>
                  </a:extLst>
                </a:gridCol>
                <a:gridCol w="1011477">
                  <a:extLst>
                    <a:ext uri="{9D8B030D-6E8A-4147-A177-3AD203B41FA5}">
                      <a16:colId xmlns:a16="http://schemas.microsoft.com/office/drawing/2014/main" val="1520712259"/>
                    </a:ext>
                  </a:extLst>
                </a:gridCol>
                <a:gridCol w="1011477">
                  <a:extLst>
                    <a:ext uri="{9D8B030D-6E8A-4147-A177-3AD203B41FA5}">
                      <a16:colId xmlns:a16="http://schemas.microsoft.com/office/drawing/2014/main" val="3830094917"/>
                    </a:ext>
                  </a:extLst>
                </a:gridCol>
              </a:tblGrid>
              <a:tr h="361144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PC1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PC2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PC3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PC4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PC5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PC6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PC7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PC8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10753384"/>
                  </a:ext>
                </a:extLst>
              </a:tr>
              <a:tr h="36114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Standard deviation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32.638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25.633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11.000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8.588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0836604"/>
                  </a:ext>
                </a:extLst>
              </a:tr>
              <a:tr h="36114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Proportion of variance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0.555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0.342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0.063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0.038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4985693"/>
                  </a:ext>
                </a:extLst>
              </a:tr>
              <a:tr h="36114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Cumulative Proportion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0.555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0.897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1933913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873482"/>
              </p:ext>
            </p:extLst>
          </p:nvPr>
        </p:nvGraphicFramePr>
        <p:xfrm>
          <a:off x="4421686" y="3523234"/>
          <a:ext cx="5636711" cy="2627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443">
                  <a:extLst>
                    <a:ext uri="{9D8B030D-6E8A-4147-A177-3AD203B41FA5}">
                      <a16:colId xmlns:a16="http://schemas.microsoft.com/office/drawing/2014/main" val="2442033081"/>
                    </a:ext>
                  </a:extLst>
                </a:gridCol>
                <a:gridCol w="1026067">
                  <a:extLst>
                    <a:ext uri="{9D8B030D-6E8A-4147-A177-3AD203B41FA5}">
                      <a16:colId xmlns:a16="http://schemas.microsoft.com/office/drawing/2014/main" val="3069743031"/>
                    </a:ext>
                  </a:extLst>
                </a:gridCol>
                <a:gridCol w="1026067">
                  <a:extLst>
                    <a:ext uri="{9D8B030D-6E8A-4147-A177-3AD203B41FA5}">
                      <a16:colId xmlns:a16="http://schemas.microsoft.com/office/drawing/2014/main" val="2995174482"/>
                    </a:ext>
                  </a:extLst>
                </a:gridCol>
                <a:gridCol w="1026067">
                  <a:extLst>
                    <a:ext uri="{9D8B030D-6E8A-4147-A177-3AD203B41FA5}">
                      <a16:colId xmlns:a16="http://schemas.microsoft.com/office/drawing/2014/main" val="1533397794"/>
                    </a:ext>
                  </a:extLst>
                </a:gridCol>
                <a:gridCol w="1026067">
                  <a:extLst>
                    <a:ext uri="{9D8B030D-6E8A-4147-A177-3AD203B41FA5}">
                      <a16:colId xmlns:a16="http://schemas.microsoft.com/office/drawing/2014/main" val="1031757759"/>
                    </a:ext>
                  </a:extLst>
                </a:gridCol>
              </a:tblGrid>
              <a:tr h="291932"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PC1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PC2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PC3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PC4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5906464"/>
                  </a:ext>
                </a:extLst>
              </a:tr>
              <a:tr h="291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Sand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-0.352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-0.777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-0.515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0.082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8511410"/>
                  </a:ext>
                </a:extLst>
              </a:tr>
              <a:tr h="291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Clay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0.242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0.398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-0.676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0.567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9250338"/>
                  </a:ext>
                </a:extLst>
              </a:tr>
              <a:tr h="291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 err="1">
                          <a:effectLst/>
                        </a:rPr>
                        <a:t>Organic.Carbon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-0.005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0.005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-0.017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-0.058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8226940"/>
                  </a:ext>
                </a:extLst>
              </a:tr>
              <a:tr h="291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 err="1">
                          <a:effectLst/>
                        </a:rPr>
                        <a:t>Bulk.Density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0.002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-0.003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0.010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7155627"/>
                  </a:ext>
                </a:extLst>
              </a:tr>
              <a:tr h="291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 err="1">
                          <a:effectLst/>
                        </a:rPr>
                        <a:t>CEC.Soil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0.178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0.180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-0.519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-0.804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0108698"/>
                  </a:ext>
                </a:extLst>
              </a:tr>
              <a:tr h="291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 err="1">
                          <a:effectLst/>
                        </a:rPr>
                        <a:t>CEC.Clay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-0.011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-0.006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-0.025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-0.142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2765200"/>
                  </a:ext>
                </a:extLst>
              </a:tr>
              <a:tr h="291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 err="1">
                          <a:effectLst/>
                        </a:rPr>
                        <a:t>Base.Saturation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0.886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-0.453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0.084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0.037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8194820"/>
                  </a:ext>
                </a:extLst>
              </a:tr>
              <a:tr h="291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pH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0.031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-0.023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0.006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-0.003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0163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260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Results w/o PCA 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1643267"/>
              </p:ext>
            </p:extLst>
          </p:nvPr>
        </p:nvGraphicFramePr>
        <p:xfrm>
          <a:off x="1197487" y="1991637"/>
          <a:ext cx="2973680" cy="4045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840">
                  <a:extLst>
                    <a:ext uri="{9D8B030D-6E8A-4147-A177-3AD203B41FA5}">
                      <a16:colId xmlns:a16="http://schemas.microsoft.com/office/drawing/2014/main" val="1896381141"/>
                    </a:ext>
                  </a:extLst>
                </a:gridCol>
                <a:gridCol w="1486840">
                  <a:extLst>
                    <a:ext uri="{9D8B030D-6E8A-4147-A177-3AD203B41FA5}">
                      <a16:colId xmlns:a16="http://schemas.microsoft.com/office/drawing/2014/main" val="3265388153"/>
                    </a:ext>
                  </a:extLst>
                </a:gridCol>
              </a:tblGrid>
              <a:tr h="6400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Soil Order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Prediction correction </a:t>
                      </a:r>
                      <a:r>
                        <a:rPr lang="en-US" sz="1800" u="none" strike="noStrike" dirty="0" smtClean="0">
                          <a:effectLst/>
                        </a:rPr>
                        <a:t>rate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3067108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Alfisols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0.472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9162000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Andisols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0.338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0843344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Aridisols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0.462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0264306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Inceptisols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0.104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8730632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Mollisols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0.741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1323669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Oxisols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0.353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5600114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Spodosols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0.477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1584695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Ultisols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0.793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5268272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Vertisols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0.345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3845840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Overall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0.537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68718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19908" y="1274654"/>
            <a:ext cx="4111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LDA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on reduced- dimension database 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800" y="1985370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341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QDA</a:t>
            </a:r>
            <a:r>
              <a:rPr lang="zh-CN" altLang="en-US" dirty="0" smtClean="0"/>
              <a:t> </a:t>
            </a:r>
            <a:r>
              <a:rPr lang="en-US" altLang="zh-CN" dirty="0"/>
              <a:t>Results</a:t>
            </a:r>
            <a:r>
              <a:rPr lang="zh-CN" altLang="en-US" dirty="0"/>
              <a:t> </a:t>
            </a:r>
            <a:r>
              <a:rPr lang="en-US" altLang="zh-CN" dirty="0"/>
              <a:t>w/o</a:t>
            </a:r>
            <a:r>
              <a:rPr lang="zh-CN" altLang="en-US" dirty="0"/>
              <a:t> </a:t>
            </a:r>
            <a:r>
              <a:rPr lang="en-US" altLang="zh-CN" dirty="0"/>
              <a:t>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765" y="1837616"/>
            <a:ext cx="10058400" cy="4023360"/>
          </a:xfrm>
        </p:spPr>
        <p:txBody>
          <a:bodyPr/>
          <a:lstStyle/>
          <a:p>
            <a:r>
              <a:rPr lang="en-US" dirty="0" smtClean="0"/>
              <a:t>Results from QDA on original database 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8119803"/>
              </p:ext>
            </p:extLst>
          </p:nvPr>
        </p:nvGraphicFramePr>
        <p:xfrm>
          <a:off x="734024" y="2292262"/>
          <a:ext cx="2973680" cy="3964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840">
                  <a:extLst>
                    <a:ext uri="{9D8B030D-6E8A-4147-A177-3AD203B41FA5}">
                      <a16:colId xmlns:a16="http://schemas.microsoft.com/office/drawing/2014/main" val="1896381141"/>
                    </a:ext>
                  </a:extLst>
                </a:gridCol>
                <a:gridCol w="1486840">
                  <a:extLst>
                    <a:ext uri="{9D8B030D-6E8A-4147-A177-3AD203B41FA5}">
                      <a16:colId xmlns:a16="http://schemas.microsoft.com/office/drawing/2014/main" val="3265388153"/>
                    </a:ext>
                  </a:extLst>
                </a:gridCol>
              </a:tblGrid>
              <a:tr h="4646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Soil Order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Prediction correction </a:t>
                      </a:r>
                      <a:r>
                        <a:rPr lang="en-US" sz="1800" u="none" strike="noStrike" dirty="0" smtClean="0">
                          <a:effectLst/>
                        </a:rPr>
                        <a:t>rate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3067108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Alfisols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9162000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Andisols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0843344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Aridisols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0264306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Inceptisols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8730632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Mollisols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1323669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Oxisols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5600114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Spodosols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1584695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Ultisols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5268272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Vertisols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3845840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Overall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 smtClean="0">
                          <a:effectLst/>
                        </a:rPr>
                        <a:t>0.580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6871809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250786" y="1837616"/>
            <a:ext cx="4962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Results from QDA on </a:t>
            </a:r>
            <a:r>
              <a:rPr lang="en-US" dirty="0" smtClean="0"/>
              <a:t>Reduced-dimension database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500626"/>
              </p:ext>
            </p:extLst>
          </p:nvPr>
        </p:nvGraphicFramePr>
        <p:xfrm>
          <a:off x="7362381" y="2281823"/>
          <a:ext cx="2973680" cy="3964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840">
                  <a:extLst>
                    <a:ext uri="{9D8B030D-6E8A-4147-A177-3AD203B41FA5}">
                      <a16:colId xmlns:a16="http://schemas.microsoft.com/office/drawing/2014/main" val="1896381141"/>
                    </a:ext>
                  </a:extLst>
                </a:gridCol>
                <a:gridCol w="1486840">
                  <a:extLst>
                    <a:ext uri="{9D8B030D-6E8A-4147-A177-3AD203B41FA5}">
                      <a16:colId xmlns:a16="http://schemas.microsoft.com/office/drawing/2014/main" val="3265388153"/>
                    </a:ext>
                  </a:extLst>
                </a:gridCol>
              </a:tblGrid>
              <a:tr h="4646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Soil Order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Prediction correction </a:t>
                      </a:r>
                      <a:r>
                        <a:rPr lang="en-US" sz="1800" u="none" strike="noStrike" dirty="0" smtClean="0">
                          <a:effectLst/>
                        </a:rPr>
                        <a:t>rate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3067108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Alfisols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9162000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Andisols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0843344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Aridisols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0264306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Inceptisols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8730632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Mollisols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1323669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Oxisols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5600114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Spodosols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1584695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Ultisols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5268272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Vertisols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3845840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Overall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 smtClean="0">
                          <a:effectLst/>
                        </a:rPr>
                        <a:t>0.538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6871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502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</a:t>
            </a:r>
            <a:r>
              <a:rPr lang="zh-CN" altLang="en-US" dirty="0" smtClean="0"/>
              <a:t> </a:t>
            </a:r>
            <a:r>
              <a:rPr lang="en-US" altLang="zh-CN" dirty="0"/>
              <a:t>Results</a:t>
            </a:r>
            <a:r>
              <a:rPr lang="zh-CN" altLang="en-US" dirty="0"/>
              <a:t> </a:t>
            </a:r>
            <a:r>
              <a:rPr lang="en-US" altLang="zh-CN" dirty="0"/>
              <a:t>w/o</a:t>
            </a:r>
            <a:r>
              <a:rPr lang="zh-CN" altLang="en-US" dirty="0"/>
              <a:t> </a:t>
            </a:r>
            <a:r>
              <a:rPr lang="en-US" altLang="zh-CN" dirty="0"/>
              <a:t>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91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Comparison</a:t>
            </a:r>
            <a:r>
              <a:rPr lang="zh-CN" altLang="en-US" dirty="0" smtClean="0"/>
              <a:t> </a:t>
            </a:r>
            <a:endParaRPr lang="en-US" dirty="0"/>
          </a:p>
        </p:txBody>
      </p:sp>
      <p:pic>
        <p:nvPicPr>
          <p:cNvPr id="5" name="Picture 4" descr="Screenshot 2018-02-19 11.20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3023115"/>
            <a:ext cx="119253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35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172</TotalTime>
  <Words>385</Words>
  <Application>Microsoft Office PowerPoint</Application>
  <PresentationFormat>Widescreen</PresentationFormat>
  <Paragraphs>199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宋体</vt:lpstr>
      <vt:lpstr>Calibri</vt:lpstr>
      <vt:lpstr>Calibri Light</vt:lpstr>
      <vt:lpstr>Wingdings</vt:lpstr>
      <vt:lpstr>Retrospect</vt:lpstr>
      <vt:lpstr>LDA, QDA and Log Regression in classifying soil samples</vt:lpstr>
      <vt:lpstr>Introduction to dataset </vt:lpstr>
      <vt:lpstr>Classification Methodology </vt:lpstr>
      <vt:lpstr>LDA Results w/o PCA</vt:lpstr>
      <vt:lpstr>LDA Results w/o PCA </vt:lpstr>
      <vt:lpstr>LDA Results w/o PCA </vt:lpstr>
      <vt:lpstr>QDA Results w/o PCA</vt:lpstr>
      <vt:lpstr>Log Results w/o PCA</vt:lpstr>
      <vt:lpstr>Model Comparison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LDA, QDA and Log Regression in classfying soil samples</dc:title>
  <dc:creator>Fei Jiang</dc:creator>
  <cp:lastModifiedBy>Fei Jiang</cp:lastModifiedBy>
  <cp:revision>10</cp:revision>
  <dcterms:created xsi:type="dcterms:W3CDTF">2018-02-19T14:11:21Z</dcterms:created>
  <dcterms:modified xsi:type="dcterms:W3CDTF">2018-02-19T23:26:30Z</dcterms:modified>
</cp:coreProperties>
</file>