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110" d="100"/>
          <a:sy n="110" d="100"/>
        </p:scale>
        <p:origin x="-52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Decisions Trees for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 3,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</a:t>
            </a:r>
            <a:r>
              <a:rPr lang="mr-IN" dirty="0" smtClean="0"/>
              <a:t>–</a:t>
            </a:r>
            <a:r>
              <a:rPr lang="en-US" dirty="0" smtClean="0"/>
              <a:t> Testing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54740"/>
              </p:ext>
            </p:extLst>
          </p:nvPr>
        </p:nvGraphicFramePr>
        <p:xfrm>
          <a:off x="2055091" y="2678545"/>
          <a:ext cx="6973453" cy="19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32"/>
                <a:gridCol w="1862026"/>
                <a:gridCol w="2335995"/>
              </a:tblGrid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Actual/Predicted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</a:tr>
              <a:tr h="7309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6084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Unacceptable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55" y="5403273"/>
            <a:ext cx="104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has a misclassification rate of 2.82% in cross-validation (i.e. 97.18% of prediction accuracy).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Car evaluation dataset developed by Marko </a:t>
            </a:r>
            <a:r>
              <a:rPr lang="en-US" sz="2400" dirty="0" err="1" smtClean="0"/>
              <a:t>Bohanec</a:t>
            </a:r>
            <a:r>
              <a:rPr lang="en-US" sz="2400" dirty="0" smtClean="0"/>
              <a:t> and </a:t>
            </a:r>
            <a:r>
              <a:rPr lang="en-US" sz="2400" dirty="0" err="1" smtClean="0"/>
              <a:t>Blaz</a:t>
            </a:r>
            <a:r>
              <a:rPr lang="en-US" sz="2400" dirty="0" smtClean="0"/>
              <a:t> </a:t>
            </a:r>
            <a:r>
              <a:rPr lang="en-US" sz="2400" dirty="0" err="1" smtClean="0"/>
              <a:t>Zupan</a:t>
            </a:r>
            <a:r>
              <a:rPr lang="en-US" sz="2400" dirty="0" smtClean="0"/>
              <a:t> (1997)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~1,728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buying </a:t>
            </a:r>
            <a:r>
              <a:rPr lang="en-US" sz="2000" dirty="0"/>
              <a:t>price, price of the maintenance, number of doors, capacity in terms of persons to carry, the size of luggage </a:t>
            </a:r>
            <a:r>
              <a:rPr lang="en-US" sz="2000" dirty="0" smtClean="0"/>
              <a:t>storage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2 car classification groups (car condition)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Decision Tree </a:t>
            </a:r>
            <a:endParaRPr lang="en-US" altLang="zh-CN" dirty="0"/>
          </a:p>
          <a:p>
            <a:r>
              <a:rPr lang="en-US" altLang="zh-CN" dirty="0" smtClean="0"/>
              <a:t>Used </a:t>
            </a:r>
            <a:r>
              <a:rPr lang="en-US" altLang="zh-CN" b="1" dirty="0" err="1" smtClean="0"/>
              <a:t>rpart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package in R </a:t>
            </a:r>
            <a:r>
              <a:rPr lang="en-US" altLang="zh-CN" dirty="0"/>
              <a:t>to </a:t>
            </a:r>
          </a:p>
          <a:p>
            <a:r>
              <a:rPr lang="en-US" dirty="0" smtClean="0"/>
              <a:t>1. Build the tree</a:t>
            </a:r>
          </a:p>
          <a:p>
            <a:pPr lvl="1"/>
            <a:r>
              <a:rPr lang="en-US" dirty="0" smtClean="0"/>
              <a:t>- Splitting Criteria</a:t>
            </a:r>
          </a:p>
          <a:p>
            <a:pPr lvl="1"/>
            <a:r>
              <a:rPr lang="en-US" dirty="0" smtClean="0"/>
              <a:t>- Stopping Criteria</a:t>
            </a:r>
          </a:p>
          <a:p>
            <a:r>
              <a:rPr lang="en-US" dirty="0" smtClean="0"/>
              <a:t>2. Prune the tree</a:t>
            </a:r>
            <a:endParaRPr lang="en-US" dirty="0"/>
          </a:p>
          <a:p>
            <a:pPr lvl="1"/>
            <a:r>
              <a:rPr lang="en-US" dirty="0" smtClean="0"/>
              <a:t>- Cross-validation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7109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54" y="1772949"/>
            <a:ext cx="7185891" cy="4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268720" cy="1029579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793" y="1772949"/>
            <a:ext cx="7196413" cy="44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64629" cy="4023360"/>
          </a:xfrm>
        </p:spPr>
        <p:txBody>
          <a:bodyPr>
            <a:normAutofit/>
          </a:bodyPr>
          <a:lstStyle/>
          <a:p>
            <a:r>
              <a:rPr lang="en-US" dirty="0"/>
              <a:t> Each tree is grown as follows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A single variable is found which best splits the data into two groups (‘best’ will be defined later). </a:t>
            </a:r>
          </a:p>
          <a:p>
            <a:r>
              <a:rPr lang="en-US" dirty="0"/>
              <a:t>2. The data is separated, and then this process is applied separately to each sub-group. </a:t>
            </a:r>
          </a:p>
          <a:p>
            <a:r>
              <a:rPr lang="en-US" dirty="0"/>
              <a:t>3. Continue recursively until the subgroups either reach a minimum size or until no improvement can be made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4. Pick the tree size that minimizes misclassification rate (i.e. prediction error).</a:t>
            </a:r>
          </a:p>
          <a:p>
            <a:r>
              <a:rPr lang="en-US" dirty="0" smtClean="0"/>
              <a:t>5</a:t>
            </a:r>
            <a:r>
              <a:rPr lang="en-US" dirty="0"/>
              <a:t>. Prune the tree using the best complexity parameter.</a:t>
            </a:r>
          </a:p>
        </p:txBody>
      </p:sp>
    </p:spTree>
    <p:extLst>
      <p:ext uri="{BB962C8B-B14F-4D97-AF65-F5344CB8AC3E}">
        <p14:creationId xmlns:p14="http://schemas.microsoft.com/office/powerpoint/2010/main" val="319160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 smtClean="0"/>
              <a:t>Parameter (CP)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 </a:t>
            </a:r>
            <a:r>
              <a:rPr lang="en-US" dirty="0"/>
              <a:t>is specified according to the formula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</a:t>
            </a:r>
            <a:r>
              <a:rPr lang="en-US" baseline="-25000" dirty="0" err="1" smtClean="0"/>
              <a:t>cp</a:t>
            </a:r>
            <a:r>
              <a:rPr lang="en-US" dirty="0" smtClean="0"/>
              <a:t>(</a:t>
            </a:r>
            <a:r>
              <a:rPr lang="en-US" dirty="0"/>
              <a:t>T) ≡ R(T) + </a:t>
            </a:r>
            <a:r>
              <a:rPr lang="en-US" dirty="0" err="1"/>
              <a:t>cp</a:t>
            </a:r>
            <a:r>
              <a:rPr lang="en-US" dirty="0"/>
              <a:t> ∗ |T| ∗ R(T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75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0463"/>
            <a:ext cx="975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511</TotalTime>
  <Words>305</Words>
  <Application>Microsoft Macintosh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Decisions Trees for Classifying Car Conditions</vt:lpstr>
      <vt:lpstr>Introduction to dataset </vt:lpstr>
      <vt:lpstr>Classification Methodology </vt:lpstr>
      <vt:lpstr>Exploratory Data Analysis</vt:lpstr>
      <vt:lpstr>Exploratory Data Analysis</vt:lpstr>
      <vt:lpstr>Pseudo-Code</vt:lpstr>
      <vt:lpstr>Complexity Parameter (CP)</vt:lpstr>
      <vt:lpstr>PowerPoint Presentation</vt:lpstr>
      <vt:lpstr>PowerPoint Presentation</vt:lpstr>
      <vt:lpstr>Prediction Results – Testing Data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Meridith Bartley</cp:lastModifiedBy>
  <cp:revision>33</cp:revision>
  <dcterms:created xsi:type="dcterms:W3CDTF">2018-02-19T14:11:21Z</dcterms:created>
  <dcterms:modified xsi:type="dcterms:W3CDTF">2018-04-10T16:10:37Z</dcterms:modified>
</cp:coreProperties>
</file>