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7" r:id="rId8"/>
    <p:sldId id="264" r:id="rId9"/>
    <p:sldId id="268" r:id="rId10"/>
    <p:sldId id="26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1"/>
  </p:normalViewPr>
  <p:slideViewPr>
    <p:cSldViewPr snapToGrid="0" snapToObjects="1">
      <p:cViewPr>
        <p:scale>
          <a:sx n="110" d="100"/>
          <a:sy n="110" d="100"/>
        </p:scale>
        <p:origin x="40" y="-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15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3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9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0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59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1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5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9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8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14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Decisions Trees for</a:t>
            </a:r>
            <a:r>
              <a:rPr lang="zh-CN" altLang="en-US" dirty="0" smtClean="0"/>
              <a:t> </a:t>
            </a:r>
            <a:r>
              <a:rPr lang="en-US" altLang="zh-CN" dirty="0"/>
              <a:t>C</a:t>
            </a:r>
            <a:r>
              <a:rPr lang="en-US" altLang="zh-CN" dirty="0" smtClean="0"/>
              <a:t>lassifying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Car Conditions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Project 3,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</a:t>
            </a:r>
            <a:r>
              <a:rPr lang="zh-CN" altLang="en-US" dirty="0" smtClean="0"/>
              <a:t> </a:t>
            </a:r>
            <a:r>
              <a:rPr lang="en-US" altLang="zh-CN" dirty="0" smtClean="0"/>
              <a:t>557</a:t>
            </a:r>
            <a:r>
              <a:rPr lang="zh-CN" altLang="en-US" dirty="0" smtClean="0"/>
              <a:t> 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2018</a:t>
            </a:r>
          </a:p>
          <a:p>
            <a:r>
              <a:rPr lang="en-US" altLang="zh-CN" dirty="0" err="1" smtClean="0"/>
              <a:t>Meridith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Bartley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Fei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jiang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6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Prediction Results </a:t>
            </a:r>
            <a:r>
              <a:rPr lang="mr-IN" sz="4400" dirty="0" smtClean="0"/>
              <a:t>–</a:t>
            </a:r>
            <a:r>
              <a:rPr lang="en-US" sz="4400" dirty="0" smtClean="0"/>
              <a:t> Training VS. Testing Data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86231"/>
              </p:ext>
            </p:extLst>
          </p:nvPr>
        </p:nvGraphicFramePr>
        <p:xfrm>
          <a:off x="5856791" y="3822510"/>
          <a:ext cx="6055670" cy="2037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155"/>
                <a:gridCol w="1616963"/>
                <a:gridCol w="2028552"/>
              </a:tblGrid>
              <a:tr h="63657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Actual/Predicted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Acceptable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Unacceptable</a:t>
                      </a:r>
                      <a:endParaRPr lang="en-US" sz="2400" dirty="0"/>
                    </a:p>
                  </a:txBody>
                  <a:tcPr/>
                </a:tc>
              </a:tr>
              <a:tr h="76481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Acceptable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</a:tr>
              <a:tr h="63657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Unacceptable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238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78" y="5910457"/>
            <a:ext cx="1040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tree has a misclassification rate of 2.82% in cross-validation (i.e. 97.18% of prediction accuracy).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422984"/>
              </p:ext>
            </p:extLst>
          </p:nvPr>
        </p:nvGraphicFramePr>
        <p:xfrm>
          <a:off x="291605" y="1851131"/>
          <a:ext cx="6028172" cy="1806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211"/>
                <a:gridCol w="1609621"/>
                <a:gridCol w="2019340"/>
              </a:tblGrid>
              <a:tr h="56426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Actual/Predicted</a:t>
                      </a:r>
                      <a:endParaRPr lang="en-US" sz="2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Acceptable</a:t>
                      </a:r>
                      <a:endParaRPr lang="en-US" sz="2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Unacceptable</a:t>
                      </a:r>
                      <a:endParaRPr lang="en-US" sz="2400" dirty="0"/>
                    </a:p>
                  </a:txBody>
                  <a:tcPr anchor="b"/>
                </a:tc>
              </a:tr>
              <a:tr h="6779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Acceptable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415</a:t>
                      </a:r>
                      <a:endParaRPr lang="en-US" sz="2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b"/>
                </a:tc>
              </a:tr>
              <a:tr h="56426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Unacceptable</a:t>
                      </a:r>
                      <a:endParaRPr lang="en-US" sz="2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43</a:t>
                      </a:r>
                      <a:endParaRPr lang="en-US" sz="2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925</a:t>
                      </a:r>
                      <a:endParaRPr lang="en-US" sz="2400" dirty="0"/>
                    </a:p>
                  </a:txBody>
                  <a:tcPr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53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7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Car evaluation dataset developed by Marko </a:t>
            </a:r>
            <a:r>
              <a:rPr lang="en-US" sz="2400" dirty="0" err="1" smtClean="0"/>
              <a:t>Bohanec</a:t>
            </a:r>
            <a:r>
              <a:rPr lang="en-US" sz="2400" dirty="0" smtClean="0"/>
              <a:t> and </a:t>
            </a:r>
            <a:r>
              <a:rPr lang="en-US" sz="2400" dirty="0" err="1" smtClean="0"/>
              <a:t>Blaz</a:t>
            </a:r>
            <a:r>
              <a:rPr lang="en-US" sz="2400" dirty="0" smtClean="0"/>
              <a:t> </a:t>
            </a:r>
            <a:r>
              <a:rPr lang="en-US" sz="2400" dirty="0" err="1" smtClean="0"/>
              <a:t>Zupan</a:t>
            </a:r>
            <a:r>
              <a:rPr lang="en-US" sz="2400" dirty="0" smtClean="0"/>
              <a:t> (1997)</a:t>
            </a:r>
          </a:p>
          <a:p>
            <a:pPr lvl="1"/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~1,728 records.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Predictors: buying </a:t>
            </a:r>
            <a:r>
              <a:rPr lang="en-US" sz="2000" dirty="0"/>
              <a:t>price, price of the maintenance, number of doors, capacity in terms of persons to carry, the size of luggage </a:t>
            </a:r>
            <a:r>
              <a:rPr lang="en-US" sz="2000" dirty="0" smtClean="0"/>
              <a:t>storage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Response Variable: 2 car classification groups (car condition</a:t>
            </a:r>
            <a:r>
              <a:rPr lang="en-US" sz="2000" dirty="0" smtClean="0"/>
              <a:t>)- 30% accepted and 70% unaccepted.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3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Methodology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07380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Decision Tree </a:t>
            </a:r>
            <a:endParaRPr lang="en-US" altLang="zh-CN" dirty="0"/>
          </a:p>
          <a:p>
            <a:r>
              <a:rPr lang="en-US" altLang="zh-CN" dirty="0" smtClean="0"/>
              <a:t>Used </a:t>
            </a:r>
            <a:r>
              <a:rPr lang="en-US" altLang="zh-CN" b="1" dirty="0" err="1" smtClean="0"/>
              <a:t>rpart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package in R </a:t>
            </a:r>
            <a:r>
              <a:rPr lang="en-US" altLang="zh-CN" dirty="0"/>
              <a:t>to </a:t>
            </a:r>
          </a:p>
          <a:p>
            <a:r>
              <a:rPr lang="en-US" dirty="0" smtClean="0"/>
              <a:t>1. Build the tree</a:t>
            </a:r>
          </a:p>
          <a:p>
            <a:pPr lvl="1"/>
            <a:r>
              <a:rPr lang="en-US" dirty="0" smtClean="0"/>
              <a:t>- Splitting Criteria</a:t>
            </a:r>
          </a:p>
          <a:p>
            <a:pPr lvl="1"/>
            <a:r>
              <a:rPr lang="en-US" dirty="0" smtClean="0"/>
              <a:t>- Stopping Criteria</a:t>
            </a:r>
          </a:p>
          <a:p>
            <a:r>
              <a:rPr lang="en-US" dirty="0" smtClean="0"/>
              <a:t>2. Prune the tree</a:t>
            </a:r>
            <a:endParaRPr lang="en-US" dirty="0"/>
          </a:p>
          <a:p>
            <a:pPr lvl="1"/>
            <a:r>
              <a:rPr lang="en-US" dirty="0" smtClean="0"/>
              <a:t>- Cross-validation</a:t>
            </a:r>
          </a:p>
        </p:txBody>
      </p:sp>
      <p:sp>
        <p:nvSpPr>
          <p:cNvPr id="4" name="Right Brace 3"/>
          <p:cNvSpPr/>
          <p:nvPr/>
        </p:nvSpPr>
        <p:spPr>
          <a:xfrm>
            <a:off x="5631264" y="2207380"/>
            <a:ext cx="118183" cy="27109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61166" y="2937671"/>
            <a:ext cx="3534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Data: 80% of entire dataset</a:t>
            </a:r>
          </a:p>
          <a:p>
            <a:r>
              <a:rPr lang="en-US" dirty="0" smtClean="0"/>
              <a:t>Test Data: 20% of entire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6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6268720" cy="1029579"/>
          </a:xfrm>
        </p:spPr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054" y="1772949"/>
            <a:ext cx="7185891" cy="443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5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6268720" cy="1029579"/>
          </a:xfrm>
        </p:spPr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793" y="1772949"/>
            <a:ext cx="7196413" cy="444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4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864629" cy="4023360"/>
          </a:xfrm>
        </p:spPr>
        <p:txBody>
          <a:bodyPr>
            <a:normAutofit/>
          </a:bodyPr>
          <a:lstStyle/>
          <a:p>
            <a:r>
              <a:rPr lang="en-US" dirty="0"/>
              <a:t> Each tree is grown as follows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1. A single variable is found which best splits the data into two groups (‘best’ will be defined later). </a:t>
            </a:r>
          </a:p>
          <a:p>
            <a:r>
              <a:rPr lang="en-US" dirty="0"/>
              <a:t>2. The data is separated, and then this process is applied separately to each sub-group. </a:t>
            </a:r>
          </a:p>
          <a:p>
            <a:r>
              <a:rPr lang="en-US" dirty="0"/>
              <a:t>3. Continue recursively until the subgroups either reach a minimum size or until no improvement can be made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4. Pick the tree size that minimizes misclassification rate (i.e. prediction error).</a:t>
            </a:r>
          </a:p>
          <a:p>
            <a:r>
              <a:rPr lang="en-US" dirty="0" smtClean="0"/>
              <a:t>5</a:t>
            </a:r>
            <a:r>
              <a:rPr lang="en-US" dirty="0"/>
              <a:t>. Prune the tree using the best complexity parameter.</a:t>
            </a:r>
          </a:p>
        </p:txBody>
      </p:sp>
    </p:spTree>
    <p:extLst>
      <p:ext uri="{BB962C8B-B14F-4D97-AF65-F5344CB8AC3E}">
        <p14:creationId xmlns:p14="http://schemas.microsoft.com/office/powerpoint/2010/main" val="319160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Parameter (CP)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 </a:t>
            </a:r>
            <a:r>
              <a:rPr lang="en-US" dirty="0"/>
              <a:t>is specified according to the formula 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R</a:t>
            </a:r>
            <a:r>
              <a:rPr lang="en-US" baseline="-25000" dirty="0" err="1" smtClean="0"/>
              <a:t>cp</a:t>
            </a:r>
            <a:r>
              <a:rPr lang="en-US" dirty="0" smtClean="0"/>
              <a:t>(</a:t>
            </a:r>
            <a:r>
              <a:rPr lang="en-US" dirty="0"/>
              <a:t>T) ≡ R(T) + </a:t>
            </a:r>
            <a:r>
              <a:rPr lang="en-US" dirty="0" err="1"/>
              <a:t>cp</a:t>
            </a:r>
            <a:r>
              <a:rPr lang="en-US" dirty="0"/>
              <a:t> ∗ |T| ∗ R(T</a:t>
            </a:r>
            <a:r>
              <a:rPr lang="en-US" baseline="-25000" dirty="0"/>
              <a:t>1</a:t>
            </a:r>
            <a:r>
              <a:rPr lang="en-US" dirty="0"/>
              <a:t>)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Decision Rule</a:t>
            </a:r>
            <a:r>
              <a:rPr lang="en-US" dirty="0" smtClean="0"/>
              <a:t>: if any split does not increase the overall R</a:t>
            </a:r>
            <a:r>
              <a:rPr lang="en-US" baseline="30000" dirty="0" smtClean="0"/>
              <a:t>2</a:t>
            </a:r>
            <a:r>
              <a:rPr lang="en-US" dirty="0" smtClean="0"/>
              <a:t> of the model by at least </a:t>
            </a:r>
            <a:r>
              <a:rPr lang="en-US" b="1" i="1" dirty="0" err="1" smtClean="0">
                <a:solidFill>
                  <a:srgbClr val="FF0000"/>
                </a:solidFill>
              </a:rPr>
              <a:t>cp</a:t>
            </a:r>
            <a:r>
              <a:rPr lang="en-US" dirty="0" smtClean="0"/>
              <a:t> (where R</a:t>
            </a:r>
            <a:r>
              <a:rPr lang="en-US" baseline="30000" dirty="0" smtClean="0"/>
              <a:t>2</a:t>
            </a:r>
            <a:r>
              <a:rPr lang="en-US" dirty="0" smtClean="0"/>
              <a:t> is the usual linear-models definition) then that split is decreed to be, a priori, not worth pursuing.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48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0"/>
            <a:ext cx="9753600" cy="6019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1385" y="219919"/>
            <a:ext cx="3768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Unpruned</a:t>
            </a:r>
            <a:r>
              <a:rPr lang="en-US" sz="2800" dirty="0" smtClean="0"/>
              <a:t> </a:t>
            </a:r>
            <a:r>
              <a:rPr lang="en-US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Tree</a:t>
            </a:r>
            <a:endParaRPr lang="en-US" sz="4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4908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0463"/>
            <a:ext cx="9753600" cy="6019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1385" y="219919"/>
            <a:ext cx="3055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sz="48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runed</a:t>
            </a:r>
            <a:r>
              <a:rPr lang="en-US" sz="2800" dirty="0" smtClean="0"/>
              <a:t> </a:t>
            </a:r>
            <a:r>
              <a:rPr lang="en-US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Tree</a:t>
            </a:r>
            <a:endParaRPr lang="en-US" sz="4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945600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518</TotalTime>
  <Words>351</Words>
  <Application>Microsoft Macintosh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Mangal</vt:lpstr>
      <vt:lpstr>Wingdings</vt:lpstr>
      <vt:lpstr>宋体</vt:lpstr>
      <vt:lpstr>Retrospect</vt:lpstr>
      <vt:lpstr>Decisions Trees for Classifying Car Conditions</vt:lpstr>
      <vt:lpstr>Introduction to dataset </vt:lpstr>
      <vt:lpstr>Classification Methodology </vt:lpstr>
      <vt:lpstr>Exploratory Data Analysis</vt:lpstr>
      <vt:lpstr>Exploratory Data Analysis</vt:lpstr>
      <vt:lpstr>Pseudo-Code</vt:lpstr>
      <vt:lpstr>Complexity Parameter (CP)</vt:lpstr>
      <vt:lpstr>PowerPoint Presentation</vt:lpstr>
      <vt:lpstr>PowerPoint Presentation</vt:lpstr>
      <vt:lpstr>Prediction Results – Training VS. Testing Data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LDA, QDA and Log Regression in classfying soil samples</dc:title>
  <dc:creator>Fei Jiang</dc:creator>
  <cp:lastModifiedBy>Fei Jiang</cp:lastModifiedBy>
  <cp:revision>35</cp:revision>
  <dcterms:created xsi:type="dcterms:W3CDTF">2018-02-19T14:11:21Z</dcterms:created>
  <dcterms:modified xsi:type="dcterms:W3CDTF">2018-04-10T16:21:23Z</dcterms:modified>
</cp:coreProperties>
</file>