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0"/>
  </p:notesMasterIdLst>
  <p:sldIdLst>
    <p:sldId id="256" r:id="rId2"/>
    <p:sldId id="277" r:id="rId3"/>
    <p:sldId id="261" r:id="rId4"/>
    <p:sldId id="278" r:id="rId5"/>
    <p:sldId id="279" r:id="rId6"/>
    <p:sldId id="259" r:id="rId7"/>
    <p:sldId id="307" r:id="rId8"/>
    <p:sldId id="301" r:id="rId9"/>
    <p:sldId id="302" r:id="rId10"/>
    <p:sldId id="298" r:id="rId11"/>
    <p:sldId id="299" r:id="rId12"/>
    <p:sldId id="300" r:id="rId13"/>
    <p:sldId id="308" r:id="rId14"/>
    <p:sldId id="304" r:id="rId15"/>
    <p:sldId id="305" r:id="rId16"/>
    <p:sldId id="294" r:id="rId17"/>
    <p:sldId id="297" r:id="rId18"/>
    <p:sldId id="306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2292A1F9-F02B-4EA4-87A0-C3056CEE12C4}">
          <p14:sldIdLst>
            <p14:sldId id="256"/>
            <p14:sldId id="277"/>
            <p14:sldId id="261"/>
            <p14:sldId id="278"/>
            <p14:sldId id="279"/>
            <p14:sldId id="259"/>
            <p14:sldId id="307"/>
            <p14:sldId id="301"/>
            <p14:sldId id="302"/>
            <p14:sldId id="298"/>
            <p14:sldId id="299"/>
            <p14:sldId id="300"/>
            <p14:sldId id="303"/>
            <p14:sldId id="304"/>
            <p14:sldId id="305"/>
            <p14:sldId id="294"/>
            <p14:sldId id="297"/>
            <p14:sldId id="30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04487-E2BB-4864-BCAB-5F48EA86985A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233BF-24B7-4C24-AE85-B893726101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495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508" y="-1776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94233" y="2259484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44550" y="3716338"/>
            <a:ext cx="7128966" cy="1008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7326020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228184" y="1628800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8426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ontent and 3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588224" y="1916832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 flipH="1">
            <a:off x="6588224" y="3284984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 flipH="1">
            <a:off x="6588224" y="4653136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81722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98B6710-1F62-4CA0-B2FB-97FDE0EA8F4F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FD88BC6-8BFF-4EB5-BCEA-5EE9991B91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401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98B6710-1F62-4CA0-B2FB-97FDE0EA8F4F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FD88BC6-8BFF-4EB5-BCEA-5EE9991B91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573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98B6710-1F62-4CA0-B2FB-97FDE0EA8F4F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FD88BC6-8BFF-4EB5-BCEA-5EE9991B91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0910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9050" y="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in/search?tbo=p&amp;tbm=bks&amp;q=inauthor:%22Mazidi%22" TargetMode="External"/><Relationship Id="rId2" Type="http://schemas.openxmlformats.org/officeDocument/2006/relationships/hyperlink" Target="http://www.google.com/powermet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772400" cy="1253739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itchFamily="34" charset="0"/>
                <a:cs typeface="Segoe UI Semibold" pitchFamily="34" charset="0"/>
              </a:rPr>
              <a:t>Centralized Energy 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" pitchFamily="34" charset="0"/>
              <a:cs typeface="Segoe UI Semi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17526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itchFamily="18" charset="0"/>
                <a:cs typeface="Segoe UI Semibold" pitchFamily="34" charset="0"/>
              </a:rPr>
              <a:t>Meter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57800" y="4191000"/>
            <a:ext cx="3886200" cy="2438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itchFamily="34" charset="0"/>
                <a:ea typeface="Segoe UI" pitchFamily="34" charset="0"/>
                <a:cs typeface="Segoe UI Semibold" pitchFamily="34" charset="0"/>
              </a:rPr>
              <a:t>By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itchFamily="34" charset="0"/>
                <a:ea typeface="Segoe UI" pitchFamily="34" charset="0"/>
                <a:cs typeface="Segoe UI Semibold" pitchFamily="34" charset="0"/>
              </a:rPr>
              <a:t>Akhil Basil Baby(4)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itchFamily="34" charset="0"/>
                <a:ea typeface="Segoe UI" pitchFamily="34" charset="0"/>
                <a:cs typeface="Segoe UI Semibold" pitchFamily="34" charset="0"/>
              </a:rPr>
              <a:t>Akhil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itchFamily="34" charset="0"/>
                <a:ea typeface="Segoe UI" pitchFamily="34" charset="0"/>
                <a:cs typeface="Segoe UI Semibold" pitchFamily="34" charset="0"/>
              </a:rPr>
              <a:t> joy(5)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itchFamily="34" charset="0"/>
                <a:ea typeface="Segoe UI" pitchFamily="34" charset="0"/>
                <a:cs typeface="Segoe UI Semibold" pitchFamily="34" charset="0"/>
              </a:rPr>
              <a:t>J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itchFamily="34" charset="0"/>
                <a:ea typeface="Segoe UI" pitchFamily="34" charset="0"/>
                <a:cs typeface="Segoe UI Semibold" pitchFamily="34" charset="0"/>
              </a:rPr>
              <a:t>ibin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itchFamily="34" charset="0"/>
                <a:ea typeface="Segoe UI" pitchFamily="34" charset="0"/>
                <a:cs typeface="Segoe UI Semibold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itchFamily="34" charset="0"/>
                <a:ea typeface="Segoe UI" pitchFamily="34" charset="0"/>
                <a:cs typeface="Segoe UI Semibold" pitchFamily="34" charset="0"/>
              </a:rPr>
              <a:t>Poulose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itchFamily="34" charset="0"/>
                <a:ea typeface="Segoe UI" pitchFamily="34" charset="0"/>
                <a:cs typeface="Segoe UI Semibold" pitchFamily="34" charset="0"/>
              </a:rPr>
              <a:t>(29)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ranklin Gothic Demi" pitchFamily="34" charset="0"/>
                <a:ea typeface="Segoe UI" pitchFamily="34" charset="0"/>
                <a:cs typeface="Segoe UI Semibold" pitchFamily="34" charset="0"/>
              </a:rPr>
              <a:t>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Franklin Gothic Demi" pitchFamily="34" charset="0"/>
              <a:ea typeface="Segoe UI" pitchFamily="34" charset="0"/>
              <a:cs typeface="Segoe UI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pic>
        <p:nvPicPr>
          <p:cNvPr id="1026" name="Picture 2" descr="C:\Users\akil\Desktop\ce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5379396" cy="2514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kil\Desktop\IMG_20140407_082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886200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kil\Desktop\ce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54877"/>
            <a:ext cx="3962400" cy="284516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kil\Desktop\ce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783" y="1371600"/>
            <a:ext cx="3011536" cy="2057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156905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04800"/>
            <a:ext cx="6480720" cy="778098"/>
          </a:xfrm>
        </p:spPr>
        <p:txBody>
          <a:bodyPr/>
          <a:lstStyle/>
          <a:p>
            <a:r>
              <a:rPr lang="en-US" dirty="0" smtClean="0"/>
              <a:t>Proteus simulation of 8051</a:t>
            </a:r>
            <a:endParaRPr lang="en-US" dirty="0"/>
          </a:p>
        </p:txBody>
      </p:sp>
      <p:pic>
        <p:nvPicPr>
          <p:cNvPr id="2" name="Picture 2" descr="C:\Users\AKESHDEV K S\Desktop\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90614"/>
            <a:ext cx="8660275" cy="56959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812776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on 8051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 smtClean="0"/>
              <a:t>MAIN:MOV P1,#00H</a:t>
            </a:r>
          </a:p>
          <a:p>
            <a:r>
              <a:rPr lang="en-IN" sz="2000" dirty="0" smtClean="0"/>
              <a:t>MOV P2,#00H</a:t>
            </a:r>
          </a:p>
          <a:p>
            <a:r>
              <a:rPr lang="en-IN" sz="2000" dirty="0" smtClean="0"/>
              <a:t> JB P2.1,CUT</a:t>
            </a:r>
          </a:p>
          <a:p>
            <a:r>
              <a:rPr lang="en-IN" sz="2000" dirty="0" smtClean="0"/>
              <a:t>JB P2.0,ALARM</a:t>
            </a:r>
          </a:p>
          <a:p>
            <a:r>
              <a:rPr lang="en-IN" sz="2000" dirty="0" smtClean="0"/>
              <a:t> SJMP MAIN</a:t>
            </a:r>
          </a:p>
          <a:p>
            <a:endParaRPr lang="en-IN" sz="2000" dirty="0" smtClean="0"/>
          </a:p>
          <a:p>
            <a:r>
              <a:rPr lang="en-IN" sz="2000" dirty="0" smtClean="0"/>
              <a:t>CUT:SETB P1.2</a:t>
            </a:r>
          </a:p>
          <a:p>
            <a:r>
              <a:rPr lang="en-IN" sz="2000" dirty="0" smtClean="0"/>
              <a:t>SETB P1.3</a:t>
            </a:r>
          </a:p>
          <a:p>
            <a:r>
              <a:rPr lang="en-IN" sz="2000" dirty="0" smtClean="0"/>
              <a:t>SETB PI.1</a:t>
            </a:r>
          </a:p>
          <a:p>
            <a:r>
              <a:rPr lang="en-IN" sz="2000" dirty="0" smtClean="0"/>
              <a:t>SJMP MAIN</a:t>
            </a:r>
          </a:p>
          <a:p>
            <a:endParaRPr lang="en-IN" sz="2000" dirty="0" smtClean="0"/>
          </a:p>
          <a:p>
            <a:r>
              <a:rPr lang="en-IN" sz="2000" dirty="0" smtClean="0"/>
              <a:t>ALARM:SETB P1.0</a:t>
            </a:r>
          </a:p>
          <a:p>
            <a:r>
              <a:rPr lang="en-IN" sz="2000" dirty="0" smtClean="0"/>
              <a:t>SETB P1.1</a:t>
            </a:r>
          </a:p>
          <a:p>
            <a:r>
              <a:rPr lang="en-IN" sz="2000" dirty="0" smtClean="0"/>
              <a:t>ACALL DELAY</a:t>
            </a:r>
          </a:p>
          <a:p>
            <a:r>
              <a:rPr lang="en-IN" sz="2000" dirty="0" smtClean="0"/>
              <a:t>END</a:t>
            </a:r>
            <a:endParaRPr lang="en-US" sz="2000" dirty="0"/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3907946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DELAY:MOV R1,#50H</a:t>
            </a:r>
          </a:p>
          <a:p>
            <a:r>
              <a:rPr lang="en-IN" dirty="0" smtClean="0"/>
              <a:t>H1:MOV R2,#0FFH</a:t>
            </a:r>
          </a:p>
          <a:p>
            <a:r>
              <a:rPr lang="en-IN" dirty="0" smtClean="0"/>
              <a:t>H1:DJNZ R2,H1</a:t>
            </a:r>
          </a:p>
          <a:p>
            <a:r>
              <a:rPr lang="en-IN" dirty="0" smtClean="0"/>
              <a:t>DJNZ R1,DELAY</a:t>
            </a:r>
          </a:p>
          <a:p>
            <a:r>
              <a:rPr lang="en-IN" dirty="0" smtClean="0"/>
              <a:t>RET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00256" cy="5305400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Display Real time Pricing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Theft Monitoring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Online Billing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Complete replacement of TOD meter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/>
              <a:t>Consumer can budget and manage his electricity more effectively.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/>
              <a:t>No meter reading necessary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/>
              <a:t>Reduced billing cost (Printing &amp; mailing)</a:t>
            </a:r>
            <a:endParaRPr lang="en-US" sz="36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dirty="0"/>
              <a:t>Convenience of electricity purchases</a:t>
            </a:r>
            <a:endParaRPr lang="en-US" dirty="0" smtClean="0"/>
          </a:p>
          <a:p>
            <a:pPr marL="457200" indent="-45720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Felix Titling" pitchFamily="82" charset="0"/>
              </a:rPr>
              <a:t>Advantages</a:t>
            </a:r>
            <a:endParaRPr lang="en-US" b="1" dirty="0">
              <a:latin typeface="Felix Titling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52447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5486400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Flexibility in changing tariff rates and setting prepaid recharges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Individual customization of energy charges (APL \ BPL)</a:t>
            </a:r>
          </a:p>
          <a:p>
            <a:endParaRPr lang="en-US" b="1" dirty="0" smtClean="0">
              <a:latin typeface="Georgia" pitchFamily="18" charset="0"/>
            </a:endParaRPr>
          </a:p>
          <a:p>
            <a:r>
              <a:rPr lang="en-US" b="1" dirty="0" smtClean="0">
                <a:latin typeface="Georgia" pitchFamily="18" charset="0"/>
              </a:rPr>
              <a:t>Disadvantages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/>
              <a:t>N</a:t>
            </a:r>
            <a:r>
              <a:rPr lang="en-US" dirty="0" smtClean="0"/>
              <a:t>etwork availability is required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High Installation charges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Communication costs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76457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</a:t>
            </a:r>
            <a:r>
              <a:rPr lang="en-US" dirty="0"/>
              <a:t>at the benefits the system provides, there is a need to give it a policy support and implement it on a large scale all across.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A better solution for </a:t>
            </a:r>
            <a:r>
              <a:rPr lang="en-US" dirty="0" smtClean="0"/>
              <a:t>energy </a:t>
            </a:r>
            <a:r>
              <a:rPr lang="en-US" dirty="0"/>
              <a:t>management and beneficial to </a:t>
            </a:r>
            <a:r>
              <a:rPr lang="en-US" dirty="0" smtClean="0"/>
              <a:t>consumers and suppliers . </a:t>
            </a:r>
            <a:r>
              <a:rPr lang="en-US" dirty="0"/>
              <a:t>A prototype for customer terminal is successfully </a:t>
            </a:r>
            <a:r>
              <a:rPr lang="en-US" dirty="0" smtClean="0"/>
              <a:t>simulated.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2026646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Power Meter</a:t>
            </a:r>
          </a:p>
          <a:p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www.</a:t>
            </a:r>
            <a:r>
              <a:rPr lang="en-US" b="1" dirty="0" smtClean="0">
                <a:hlinkClick r:id="rId2"/>
              </a:rPr>
              <a:t>google</a:t>
            </a:r>
            <a:r>
              <a:rPr lang="en-US" dirty="0" smtClean="0">
                <a:hlinkClick r:id="rId2"/>
              </a:rPr>
              <a:t>.com/power</a:t>
            </a:r>
            <a:r>
              <a:rPr lang="en-US" b="1" dirty="0" smtClean="0">
                <a:hlinkClick r:id="rId2"/>
              </a:rPr>
              <a:t>meter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/>
              <a:t>The 8051 Microcontroller And Embedded Systems</a:t>
            </a:r>
          </a:p>
          <a:p>
            <a:r>
              <a:rPr lang="en-US" b="1" dirty="0" smtClean="0"/>
              <a:t>By </a:t>
            </a:r>
            <a:r>
              <a:rPr lang="en-US" dirty="0" err="1">
                <a:hlinkClick r:id="rId3"/>
              </a:rPr>
              <a:t>Mazidi</a:t>
            </a:r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1885434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4600" y="2590800"/>
            <a:ext cx="4790256" cy="1495400"/>
          </a:xfrm>
        </p:spPr>
        <p:txBody>
          <a:bodyPr/>
          <a:lstStyle/>
          <a:p>
            <a:r>
              <a:rPr lang="en-US" sz="5400" dirty="0" smtClean="0">
                <a:latin typeface="Rockwell Extra Bold" pitchFamily="18" charset="0"/>
              </a:rPr>
              <a:t>Thank You</a:t>
            </a:r>
            <a:endParaRPr lang="en-US" sz="5400" dirty="0">
              <a:latin typeface="Rockwell Extra Bold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0351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260648"/>
            <a:ext cx="7372672" cy="1034752"/>
          </a:xfrm>
        </p:spPr>
        <p:txBody>
          <a:bodyPr/>
          <a:lstStyle/>
          <a:p>
            <a:pPr lvl="0"/>
            <a:r>
              <a:rPr lang="en-US" sz="2400" dirty="0" smtClean="0">
                <a:latin typeface="Segoe UI Semibold" pitchFamily="34" charset="0"/>
                <a:cs typeface="Segoe UI Semibold" pitchFamily="34" charset="0"/>
              </a:rPr>
              <a:t>Contents</a:t>
            </a:r>
            <a:endParaRPr lang="en-US" sz="2400" dirty="0"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Introduction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Existing system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Proposed system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Working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Circuit Diagram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Progra</a:t>
            </a:r>
            <a:r>
              <a:rPr lang="en-US" dirty="0"/>
              <a:t>m</a:t>
            </a:r>
            <a:endParaRPr lang="en-US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Conclusion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Reference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7912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high percentage of electricity revenue is lost </a:t>
            </a:r>
            <a:r>
              <a:rPr lang="en-US" dirty="0" smtClean="0"/>
              <a:t>due to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ower theft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ncorrect meter reading , billing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eluctance </a:t>
            </a:r>
            <a:r>
              <a:rPr lang="en-US" dirty="0"/>
              <a:t>of consumers towards paying electricity bills on time </a:t>
            </a:r>
            <a:r>
              <a:rPr lang="en-US" dirty="0" smtClean="0"/>
              <a:t>. . </a:t>
            </a:r>
          </a:p>
          <a:p>
            <a:r>
              <a:rPr lang="en-US" dirty="0" smtClean="0"/>
              <a:t>Works on prepaid mode /postpaid mode </a:t>
            </a:r>
          </a:p>
          <a:p>
            <a:r>
              <a:rPr lang="en-US" dirty="0" smtClean="0"/>
              <a:t>According to network availability 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Franklin Gothic Book" pitchFamily="34" charset="0"/>
                <a:cs typeface="Segoe UI Semibold" pitchFamily="34" charset="0"/>
              </a:rPr>
              <a:t>Introduction</a:t>
            </a:r>
            <a:endParaRPr lang="en-US" b="1" u="sng" dirty="0">
              <a:latin typeface="Franklin Gothic Book" pitchFamily="34" charset="0"/>
              <a:cs typeface="Segoe UI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008313" cy="533400"/>
          </a:xfrm>
        </p:spPr>
        <p:txBody>
          <a:bodyPr/>
          <a:lstStyle/>
          <a:p>
            <a:r>
              <a:rPr lang="en-US" sz="3200" u="sng" dirty="0" smtClean="0">
                <a:latin typeface="Franklin Gothic Book" pitchFamily="34" charset="0"/>
                <a:cs typeface="Segoe UI Semibold" pitchFamily="34" charset="0"/>
              </a:rPr>
              <a:t>Existing systems</a:t>
            </a:r>
            <a:endParaRPr lang="en-US" sz="3200" u="sng" dirty="0">
              <a:latin typeface="Franklin Gothic Book" pitchFamily="34" charset="0"/>
              <a:cs typeface="Segoe UI Semibold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14400"/>
            <a:ext cx="8610600" cy="5410200"/>
          </a:xfrm>
        </p:spPr>
        <p:txBody>
          <a:bodyPr/>
          <a:lstStyle/>
          <a:p>
            <a:r>
              <a:rPr lang="en-US" sz="3200" dirty="0"/>
              <a:t>Electromechanical </a:t>
            </a:r>
            <a:r>
              <a:rPr lang="en-US" sz="3200" dirty="0" smtClean="0"/>
              <a:t>  &amp; digital  electronic meters</a:t>
            </a:r>
          </a:p>
          <a:p>
            <a:endParaRPr lang="en-US" sz="3200" dirty="0" smtClean="0"/>
          </a:p>
          <a:p>
            <a:r>
              <a:rPr lang="en-US" sz="3200" u="sng" dirty="0" smtClean="0"/>
              <a:t>Problems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   Incorrect meter </a:t>
            </a:r>
            <a:r>
              <a:rPr lang="en-US" sz="3200" dirty="0"/>
              <a:t>reading and </a:t>
            </a:r>
            <a:r>
              <a:rPr lang="en-US" sz="3200" dirty="0" smtClean="0"/>
              <a:t>billing</a:t>
            </a:r>
          </a:p>
          <a:p>
            <a:endParaRPr lang="en-US" sz="32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   Reluctance </a:t>
            </a:r>
            <a:r>
              <a:rPr lang="en-US" sz="3200" dirty="0"/>
              <a:t>of consumers towards paying </a:t>
            </a:r>
            <a:r>
              <a:rPr lang="en-US" sz="3200" dirty="0" smtClean="0"/>
              <a:t>  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electricity bills on time.</a:t>
            </a:r>
          </a:p>
          <a:p>
            <a:endParaRPr lang="en-US" sz="32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    Power theft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0648"/>
            <a:ext cx="6480720" cy="778098"/>
          </a:xfrm>
        </p:spPr>
        <p:txBody>
          <a:bodyPr/>
          <a:lstStyle/>
          <a:p>
            <a:r>
              <a:rPr lang="en-US" u="sng" dirty="0"/>
              <a:t>Proposed system</a:t>
            </a:r>
            <a:r>
              <a:rPr lang="en-US" dirty="0">
                <a:latin typeface="Segoe UI Semibold" pitchFamily="34" charset="0"/>
                <a:cs typeface="Segoe UI Semibold" pitchFamily="34" charset="0"/>
              </a:rPr>
              <a:t/>
            </a:r>
            <a:br>
              <a:rPr lang="en-US" dirty="0">
                <a:latin typeface="Segoe UI Semibold" pitchFamily="34" charset="0"/>
                <a:cs typeface="Segoe UI Semibold" pitchFamily="34" charset="0"/>
              </a:rPr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990600"/>
            <a:ext cx="7620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Meter </a:t>
            </a:r>
            <a:r>
              <a:rPr lang="en-US" sz="3200" dirty="0">
                <a:solidFill>
                  <a:schemeClr val="bg1"/>
                </a:solidFill>
              </a:rPr>
              <a:t>which can operate on both prepaid and postpaid </a:t>
            </a:r>
            <a:r>
              <a:rPr lang="en-US" sz="3200" dirty="0" smtClean="0">
                <a:solidFill>
                  <a:schemeClr val="bg1"/>
                </a:solidFill>
              </a:rPr>
              <a:t>systems . 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C</a:t>
            </a:r>
            <a:r>
              <a:rPr lang="en-US" sz="3200" dirty="0" smtClean="0">
                <a:solidFill>
                  <a:schemeClr val="bg1"/>
                </a:solidFill>
              </a:rPr>
              <a:t>ommunicate </a:t>
            </a:r>
            <a:r>
              <a:rPr lang="en-US" sz="3200" dirty="0">
                <a:solidFill>
                  <a:schemeClr val="bg1"/>
                </a:solidFill>
              </a:rPr>
              <a:t>remotely with the energy </a:t>
            </a:r>
            <a:r>
              <a:rPr lang="en-US" sz="3200" dirty="0" smtClean="0">
                <a:solidFill>
                  <a:schemeClr val="bg1"/>
                </a:solidFill>
              </a:rPr>
              <a:t>supplier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A</a:t>
            </a:r>
            <a:r>
              <a:rPr lang="en-US" sz="3200" smtClean="0">
                <a:solidFill>
                  <a:schemeClr val="bg1"/>
                </a:solidFill>
              </a:rPr>
              <a:t>utomatically </a:t>
            </a:r>
            <a:r>
              <a:rPr lang="en-US" sz="3200" dirty="0" smtClean="0">
                <a:solidFill>
                  <a:schemeClr val="bg1"/>
                </a:solidFill>
              </a:rPr>
              <a:t>send readings , receive the present tariff rates and recharge requests</a:t>
            </a:r>
            <a:r>
              <a:rPr lang="en-US" sz="3200" dirty="0" smtClean="0"/>
              <a:t>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200" dirty="0"/>
          </a:p>
          <a:p>
            <a:pPr marL="457200" indent="-457200">
              <a:buFont typeface="Wingdings" pitchFamily="2" charset="2"/>
              <a:buChar char="Ø"/>
            </a:pPr>
            <a:endParaRPr lang="en-US" sz="3200" dirty="0" smtClean="0"/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itchFamily="34" charset="0"/>
                <a:cs typeface="Segoe UI Semibold" pitchFamily="34" charset="0"/>
              </a:rPr>
              <a:t>Main Contents</a:t>
            </a:r>
            <a:endParaRPr lang="en-US" dirty="0">
              <a:latin typeface="Segoe UI Semibold" pitchFamily="34" charset="0"/>
              <a:cs typeface="Segoe UI Semibold" pitchFamily="34" charset="0"/>
            </a:endParaRPr>
          </a:p>
        </p:txBody>
      </p:sp>
      <p:pic>
        <p:nvPicPr>
          <p:cNvPr id="5" name="Picture 2" descr="C:\Users\ak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04800"/>
            <a:ext cx="5562600" cy="64104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8688" y="1295400"/>
            <a:ext cx="259311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Energy reading module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Supply sensor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Network module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16*2 </a:t>
            </a:r>
            <a:r>
              <a:rPr lang="en-US" sz="2400" dirty="0" err="1" smtClean="0">
                <a:solidFill>
                  <a:schemeClr val="bg1"/>
                </a:solidFill>
              </a:rPr>
              <a:t>Lcd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8051 micro controller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Raspberry pi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(Arm processor)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Flash memory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Led indicator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Buzzer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Relay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371600"/>
            <a:ext cx="8229600" cy="4783163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Reads energy meter and save in an input file.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Process calculations based on the tariff rates and save the new balance 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/>
              <a:t>Remotely send the meter reading and balance </a:t>
            </a:r>
            <a:r>
              <a:rPr lang="en-US" dirty="0" smtClean="0"/>
              <a:t>amount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/>
              <a:t>Receive recharge requests and change in tariff rates if any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161791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7924800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Recharge </a:t>
            </a:r>
            <a:r>
              <a:rPr lang="en-US" dirty="0"/>
              <a:t>amount is added with current balance </a:t>
            </a:r>
            <a:r>
              <a:rPr lang="en-US" dirty="0" smtClean="0"/>
              <a:t>amount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Balance is monitored continuously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if it goes below a certain limit , warning information is given to the consumer 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Supply is automatically cut off if balance is zero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64736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6019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Reading </a:t>
            </a:r>
            <a:r>
              <a:rPr lang="en-US" dirty="0"/>
              <a:t>from transformer and individual consumed is continuously </a:t>
            </a:r>
            <a:r>
              <a:rPr lang="en-US" dirty="0" smtClean="0"/>
              <a:t>monitored .</a:t>
            </a:r>
          </a:p>
          <a:p>
            <a:endParaRPr lang="en-US" dirty="0"/>
          </a:p>
          <a:p>
            <a:r>
              <a:rPr lang="en-US" dirty="0" smtClean="0"/>
              <a:t>Power Theft =</a:t>
            </a:r>
          </a:p>
          <a:p>
            <a:r>
              <a:rPr lang="en-US" dirty="0" smtClean="0"/>
              <a:t>{[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Output Energy supplied by distribution Transformer ]-</a:t>
            </a:r>
            <a:r>
              <a:rPr lang="en-US" dirty="0" smtClean="0"/>
              <a:t> [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Pre calculated loss +</a:t>
            </a:r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Sum of Individual Energy consumed </a:t>
            </a:r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Theft monitoring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43156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437af5e45d07b1c51a4e78bf8977e27f4c127"/>
</p:tagLst>
</file>

<file path=ppt/theme/theme1.xml><?xml version="1.0" encoding="utf-8"?>
<a:theme xmlns:a="http://schemas.openxmlformats.org/drawingml/2006/main" name="MetroStyl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PPT-on-AMD-Bulldozer-Architecture_new</Template>
  <TotalTime>674</TotalTime>
  <Words>433</Words>
  <Application>Microsoft Office PowerPoint</Application>
  <PresentationFormat>On-screen Show (4:3)</PresentationFormat>
  <Paragraphs>131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MetroStyle</vt:lpstr>
      <vt:lpstr>Centralized Energy </vt:lpstr>
      <vt:lpstr>Contents</vt:lpstr>
      <vt:lpstr>Introduction</vt:lpstr>
      <vt:lpstr>Existing systems</vt:lpstr>
      <vt:lpstr>Proposed system </vt:lpstr>
      <vt:lpstr>Main Contents</vt:lpstr>
      <vt:lpstr>Working</vt:lpstr>
      <vt:lpstr>Slide 8</vt:lpstr>
      <vt:lpstr>Theft monitoring </vt:lpstr>
      <vt:lpstr>Images</vt:lpstr>
      <vt:lpstr>Proteus simulation of 8051</vt:lpstr>
      <vt:lpstr>Program on 8051</vt:lpstr>
      <vt:lpstr>Slide 13</vt:lpstr>
      <vt:lpstr>Advantages</vt:lpstr>
      <vt:lpstr>Slide 15</vt:lpstr>
      <vt:lpstr>Conclusion</vt:lpstr>
      <vt:lpstr>Reference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Advertisement</dc:title>
  <dc:creator>Akhil Joy</dc:creator>
  <cp:lastModifiedBy>AKESHDEV K S</cp:lastModifiedBy>
  <cp:revision>78</cp:revision>
  <dcterms:created xsi:type="dcterms:W3CDTF">2013-01-25T19:13:20Z</dcterms:created>
  <dcterms:modified xsi:type="dcterms:W3CDTF">2014-04-25T05:39:56Z</dcterms:modified>
</cp:coreProperties>
</file>