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6"/>
  </p:notesMasterIdLst>
  <p:sldIdLst>
    <p:sldId id="256" r:id="rId2"/>
    <p:sldId id="258" r:id="rId3"/>
    <p:sldId id="262" r:id="rId4"/>
    <p:sldId id="311" r:id="rId5"/>
    <p:sldId id="263" r:id="rId6"/>
    <p:sldId id="314" r:id="rId7"/>
    <p:sldId id="315" r:id="rId8"/>
    <p:sldId id="316" r:id="rId9"/>
    <p:sldId id="312" r:id="rId10"/>
    <p:sldId id="318" r:id="rId11"/>
    <p:sldId id="319" r:id="rId12"/>
    <p:sldId id="313" r:id="rId13"/>
    <p:sldId id="320" r:id="rId14"/>
    <p:sldId id="292" r:id="rId1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Vidalok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545066-B979-4ECB-850F-7787D003121D}">
  <a:tblStyle styleId="{F8545066-B979-4ECB-850F-7787D00312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792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0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13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708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cc7554a049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cc7554a049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230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316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366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778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59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59" r:id="rId7"/>
    <p:sldLayoutId id="2147483677" r:id="rId8"/>
    <p:sldLayoutId id="2147483678" r:id="rId9"/>
    <p:sldLayoutId id="214748367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765654" y="951120"/>
            <a:ext cx="7905905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Intro to Data Science using Python</a:t>
            </a:r>
            <a:endParaRPr sz="5400" dirty="0"/>
          </a:p>
        </p:txBody>
      </p:sp>
      <p:sp>
        <p:nvSpPr>
          <p:cNvPr id="4" name="Google Shape;299;p42">
            <a:extLst>
              <a:ext uri="{FF2B5EF4-FFF2-40B4-BE49-F238E27FC236}">
                <a16:creationId xmlns:a16="http://schemas.microsoft.com/office/drawing/2014/main" id="{3D987EF2-E60F-D13F-601C-4B04705547E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91400" y="30723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MLDA@EEE Academic Club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Subcom : Wei Kai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432375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 common problems: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 </a:t>
            </a:r>
            <a:r>
              <a:rPr lang="en-SG" dirty="0"/>
              <a:t>Prediction : Numeric ( How much 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 Prediction : Classes ( Classification 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 Detection : Structure ( Clustering 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SG" dirty="0"/>
              <a:t> Detection : Anomaly ( Weird Behaviour)</a:t>
            </a:r>
            <a:endParaRPr lang="e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 Decision : Action ( Next action 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We will only be learning about the first 2 points using supervised learning!</a:t>
            </a:r>
            <a:endParaRPr dirty="0"/>
          </a:p>
        </p:txBody>
      </p:sp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Solving Problems using Data!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07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432375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Convey your story effectively:</a:t>
            </a:r>
            <a:endParaRPr sz="1600"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Expressiveness in a visual language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Show all the facts and only the facts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Readily perceived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Visualisation!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908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1844039" y="2571750"/>
            <a:ext cx="5966461" cy="2743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Solving Problems</a:t>
            </a:r>
            <a:endParaRPr dirty="0"/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A24B8-1D28-4D7F-7303-C44D4D9BD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Let’s go!</a:t>
            </a:r>
          </a:p>
        </p:txBody>
      </p:sp>
    </p:spTree>
    <p:extLst>
      <p:ext uri="{BB962C8B-B14F-4D97-AF65-F5344CB8AC3E}">
        <p14:creationId xmlns:p14="http://schemas.microsoft.com/office/powerpoint/2010/main" val="4156663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1823745" y="1417545"/>
            <a:ext cx="5496510" cy="14513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430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2"/>
          <p:cNvSpPr txBox="1">
            <a:spLocks noGrp="1"/>
          </p:cNvSpPr>
          <p:nvPr>
            <p:ph type="subTitle" idx="1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Photos</a:t>
            </a:r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SG" dirty="0">
                <a:solidFill>
                  <a:schemeClr val="hlink"/>
                </a:solidFill>
                <a:uFill>
                  <a:noFill/>
                </a:uFill>
              </a:rPr>
              <a:t>https://realpython.com/python-histograms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SG" dirty="0">
                <a:solidFill>
                  <a:schemeClr val="hlink"/>
                </a:solidFill>
                <a:uFill>
                  <a:noFill/>
                </a:uFill>
              </a:rPr>
              <a:t>https://www.kdnuggets.com/2019/11/understanding-boxplots.html</a:t>
            </a:r>
            <a:endParaRPr dirty="0"/>
          </a:p>
        </p:txBody>
      </p:sp>
      <p:sp>
        <p:nvSpPr>
          <p:cNvPr id="851" name="Google Shape;851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Python</a:t>
            </a:r>
            <a:endParaRPr dirty="0"/>
          </a:p>
        </p:txBody>
      </p:sp>
      <p:sp>
        <p:nvSpPr>
          <p:cNvPr id="263" name="Google Shape;263;p38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Graphs </a:t>
            </a:r>
            <a:endParaRPr dirty="0"/>
          </a:p>
        </p:txBody>
      </p:sp>
      <p:sp>
        <p:nvSpPr>
          <p:cNvPr id="264" name="Google Shape;264;p38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Refresher on basic statistics </a:t>
            </a:r>
            <a:r>
              <a:rPr lang="en-SG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265" name="Google Shape;265;p38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Getting ourselves familiar with python!</a:t>
            </a:r>
            <a:endParaRPr dirty="0"/>
          </a:p>
        </p:txBody>
      </p:sp>
      <p:sp>
        <p:nvSpPr>
          <p:cNvPr id="266" name="Google Shape;266;p38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Solving problems</a:t>
            </a:r>
            <a:endParaRPr dirty="0"/>
          </a:p>
        </p:txBody>
      </p:sp>
      <p:sp>
        <p:nvSpPr>
          <p:cNvPr id="267" name="Google Shape;267;p38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Coding time!!!</a:t>
            </a:r>
            <a:endParaRPr dirty="0"/>
          </a:p>
        </p:txBody>
      </p:sp>
      <p:sp>
        <p:nvSpPr>
          <p:cNvPr id="268" name="Google Shape;268;p38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</a:t>
            </a:r>
            <a:endParaRPr dirty="0"/>
          </a:p>
        </p:txBody>
      </p:sp>
      <p:sp>
        <p:nvSpPr>
          <p:cNvPr id="269" name="Google Shape;269;p38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What is Data Science?</a:t>
            </a:r>
            <a:endParaRPr dirty="0"/>
          </a:p>
        </p:txBody>
      </p:sp>
      <p:sp>
        <p:nvSpPr>
          <p:cNvPr id="270" name="Google Shape;270;p38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1" name="Google Shape;271;p38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2" name="Google Shape;272;p38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3" name="Google Shape;273;p38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83865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Python </a:t>
            </a:r>
            <a:endParaRPr dirty="0"/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9" name="Google Shape;299;p42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and open the jupyter notebook file provided!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83865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Graphs</a:t>
            </a:r>
            <a:endParaRPr dirty="0"/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99" name="Google Shape;299;p42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Time to refresh on basic statistics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476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Statistics</a:t>
            </a:r>
            <a:endParaRPr dirty="0"/>
          </a:p>
        </p:txBody>
      </p:sp>
      <p:sp>
        <p:nvSpPr>
          <p:cNvPr id="305" name="Google Shape;305;p43"/>
          <p:cNvSpPr txBox="1"/>
          <p:nvPr/>
        </p:nvSpPr>
        <p:spPr>
          <a:xfrm>
            <a:off x="1004582" y="1660038"/>
            <a:ext cx="2988298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1242C"/>
                </a:solidFill>
                <a:latin typeface="Montserrat" panose="00000500000000000000" pitchFamily="2" charset="0"/>
              </a:rPr>
              <a:t>A</a:t>
            </a:r>
            <a:r>
              <a:rPr lang="en-US" b="0" i="0" dirty="0">
                <a:solidFill>
                  <a:srgbClr val="21242C"/>
                </a:solidFill>
                <a:effectLst/>
                <a:latin typeface="Montserrat" panose="00000500000000000000" pitchFamily="2" charset="0"/>
              </a:rPr>
              <a:t>dding all numbers in the data set, then dividing by the number of values in the set.</a:t>
            </a:r>
            <a:endParaRPr dirty="0">
              <a:solidFill>
                <a:schemeClr val="dk2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43"/>
          <p:cNvSpPr txBox="1"/>
          <p:nvPr/>
        </p:nvSpPr>
        <p:spPr>
          <a:xfrm>
            <a:off x="1004633" y="1320038"/>
            <a:ext cx="1858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Mean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07" name="Google Shape;307;p43"/>
          <p:cNvSpPr txBox="1"/>
          <p:nvPr/>
        </p:nvSpPr>
        <p:spPr>
          <a:xfrm flipH="1">
            <a:off x="997125" y="3790600"/>
            <a:ext cx="1858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09" name="Google Shape;309;p43"/>
          <p:cNvSpPr txBox="1"/>
          <p:nvPr/>
        </p:nvSpPr>
        <p:spPr>
          <a:xfrm>
            <a:off x="1004583" y="2895325"/>
            <a:ext cx="19554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1242C"/>
                </a:solidFill>
                <a:latin typeface="Montserrat" panose="00000500000000000000" pitchFamily="2" charset="0"/>
              </a:rPr>
              <a:t>T</a:t>
            </a:r>
            <a:r>
              <a:rPr lang="en-US" b="0" i="0" dirty="0">
                <a:solidFill>
                  <a:srgbClr val="21242C"/>
                </a:solidFill>
                <a:effectLst/>
                <a:latin typeface="Montserrat" panose="00000500000000000000" pitchFamily="2" charset="0"/>
              </a:rPr>
              <a:t>he number that occurs most often in a data set</a:t>
            </a:r>
            <a:endParaRPr dirty="0">
              <a:solidFill>
                <a:schemeClr val="dk2"/>
              </a:solidFill>
              <a:latin typeface="Montserrat" panose="00000500000000000000" pitchFamily="2" charset="0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43"/>
          <p:cNvSpPr txBox="1"/>
          <p:nvPr/>
        </p:nvSpPr>
        <p:spPr>
          <a:xfrm>
            <a:off x="1004632" y="2555325"/>
            <a:ext cx="2881568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Mode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4" name="Google Shape;305;p43">
            <a:extLst>
              <a:ext uri="{FF2B5EF4-FFF2-40B4-BE49-F238E27FC236}">
                <a16:creationId xmlns:a16="http://schemas.microsoft.com/office/drawing/2014/main" id="{8CE4BB5D-AF4E-0F87-7B8C-63B068EF38DA}"/>
              </a:ext>
            </a:extLst>
          </p:cNvPr>
          <p:cNvSpPr txBox="1"/>
          <p:nvPr/>
        </p:nvSpPr>
        <p:spPr>
          <a:xfrm>
            <a:off x="5187962" y="1660038"/>
            <a:ext cx="2988298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The average of squared deviations from the mean</a:t>
            </a:r>
            <a:endParaRPr dirty="0">
              <a:solidFill>
                <a:schemeClr val="dk2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306;p43">
            <a:extLst>
              <a:ext uri="{FF2B5EF4-FFF2-40B4-BE49-F238E27FC236}">
                <a16:creationId xmlns:a16="http://schemas.microsoft.com/office/drawing/2014/main" id="{ED8DB121-CEAA-3530-C020-435DAD2485C8}"/>
              </a:ext>
            </a:extLst>
          </p:cNvPr>
          <p:cNvSpPr txBox="1"/>
          <p:nvPr/>
        </p:nvSpPr>
        <p:spPr>
          <a:xfrm>
            <a:off x="5188013" y="1320038"/>
            <a:ext cx="1858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Variance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6" name="Google Shape;309;p43">
            <a:extLst>
              <a:ext uri="{FF2B5EF4-FFF2-40B4-BE49-F238E27FC236}">
                <a16:creationId xmlns:a16="http://schemas.microsoft.com/office/drawing/2014/main" id="{2719E1D7-5FD2-4CA7-07C0-9E985B9FA9AC}"/>
              </a:ext>
            </a:extLst>
          </p:cNvPr>
          <p:cNvSpPr txBox="1"/>
          <p:nvPr/>
        </p:nvSpPr>
        <p:spPr>
          <a:xfrm>
            <a:off x="5187962" y="2895325"/>
            <a:ext cx="2462517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MSE </a:t>
            </a:r>
            <a:r>
              <a:rPr lang="en-US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measures how close a regression line is to a set of data points. Average of the errors squared from data to the regression line</a:t>
            </a:r>
            <a:endParaRPr dirty="0">
              <a:solidFill>
                <a:schemeClr val="dk2"/>
              </a:solidFill>
              <a:latin typeface="Montserrat" panose="00000500000000000000" pitchFamily="2" charset="0"/>
              <a:ea typeface="Lato"/>
              <a:cs typeface="Lato"/>
              <a:sym typeface="Lato"/>
            </a:endParaRPr>
          </a:p>
        </p:txBody>
      </p:sp>
      <p:sp>
        <p:nvSpPr>
          <p:cNvPr id="17" name="Google Shape;310;p43">
            <a:extLst>
              <a:ext uri="{FF2B5EF4-FFF2-40B4-BE49-F238E27FC236}">
                <a16:creationId xmlns:a16="http://schemas.microsoft.com/office/drawing/2014/main" id="{49DDA273-A888-68C7-445A-EA8C2F8ED901}"/>
              </a:ext>
            </a:extLst>
          </p:cNvPr>
          <p:cNvSpPr txBox="1"/>
          <p:nvPr/>
        </p:nvSpPr>
        <p:spPr>
          <a:xfrm>
            <a:off x="5188012" y="2555325"/>
            <a:ext cx="2881568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Mean Square Error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Statistics</a:t>
            </a:r>
            <a:endParaRPr dirty="0"/>
          </a:p>
        </p:txBody>
      </p:sp>
      <p:sp>
        <p:nvSpPr>
          <p:cNvPr id="305" name="Google Shape;305;p43"/>
          <p:cNvSpPr txBox="1"/>
          <p:nvPr/>
        </p:nvSpPr>
        <p:spPr>
          <a:xfrm>
            <a:off x="996962" y="1660038"/>
            <a:ext cx="2988298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1242C"/>
                </a:solidFill>
                <a:latin typeface="Montserrat" panose="00000500000000000000" pitchFamily="2" charset="0"/>
              </a:rPr>
              <a:t>50% of datapoints will have a value lesser than or equal to the median</a:t>
            </a:r>
            <a:r>
              <a:rPr lang="en-US" b="0" i="0" dirty="0">
                <a:solidFill>
                  <a:srgbClr val="21242C"/>
                </a:solidFill>
                <a:effectLst/>
                <a:latin typeface="Montserrat" panose="00000500000000000000" pitchFamily="2" charset="0"/>
              </a:rPr>
              <a:t>.</a:t>
            </a:r>
            <a:endParaRPr dirty="0">
              <a:solidFill>
                <a:schemeClr val="dk2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43"/>
          <p:cNvSpPr txBox="1"/>
          <p:nvPr/>
        </p:nvSpPr>
        <p:spPr>
          <a:xfrm>
            <a:off x="997013" y="1320038"/>
            <a:ext cx="1858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Median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07" name="Google Shape;307;p43"/>
          <p:cNvSpPr txBox="1"/>
          <p:nvPr/>
        </p:nvSpPr>
        <p:spPr>
          <a:xfrm flipH="1">
            <a:off x="5233844" y="1329340"/>
            <a:ext cx="2988135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Inter Quartile Range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08" name="Google Shape;308;p43"/>
          <p:cNvSpPr txBox="1"/>
          <p:nvPr/>
        </p:nvSpPr>
        <p:spPr>
          <a:xfrm flipH="1">
            <a:off x="5233658" y="1669340"/>
            <a:ext cx="19557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he value of Q3-Q1</a:t>
            </a: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3"/>
          <p:cNvSpPr txBox="1"/>
          <p:nvPr/>
        </p:nvSpPr>
        <p:spPr>
          <a:xfrm>
            <a:off x="996962" y="2895325"/>
            <a:ext cx="2500617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1242C"/>
                </a:solidFill>
                <a:latin typeface="Montserrat" panose="00000500000000000000" pitchFamily="2" charset="0"/>
              </a:rPr>
              <a:t>25% of datapoints will have a value lesser than Q1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1242C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75% of datapoints will have a value lesser than Q3</a:t>
            </a:r>
            <a:endParaRPr dirty="0">
              <a:solidFill>
                <a:schemeClr val="dk2"/>
              </a:solidFill>
              <a:latin typeface="Montserrat" panose="00000500000000000000" pitchFamily="2" charset="0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43"/>
          <p:cNvSpPr txBox="1"/>
          <p:nvPr/>
        </p:nvSpPr>
        <p:spPr>
          <a:xfrm>
            <a:off x="997011" y="2555325"/>
            <a:ext cx="3075013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Quartiles Q1 &amp; Q3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4" name="Google Shape;307;p43">
            <a:extLst>
              <a:ext uri="{FF2B5EF4-FFF2-40B4-BE49-F238E27FC236}">
                <a16:creationId xmlns:a16="http://schemas.microsoft.com/office/drawing/2014/main" id="{A1FCEB91-82B0-3DBC-EAB5-31BBEB696731}"/>
              </a:ext>
            </a:extLst>
          </p:cNvPr>
          <p:cNvSpPr txBox="1"/>
          <p:nvPr/>
        </p:nvSpPr>
        <p:spPr>
          <a:xfrm flipH="1">
            <a:off x="5208272" y="2571750"/>
            <a:ext cx="2988135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Outliers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5" name="Google Shape;309;p43">
            <a:extLst>
              <a:ext uri="{FF2B5EF4-FFF2-40B4-BE49-F238E27FC236}">
                <a16:creationId xmlns:a16="http://schemas.microsoft.com/office/drawing/2014/main" id="{3DF86258-B13F-A33D-E654-33E01FBC1A11}"/>
              </a:ext>
            </a:extLst>
          </p:cNvPr>
          <p:cNvSpPr txBox="1"/>
          <p:nvPr/>
        </p:nvSpPr>
        <p:spPr>
          <a:xfrm>
            <a:off x="5242555" y="2895325"/>
            <a:ext cx="2500617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dk2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Datapoints lesser than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dk2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Q1 – 1.5 x IQR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dk2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Datapoints more than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dk2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Q3 + 1.5 x IQR</a:t>
            </a:r>
            <a:endParaRPr dirty="0">
              <a:solidFill>
                <a:schemeClr val="dk2"/>
              </a:solidFill>
              <a:latin typeface="Montserrat" panose="00000500000000000000" pitchFamily="2" charset="0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724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</a:t>
            </a:r>
            <a:r>
              <a:rPr lang="en-SG" dirty="0"/>
              <a:t>o</a:t>
            </a:r>
            <a:r>
              <a:rPr lang="en" dirty="0"/>
              <a:t>x Plot</a:t>
            </a:r>
            <a:endParaRPr dirty="0"/>
          </a:p>
        </p:txBody>
      </p:sp>
      <p:sp>
        <p:nvSpPr>
          <p:cNvPr id="307" name="Google Shape;307;p43"/>
          <p:cNvSpPr txBox="1"/>
          <p:nvPr/>
        </p:nvSpPr>
        <p:spPr>
          <a:xfrm flipH="1">
            <a:off x="997125" y="3790600"/>
            <a:ext cx="1858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1026" name="Picture 2" descr="Understanding Boxplots - KDnuggets">
            <a:extLst>
              <a:ext uri="{FF2B5EF4-FFF2-40B4-BE49-F238E27FC236}">
                <a16:creationId xmlns:a16="http://schemas.microsoft.com/office/drawing/2014/main" id="{57B181AB-C3C5-D5D8-2C51-DFC4C2514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605" y="1017725"/>
            <a:ext cx="5158740" cy="357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325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Histogram</a:t>
            </a:r>
            <a:endParaRPr dirty="0"/>
          </a:p>
        </p:txBody>
      </p:sp>
      <p:sp>
        <p:nvSpPr>
          <p:cNvPr id="307" name="Google Shape;307;p43"/>
          <p:cNvSpPr txBox="1"/>
          <p:nvPr/>
        </p:nvSpPr>
        <p:spPr>
          <a:xfrm flipH="1">
            <a:off x="997125" y="3790600"/>
            <a:ext cx="1858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3074" name="Picture 2" descr="Python Histogram Plotting: NumPy, Matplotlib, Pandas &amp; Seaborn – Real Python">
            <a:extLst>
              <a:ext uri="{FF2B5EF4-FFF2-40B4-BE49-F238E27FC236}">
                <a16:creationId xmlns:a16="http://schemas.microsoft.com/office/drawing/2014/main" id="{0EB3DCF8-782A-92FD-1264-80C8B9C0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6" y="1074420"/>
            <a:ext cx="4872664" cy="375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58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2606040" y="2987039"/>
            <a:ext cx="3931920" cy="1143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Data Science?</a:t>
            </a:r>
            <a:endParaRPr dirty="0"/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2558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567710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15364</TotalTime>
  <Words>332</Words>
  <Application>Microsoft Office PowerPoint</Application>
  <PresentationFormat>On-screen Show (16:9)</PresentationFormat>
  <Paragraphs>70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Vidaloka</vt:lpstr>
      <vt:lpstr>Montserrat</vt:lpstr>
      <vt:lpstr>Arial</vt:lpstr>
      <vt:lpstr>Minimalist Business Slides by Slidesgo</vt:lpstr>
      <vt:lpstr>Intro to Data Science using Python</vt:lpstr>
      <vt:lpstr>Table of contents</vt:lpstr>
      <vt:lpstr>Basic Python </vt:lpstr>
      <vt:lpstr>Graphs</vt:lpstr>
      <vt:lpstr>Statistics</vt:lpstr>
      <vt:lpstr>Statistics</vt:lpstr>
      <vt:lpstr>Box Plot</vt:lpstr>
      <vt:lpstr>Histogram</vt:lpstr>
      <vt:lpstr>What is Data Science?</vt:lpstr>
      <vt:lpstr>Solving Problems using Data!</vt:lpstr>
      <vt:lpstr>Data Visualisation!</vt:lpstr>
      <vt:lpstr>Solving Problems</vt:lpstr>
      <vt:lpstr>THANK YOU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Data Science using Python</dc:title>
  <dc:creator>Wei Kai Wong</dc:creator>
  <cp:lastModifiedBy>#WONG WEI KAI#</cp:lastModifiedBy>
  <cp:revision>7</cp:revision>
  <dcterms:modified xsi:type="dcterms:W3CDTF">2022-10-01T11:13:15Z</dcterms:modified>
</cp:coreProperties>
</file>