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96" r:id="rId3"/>
    <p:sldId id="297" r:id="rId4"/>
    <p:sldId id="298" r:id="rId5"/>
    <p:sldId id="302" r:id="rId6"/>
    <p:sldId id="299" r:id="rId7"/>
    <p:sldId id="318" r:id="rId8"/>
    <p:sldId id="300" r:id="rId9"/>
    <p:sldId id="301" r:id="rId10"/>
    <p:sldId id="327" r:id="rId11"/>
    <p:sldId id="304" r:id="rId12"/>
    <p:sldId id="303" r:id="rId13"/>
    <p:sldId id="305" r:id="rId14"/>
    <p:sldId id="319" r:id="rId15"/>
    <p:sldId id="320" r:id="rId16"/>
    <p:sldId id="321" r:id="rId17"/>
    <p:sldId id="322" r:id="rId18"/>
    <p:sldId id="307" r:id="rId19"/>
    <p:sldId id="308" r:id="rId20"/>
    <p:sldId id="309" r:id="rId21"/>
    <p:sldId id="310" r:id="rId22"/>
    <p:sldId id="323" r:id="rId23"/>
    <p:sldId id="324" r:id="rId24"/>
    <p:sldId id="325" r:id="rId25"/>
    <p:sldId id="326" r:id="rId26"/>
    <p:sldId id="312" r:id="rId27"/>
    <p:sldId id="313" r:id="rId28"/>
    <p:sldId id="314" r:id="rId29"/>
    <p:sldId id="328" r:id="rId30"/>
    <p:sldId id="329" r:id="rId31"/>
    <p:sldId id="315" r:id="rId32"/>
    <p:sldId id="330" r:id="rId33"/>
    <p:sldId id="316" r:id="rId34"/>
    <p:sldId id="317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Roboto Slab" pitchFamily="2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2DA4EE"/>
    <a:srgbClr val="0091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B0401-7AC3-4664-8D14-AFC970213314}" v="817" dt="2022-09-08T05:24:56.834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 varScale="1">
        <p:scale>
          <a:sx n="120" d="100"/>
          <a:sy n="120" d="100"/>
        </p:scale>
        <p:origin x="200" y="4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 ($)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18</c:v>
                </c:pt>
                <c:pt idx="1">
                  <c:v>30</c:v>
                </c:pt>
                <c:pt idx="2">
                  <c:v>45</c:v>
                </c:pt>
                <c:pt idx="3">
                  <c:v>24</c:v>
                </c:pt>
                <c:pt idx="4">
                  <c:v>55</c:v>
                </c:pt>
                <c:pt idx="5">
                  <c:v>34</c:v>
                </c:pt>
                <c:pt idx="6">
                  <c:v>43</c:v>
                </c:pt>
                <c:pt idx="7">
                  <c:v>21</c:v>
                </c:pt>
                <c:pt idx="8">
                  <c:v>32</c:v>
                </c:pt>
                <c:pt idx="9">
                  <c:v>49</c:v>
                </c:pt>
                <c:pt idx="10">
                  <c:v>28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5000</c:v>
                </c:pt>
                <c:pt idx="4">
                  <c:v>9000</c:v>
                </c:pt>
                <c:pt idx="5">
                  <c:v>6700</c:v>
                </c:pt>
                <c:pt idx="6">
                  <c:v>8000</c:v>
                </c:pt>
                <c:pt idx="7">
                  <c:v>2800</c:v>
                </c:pt>
                <c:pt idx="8">
                  <c:v>3400</c:v>
                </c:pt>
                <c:pt idx="9">
                  <c:v>5000</c:v>
                </c:pt>
                <c:pt idx="10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FA-4884-A1AD-1A76F4507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Salary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Drug Effectiveness (%)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Sheet1!$A$2:$A$47</c:f>
              <c:numCache>
                <c:formatCode>General</c:formatCode>
                <c:ptCount val="46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18</c:v>
                </c:pt>
                <c:pt idx="7">
                  <c:v>19</c:v>
                </c:pt>
                <c:pt idx="8">
                  <c:v>22</c:v>
                </c:pt>
                <c:pt idx="9">
                  <c:v>23</c:v>
                </c:pt>
                <c:pt idx="10">
                  <c:v>26</c:v>
                </c:pt>
                <c:pt idx="11">
                  <c:v>28</c:v>
                </c:pt>
                <c:pt idx="12">
                  <c:v>25</c:v>
                </c:pt>
                <c:pt idx="13">
                  <c:v>28</c:v>
                </c:pt>
                <c:pt idx="14">
                  <c:v>27</c:v>
                </c:pt>
                <c:pt idx="15">
                  <c:v>32</c:v>
                </c:pt>
                <c:pt idx="16">
                  <c:v>31</c:v>
                </c:pt>
                <c:pt idx="17">
                  <c:v>34</c:v>
                </c:pt>
                <c:pt idx="18">
                  <c:v>35</c:v>
                </c:pt>
                <c:pt idx="19">
                  <c:v>39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17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70</c:v>
                </c:pt>
                <c:pt idx="11">
                  <c:v>61</c:v>
                </c:pt>
                <c:pt idx="12">
                  <c:v>65</c:v>
                </c:pt>
                <c:pt idx="13">
                  <c:v>63</c:v>
                </c:pt>
                <c:pt idx="14">
                  <c:v>62</c:v>
                </c:pt>
                <c:pt idx="15">
                  <c:v>12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21E-AAC9-C95439549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4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Drug Dosage (mg)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  <c:majorUnit val="10"/>
      </c:valAx>
      <c:valAx>
        <c:axId val="2893594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Drug Effectiveness</a:t>
                </a:r>
                <a:r>
                  <a:rPr lang="en-SG" baseline="0" dirty="0"/>
                  <a:t> (%)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5853290445782"/>
          <c:y val="4.8012588775604485E-2"/>
          <c:w val="0.76438716362109904"/>
          <c:h val="0.761268354905718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Drug Effectiveness (%)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Sheet1!$A$2:$A$47</c:f>
              <c:numCache>
                <c:formatCode>General</c:formatCode>
                <c:ptCount val="46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18</c:v>
                </c:pt>
                <c:pt idx="7">
                  <c:v>19</c:v>
                </c:pt>
                <c:pt idx="8">
                  <c:v>22</c:v>
                </c:pt>
                <c:pt idx="9">
                  <c:v>23</c:v>
                </c:pt>
                <c:pt idx="10">
                  <c:v>26</c:v>
                </c:pt>
                <c:pt idx="11">
                  <c:v>28</c:v>
                </c:pt>
                <c:pt idx="12">
                  <c:v>25</c:v>
                </c:pt>
                <c:pt idx="13">
                  <c:v>28</c:v>
                </c:pt>
                <c:pt idx="14">
                  <c:v>27</c:v>
                </c:pt>
                <c:pt idx="15">
                  <c:v>32</c:v>
                </c:pt>
                <c:pt idx="16">
                  <c:v>31</c:v>
                </c:pt>
                <c:pt idx="17">
                  <c:v>34</c:v>
                </c:pt>
                <c:pt idx="18">
                  <c:v>35</c:v>
                </c:pt>
                <c:pt idx="19">
                  <c:v>39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17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70</c:v>
                </c:pt>
                <c:pt idx="11">
                  <c:v>61</c:v>
                </c:pt>
                <c:pt idx="12">
                  <c:v>65</c:v>
                </c:pt>
                <c:pt idx="13">
                  <c:v>63</c:v>
                </c:pt>
                <c:pt idx="14">
                  <c:v>62</c:v>
                </c:pt>
                <c:pt idx="15">
                  <c:v>12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1A-4EB0-AB98-7F2A7210E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4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Drug Dosage (mg)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  <c:majorUnit val="10"/>
      </c:valAx>
      <c:valAx>
        <c:axId val="2893594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Drug Effectiveness</a:t>
                </a:r>
                <a:r>
                  <a:rPr lang="en-SG" baseline="0" dirty="0"/>
                  <a:t> (%)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 ($)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18</c:v>
                </c:pt>
                <c:pt idx="1">
                  <c:v>30</c:v>
                </c:pt>
                <c:pt idx="2">
                  <c:v>45</c:v>
                </c:pt>
                <c:pt idx="3">
                  <c:v>24</c:v>
                </c:pt>
                <c:pt idx="4">
                  <c:v>55</c:v>
                </c:pt>
                <c:pt idx="5">
                  <c:v>34</c:v>
                </c:pt>
                <c:pt idx="6">
                  <c:v>43</c:v>
                </c:pt>
                <c:pt idx="7">
                  <c:v>21</c:v>
                </c:pt>
                <c:pt idx="8">
                  <c:v>32</c:v>
                </c:pt>
                <c:pt idx="9">
                  <c:v>49</c:v>
                </c:pt>
                <c:pt idx="10">
                  <c:v>28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5000</c:v>
                </c:pt>
                <c:pt idx="4">
                  <c:v>9000</c:v>
                </c:pt>
                <c:pt idx="5">
                  <c:v>6700</c:v>
                </c:pt>
                <c:pt idx="6">
                  <c:v>8000</c:v>
                </c:pt>
                <c:pt idx="7">
                  <c:v>2800</c:v>
                </c:pt>
                <c:pt idx="8">
                  <c:v>3400</c:v>
                </c:pt>
                <c:pt idx="9">
                  <c:v>5000</c:v>
                </c:pt>
                <c:pt idx="10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FA-4884-A1AD-1A76F4507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Salary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 ($)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18</c:v>
                </c:pt>
                <c:pt idx="1">
                  <c:v>30</c:v>
                </c:pt>
                <c:pt idx="2">
                  <c:v>45</c:v>
                </c:pt>
                <c:pt idx="3">
                  <c:v>24</c:v>
                </c:pt>
                <c:pt idx="4">
                  <c:v>55</c:v>
                </c:pt>
                <c:pt idx="5">
                  <c:v>34</c:v>
                </c:pt>
                <c:pt idx="6">
                  <c:v>43</c:v>
                </c:pt>
                <c:pt idx="7">
                  <c:v>21</c:v>
                </c:pt>
                <c:pt idx="8">
                  <c:v>32</c:v>
                </c:pt>
                <c:pt idx="9">
                  <c:v>49</c:v>
                </c:pt>
                <c:pt idx="10">
                  <c:v>28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5000</c:v>
                </c:pt>
                <c:pt idx="4">
                  <c:v>9000</c:v>
                </c:pt>
                <c:pt idx="5">
                  <c:v>6700</c:v>
                </c:pt>
                <c:pt idx="6">
                  <c:v>8000</c:v>
                </c:pt>
                <c:pt idx="7">
                  <c:v>2800</c:v>
                </c:pt>
                <c:pt idx="8">
                  <c:v>3400</c:v>
                </c:pt>
                <c:pt idx="9">
                  <c:v>5000</c:v>
                </c:pt>
                <c:pt idx="10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FA-4884-A1AD-1A76F4507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Salary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4248732319188"/>
          <c:y val="6.0951445755668167E-2"/>
          <c:w val="0.77832879637042973"/>
          <c:h val="0.719078714338319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Acceptance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32</c:v>
                </c:pt>
                <c:pt idx="1">
                  <c:v>35</c:v>
                </c:pt>
                <c:pt idx="2">
                  <c:v>43</c:v>
                </c:pt>
                <c:pt idx="3">
                  <c:v>62</c:v>
                </c:pt>
                <c:pt idx="4">
                  <c:v>56</c:v>
                </c:pt>
                <c:pt idx="5">
                  <c:v>66</c:v>
                </c:pt>
                <c:pt idx="6">
                  <c:v>65</c:v>
                </c:pt>
                <c:pt idx="7">
                  <c:v>70</c:v>
                </c:pt>
                <c:pt idx="8">
                  <c:v>72</c:v>
                </c:pt>
                <c:pt idx="9">
                  <c:v>71</c:v>
                </c:pt>
                <c:pt idx="10">
                  <c:v>28</c:v>
                </c:pt>
                <c:pt idx="11">
                  <c:v>38</c:v>
                </c:pt>
                <c:pt idx="12">
                  <c:v>37</c:v>
                </c:pt>
                <c:pt idx="13">
                  <c:v>39</c:v>
                </c:pt>
                <c:pt idx="14">
                  <c:v>52</c:v>
                </c:pt>
                <c:pt idx="15">
                  <c:v>87</c:v>
                </c:pt>
                <c:pt idx="16">
                  <c:v>61</c:v>
                </c:pt>
                <c:pt idx="17">
                  <c:v>31</c:v>
                </c:pt>
                <c:pt idx="18">
                  <c:v>88</c:v>
                </c:pt>
                <c:pt idx="19">
                  <c:v>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D5-4DCB-A8EF-DFE99404F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90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Rank</a:t>
                </a:r>
                <a:r>
                  <a:rPr lang="en-SG" baseline="0" dirty="0"/>
                  <a:t> Points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Acceptance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4248732319188"/>
          <c:y val="6.0951445755668167E-2"/>
          <c:w val="0.77832879637042973"/>
          <c:h val="0.719078714338319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Acceptance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32</c:v>
                </c:pt>
                <c:pt idx="1">
                  <c:v>35</c:v>
                </c:pt>
                <c:pt idx="2">
                  <c:v>43</c:v>
                </c:pt>
                <c:pt idx="3">
                  <c:v>62</c:v>
                </c:pt>
                <c:pt idx="4">
                  <c:v>56</c:v>
                </c:pt>
                <c:pt idx="5">
                  <c:v>66</c:v>
                </c:pt>
                <c:pt idx="6">
                  <c:v>65</c:v>
                </c:pt>
                <c:pt idx="7">
                  <c:v>70</c:v>
                </c:pt>
                <c:pt idx="8">
                  <c:v>72</c:v>
                </c:pt>
                <c:pt idx="9">
                  <c:v>71</c:v>
                </c:pt>
                <c:pt idx="10">
                  <c:v>28</c:v>
                </c:pt>
                <c:pt idx="11">
                  <c:v>38</c:v>
                </c:pt>
                <c:pt idx="12">
                  <c:v>37</c:v>
                </c:pt>
                <c:pt idx="13">
                  <c:v>39</c:v>
                </c:pt>
                <c:pt idx="14">
                  <c:v>52</c:v>
                </c:pt>
                <c:pt idx="15">
                  <c:v>87</c:v>
                </c:pt>
                <c:pt idx="16">
                  <c:v>61</c:v>
                </c:pt>
                <c:pt idx="17">
                  <c:v>31</c:v>
                </c:pt>
                <c:pt idx="18">
                  <c:v>88</c:v>
                </c:pt>
                <c:pt idx="19">
                  <c:v>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98-482B-8E55-3B8B5EDBC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90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Rank</a:t>
                </a:r>
                <a:r>
                  <a:rPr lang="en-SG" baseline="0" dirty="0"/>
                  <a:t> Points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Acceptance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4248732319188"/>
          <c:y val="6.0951445755668167E-2"/>
          <c:w val="0.77832879637042973"/>
          <c:h val="0.719078714338319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Acceptance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32</c:v>
                </c:pt>
                <c:pt idx="1">
                  <c:v>35</c:v>
                </c:pt>
                <c:pt idx="2">
                  <c:v>43</c:v>
                </c:pt>
                <c:pt idx="3">
                  <c:v>62</c:v>
                </c:pt>
                <c:pt idx="4">
                  <c:v>56</c:v>
                </c:pt>
                <c:pt idx="5">
                  <c:v>66</c:v>
                </c:pt>
                <c:pt idx="6">
                  <c:v>65</c:v>
                </c:pt>
                <c:pt idx="7">
                  <c:v>70</c:v>
                </c:pt>
                <c:pt idx="8">
                  <c:v>72</c:v>
                </c:pt>
                <c:pt idx="9">
                  <c:v>71</c:v>
                </c:pt>
                <c:pt idx="10">
                  <c:v>28</c:v>
                </c:pt>
                <c:pt idx="11">
                  <c:v>38</c:v>
                </c:pt>
                <c:pt idx="12">
                  <c:v>37</c:v>
                </c:pt>
                <c:pt idx="13">
                  <c:v>39</c:v>
                </c:pt>
                <c:pt idx="14">
                  <c:v>52</c:v>
                </c:pt>
                <c:pt idx="15">
                  <c:v>87</c:v>
                </c:pt>
                <c:pt idx="16">
                  <c:v>61</c:v>
                </c:pt>
                <c:pt idx="17">
                  <c:v>31</c:v>
                </c:pt>
                <c:pt idx="18">
                  <c:v>88</c:v>
                </c:pt>
                <c:pt idx="19">
                  <c:v>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98-482B-8E55-3B8B5EDBC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90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Rank</a:t>
                </a:r>
                <a:r>
                  <a:rPr lang="en-SG" baseline="0" dirty="0"/>
                  <a:t> Points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Acceptance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4248732319188"/>
          <c:y val="6.0951445755668167E-2"/>
          <c:w val="0.77832879637042973"/>
          <c:h val="0.719078714338319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Acceptance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32</c:v>
                </c:pt>
                <c:pt idx="1">
                  <c:v>35</c:v>
                </c:pt>
                <c:pt idx="2">
                  <c:v>43</c:v>
                </c:pt>
                <c:pt idx="3">
                  <c:v>62</c:v>
                </c:pt>
                <c:pt idx="4">
                  <c:v>56</c:v>
                </c:pt>
                <c:pt idx="5">
                  <c:v>66</c:v>
                </c:pt>
                <c:pt idx="6">
                  <c:v>65</c:v>
                </c:pt>
                <c:pt idx="7">
                  <c:v>70</c:v>
                </c:pt>
                <c:pt idx="8">
                  <c:v>72</c:v>
                </c:pt>
                <c:pt idx="9">
                  <c:v>71</c:v>
                </c:pt>
                <c:pt idx="10">
                  <c:v>28</c:v>
                </c:pt>
                <c:pt idx="11">
                  <c:v>38</c:v>
                </c:pt>
                <c:pt idx="12">
                  <c:v>37</c:v>
                </c:pt>
                <c:pt idx="13">
                  <c:v>39</c:v>
                </c:pt>
                <c:pt idx="14">
                  <c:v>52</c:v>
                </c:pt>
                <c:pt idx="15">
                  <c:v>87</c:v>
                </c:pt>
                <c:pt idx="16">
                  <c:v>61</c:v>
                </c:pt>
                <c:pt idx="17">
                  <c:v>31</c:v>
                </c:pt>
                <c:pt idx="18">
                  <c:v>88</c:v>
                </c:pt>
                <c:pt idx="19">
                  <c:v>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D5-4DCB-A8EF-DFE99404F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90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Rank</a:t>
                </a:r>
                <a:r>
                  <a:rPr lang="en-SG" baseline="0" dirty="0"/>
                  <a:t> Points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Acceptance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4248732319188"/>
          <c:y val="6.0951445755668167E-2"/>
          <c:w val="0.77832879637042973"/>
          <c:h val="0.719078714338319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Acceptance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32</c:v>
                </c:pt>
                <c:pt idx="1">
                  <c:v>35</c:v>
                </c:pt>
                <c:pt idx="2">
                  <c:v>43</c:v>
                </c:pt>
                <c:pt idx="3">
                  <c:v>62</c:v>
                </c:pt>
                <c:pt idx="4">
                  <c:v>56</c:v>
                </c:pt>
                <c:pt idx="5">
                  <c:v>66</c:v>
                </c:pt>
                <c:pt idx="6">
                  <c:v>65</c:v>
                </c:pt>
                <c:pt idx="7">
                  <c:v>70</c:v>
                </c:pt>
                <c:pt idx="8">
                  <c:v>72</c:v>
                </c:pt>
                <c:pt idx="9">
                  <c:v>71</c:v>
                </c:pt>
                <c:pt idx="10">
                  <c:v>28</c:v>
                </c:pt>
                <c:pt idx="11">
                  <c:v>38</c:v>
                </c:pt>
                <c:pt idx="12">
                  <c:v>37</c:v>
                </c:pt>
                <c:pt idx="13">
                  <c:v>39</c:v>
                </c:pt>
                <c:pt idx="14">
                  <c:v>52</c:v>
                </c:pt>
                <c:pt idx="15">
                  <c:v>87</c:v>
                </c:pt>
                <c:pt idx="16">
                  <c:v>61</c:v>
                </c:pt>
                <c:pt idx="17">
                  <c:v>31</c:v>
                </c:pt>
                <c:pt idx="18">
                  <c:v>88</c:v>
                </c:pt>
                <c:pt idx="19">
                  <c:v>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64-47B3-A254-D9F90A9A7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90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Rank</a:t>
                </a:r>
                <a:r>
                  <a:rPr lang="en-SG" baseline="0" dirty="0"/>
                  <a:t> Points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</c:valAx>
      <c:valAx>
        <c:axId val="2893594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Acceptance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Drug Effectiveness (%)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Sheet1!$A$2:$A$47</c:f>
              <c:numCache>
                <c:formatCode>General</c:formatCode>
                <c:ptCount val="46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18</c:v>
                </c:pt>
                <c:pt idx="7">
                  <c:v>19</c:v>
                </c:pt>
                <c:pt idx="8">
                  <c:v>22</c:v>
                </c:pt>
                <c:pt idx="9">
                  <c:v>23</c:v>
                </c:pt>
                <c:pt idx="10">
                  <c:v>26</c:v>
                </c:pt>
                <c:pt idx="11">
                  <c:v>28</c:v>
                </c:pt>
                <c:pt idx="12">
                  <c:v>25</c:v>
                </c:pt>
                <c:pt idx="13">
                  <c:v>28</c:v>
                </c:pt>
                <c:pt idx="14">
                  <c:v>27</c:v>
                </c:pt>
                <c:pt idx="15">
                  <c:v>32</c:v>
                </c:pt>
                <c:pt idx="16">
                  <c:v>31</c:v>
                </c:pt>
                <c:pt idx="17">
                  <c:v>34</c:v>
                </c:pt>
                <c:pt idx="18">
                  <c:v>35</c:v>
                </c:pt>
                <c:pt idx="19">
                  <c:v>39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17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70</c:v>
                </c:pt>
                <c:pt idx="11">
                  <c:v>61</c:v>
                </c:pt>
                <c:pt idx="12">
                  <c:v>65</c:v>
                </c:pt>
                <c:pt idx="13">
                  <c:v>63</c:v>
                </c:pt>
                <c:pt idx="14">
                  <c:v>62</c:v>
                </c:pt>
                <c:pt idx="15">
                  <c:v>12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7-421E-AAC9-C95439549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359752"/>
        <c:axId val="289359424"/>
      </c:scatterChart>
      <c:valAx>
        <c:axId val="289359752"/>
        <c:scaling>
          <c:orientation val="minMax"/>
          <c:max val="4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Drug Dosage (mg)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424"/>
        <c:crosses val="autoZero"/>
        <c:crossBetween val="midCat"/>
        <c:majorUnit val="10"/>
      </c:valAx>
      <c:valAx>
        <c:axId val="2893594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Drug Effectiveness</a:t>
                </a:r>
                <a:r>
                  <a:rPr lang="en-SG" baseline="0" dirty="0"/>
                  <a:t> (%)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59752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0.5144</cdr:x>
      <cdr:y>0.39604</cdr:y>
    </cdr:from>
    <cdr:to>
      <cdr:x>0.5144</cdr:x>
      <cdr:y>0.54016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2CFED2C-8A22-A7D2-B762-3BCE8380B2C4}"/>
            </a:ext>
          </a:extLst>
        </cdr:cNvPr>
        <cdr:cNvCxnSpPr/>
      </cdr:nvCxnSpPr>
      <cdr:spPr>
        <a:xfrm xmlns:a="http://schemas.openxmlformats.org/drawingml/2006/main">
          <a:off x="2965450" y="1305869"/>
          <a:ext cx="0" cy="47521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0.44941</cdr:x>
      <cdr:y>0.20298</cdr:y>
    </cdr:from>
    <cdr:to>
      <cdr:x>0.44941</cdr:x>
      <cdr:y>0.43214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A5BE6AA-3A3C-340F-B204-C9417BB57D30}"/>
            </a:ext>
          </a:extLst>
        </cdr:cNvPr>
        <cdr:cNvCxnSpPr/>
      </cdr:nvCxnSpPr>
      <cdr:spPr>
        <a:xfrm xmlns:a="http://schemas.openxmlformats.org/drawingml/2006/main">
          <a:off x="2590800" y="669281"/>
          <a:ext cx="0" cy="75565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0.54524</cdr:x>
      <cdr:y>0.29224</cdr:y>
    </cdr:from>
    <cdr:to>
      <cdr:x>0.54524</cdr:x>
      <cdr:y>0.3808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BA5BE6AA-3A3C-340F-B204-C9417BB57D30}"/>
            </a:ext>
          </a:extLst>
        </cdr:cNvPr>
        <cdr:cNvCxnSpPr/>
      </cdr:nvCxnSpPr>
      <cdr:spPr>
        <a:xfrm xmlns:a="http://schemas.openxmlformats.org/drawingml/2006/main">
          <a:off x="3143250" y="963611"/>
          <a:ext cx="0" cy="29200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0.33816</cdr:x>
      <cdr:y>0.49326</cdr:y>
    </cdr:from>
    <cdr:to>
      <cdr:x>0.33816</cdr:x>
      <cdr:y>0.58291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BA5BE6AA-3A3C-340F-B204-C9417BB57D30}"/>
            </a:ext>
          </a:extLst>
        </cdr:cNvPr>
        <cdr:cNvCxnSpPr/>
      </cdr:nvCxnSpPr>
      <cdr:spPr>
        <a:xfrm xmlns:a="http://schemas.openxmlformats.org/drawingml/2006/main">
          <a:off x="1949450" y="1626448"/>
          <a:ext cx="0" cy="29559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0.29135</cdr:x>
      <cdr:y>0.51784</cdr:y>
    </cdr:from>
    <cdr:to>
      <cdr:x>0.29135</cdr:x>
      <cdr:y>0.57206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BA5BE6AA-3A3C-340F-B204-C9417BB57D30}"/>
            </a:ext>
          </a:extLst>
        </cdr:cNvPr>
        <cdr:cNvCxnSpPr/>
      </cdr:nvCxnSpPr>
      <cdr:spPr>
        <a:xfrm xmlns:a="http://schemas.openxmlformats.org/drawingml/2006/main">
          <a:off x="1679575" y="1707506"/>
          <a:ext cx="0" cy="17877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0.38662</cdr:x>
      <cdr:y>0.42794</cdr:y>
    </cdr:from>
    <cdr:to>
      <cdr:x>0.38662</cdr:x>
      <cdr:y>0.46585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BA5BE6AA-3A3C-340F-B204-C9417BB57D30}"/>
            </a:ext>
          </a:extLst>
        </cdr:cNvPr>
        <cdr:cNvCxnSpPr/>
      </cdr:nvCxnSpPr>
      <cdr:spPr>
        <a:xfrm xmlns:a="http://schemas.openxmlformats.org/drawingml/2006/main">
          <a:off x="2228850" y="1411068"/>
          <a:ext cx="0" cy="12498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0.48301</cdr:x>
      <cdr:y>0.41096</cdr:y>
    </cdr:from>
    <cdr:to>
      <cdr:x>0.48301</cdr:x>
      <cdr:y>0.4606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BA5BE6AA-3A3C-340F-B204-C9417BB57D30}"/>
            </a:ext>
          </a:extLst>
        </cdr:cNvPr>
        <cdr:cNvCxnSpPr/>
      </cdr:nvCxnSpPr>
      <cdr:spPr>
        <a:xfrm xmlns:a="http://schemas.openxmlformats.org/drawingml/2006/main">
          <a:off x="2784475" y="1355081"/>
          <a:ext cx="0" cy="16366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0.18909</cdr:x>
      <cdr:y>0.06166</cdr:y>
    </cdr:from>
    <cdr:to>
      <cdr:x>0.89747</cdr:x>
      <cdr:y>0.77684</cdr:y>
    </cdr:to>
    <cdr:sp macro="" textlink="">
      <cdr:nvSpPr>
        <cdr:cNvPr id="2" name="Freeform: Shape 1">
          <a:extLst xmlns:a="http://schemas.openxmlformats.org/drawingml/2006/main">
            <a:ext uri="{FF2B5EF4-FFF2-40B4-BE49-F238E27FC236}">
              <a16:creationId xmlns:a16="http://schemas.microsoft.com/office/drawing/2014/main" id="{FB1EFF8D-AC1D-BF45-3934-F34129F22C7C}"/>
            </a:ext>
          </a:extLst>
        </cdr:cNvPr>
        <cdr:cNvSpPr/>
      </cdr:nvSpPr>
      <cdr:spPr>
        <a:xfrm xmlns:a="http://schemas.openxmlformats.org/drawingml/2006/main">
          <a:off x="708524" y="175812"/>
          <a:ext cx="2654300" cy="2039313"/>
        </a:xfrm>
        <a:custGeom xmlns:a="http://schemas.openxmlformats.org/drawingml/2006/main">
          <a:avLst/>
          <a:gdLst>
            <a:gd name="connsiteX0" fmla="*/ 0 w 2654300"/>
            <a:gd name="connsiteY0" fmla="*/ 2032963 h 2039313"/>
            <a:gd name="connsiteX1" fmla="*/ 425450 w 2654300"/>
            <a:gd name="connsiteY1" fmla="*/ 2039313 h 2039313"/>
            <a:gd name="connsiteX2" fmla="*/ 546100 w 2654300"/>
            <a:gd name="connsiteY2" fmla="*/ 2026613 h 2039313"/>
            <a:gd name="connsiteX3" fmla="*/ 717550 w 2654300"/>
            <a:gd name="connsiteY3" fmla="*/ 1937713 h 2039313"/>
            <a:gd name="connsiteX4" fmla="*/ 850900 w 2654300"/>
            <a:gd name="connsiteY4" fmla="*/ 1664663 h 2039313"/>
            <a:gd name="connsiteX5" fmla="*/ 984250 w 2654300"/>
            <a:gd name="connsiteY5" fmla="*/ 1188413 h 2039313"/>
            <a:gd name="connsiteX6" fmla="*/ 1117600 w 2654300"/>
            <a:gd name="connsiteY6" fmla="*/ 572463 h 2039313"/>
            <a:gd name="connsiteX7" fmla="*/ 1257300 w 2654300"/>
            <a:gd name="connsiteY7" fmla="*/ 102563 h 2039313"/>
            <a:gd name="connsiteX8" fmla="*/ 1606550 w 2654300"/>
            <a:gd name="connsiteY8" fmla="*/ 7313 h 2039313"/>
            <a:gd name="connsiteX9" fmla="*/ 2654300 w 2654300"/>
            <a:gd name="connsiteY9" fmla="*/ 13663 h 203931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2654300" h="2039313">
              <a:moveTo>
                <a:pt x="0" y="2032963"/>
              </a:moveTo>
              <a:lnTo>
                <a:pt x="425450" y="2039313"/>
              </a:lnTo>
              <a:cubicBezTo>
                <a:pt x="516467" y="2038255"/>
                <a:pt x="497417" y="2043546"/>
                <a:pt x="546100" y="2026613"/>
              </a:cubicBezTo>
              <a:cubicBezTo>
                <a:pt x="594783" y="2009680"/>
                <a:pt x="666750" y="1998038"/>
                <a:pt x="717550" y="1937713"/>
              </a:cubicBezTo>
              <a:cubicBezTo>
                <a:pt x="768350" y="1877388"/>
                <a:pt x="806450" y="1789546"/>
                <a:pt x="850900" y="1664663"/>
              </a:cubicBezTo>
              <a:cubicBezTo>
                <a:pt x="895350" y="1539780"/>
                <a:pt x="939800" y="1370446"/>
                <a:pt x="984250" y="1188413"/>
              </a:cubicBezTo>
              <a:cubicBezTo>
                <a:pt x="1028700" y="1006380"/>
                <a:pt x="1072092" y="753438"/>
                <a:pt x="1117600" y="572463"/>
              </a:cubicBezTo>
              <a:cubicBezTo>
                <a:pt x="1163108" y="391488"/>
                <a:pt x="1175808" y="196755"/>
                <a:pt x="1257300" y="102563"/>
              </a:cubicBezTo>
              <a:cubicBezTo>
                <a:pt x="1338792" y="8371"/>
                <a:pt x="1373717" y="22130"/>
                <a:pt x="1606550" y="7313"/>
              </a:cubicBezTo>
              <a:cubicBezTo>
                <a:pt x="1839383" y="-7504"/>
                <a:pt x="2246841" y="3079"/>
                <a:pt x="2654300" y="13663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333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0.18909</cdr:x>
      <cdr:y>0.06166</cdr:y>
    </cdr:from>
    <cdr:to>
      <cdr:x>0.89747</cdr:x>
      <cdr:y>0.77684</cdr:y>
    </cdr:to>
    <cdr:sp macro="" textlink="">
      <cdr:nvSpPr>
        <cdr:cNvPr id="2" name="Freeform: Shape 1">
          <a:extLst xmlns:a="http://schemas.openxmlformats.org/drawingml/2006/main">
            <a:ext uri="{FF2B5EF4-FFF2-40B4-BE49-F238E27FC236}">
              <a16:creationId xmlns:a16="http://schemas.microsoft.com/office/drawing/2014/main" id="{FB1EFF8D-AC1D-BF45-3934-F34129F22C7C}"/>
            </a:ext>
          </a:extLst>
        </cdr:cNvPr>
        <cdr:cNvSpPr/>
      </cdr:nvSpPr>
      <cdr:spPr>
        <a:xfrm xmlns:a="http://schemas.openxmlformats.org/drawingml/2006/main">
          <a:off x="708524" y="175812"/>
          <a:ext cx="2654300" cy="2039313"/>
        </a:xfrm>
        <a:custGeom xmlns:a="http://schemas.openxmlformats.org/drawingml/2006/main">
          <a:avLst/>
          <a:gdLst>
            <a:gd name="connsiteX0" fmla="*/ 0 w 2654300"/>
            <a:gd name="connsiteY0" fmla="*/ 2032963 h 2039313"/>
            <a:gd name="connsiteX1" fmla="*/ 425450 w 2654300"/>
            <a:gd name="connsiteY1" fmla="*/ 2039313 h 2039313"/>
            <a:gd name="connsiteX2" fmla="*/ 546100 w 2654300"/>
            <a:gd name="connsiteY2" fmla="*/ 2026613 h 2039313"/>
            <a:gd name="connsiteX3" fmla="*/ 717550 w 2654300"/>
            <a:gd name="connsiteY3" fmla="*/ 1937713 h 2039313"/>
            <a:gd name="connsiteX4" fmla="*/ 850900 w 2654300"/>
            <a:gd name="connsiteY4" fmla="*/ 1664663 h 2039313"/>
            <a:gd name="connsiteX5" fmla="*/ 984250 w 2654300"/>
            <a:gd name="connsiteY5" fmla="*/ 1188413 h 2039313"/>
            <a:gd name="connsiteX6" fmla="*/ 1117600 w 2654300"/>
            <a:gd name="connsiteY6" fmla="*/ 572463 h 2039313"/>
            <a:gd name="connsiteX7" fmla="*/ 1257300 w 2654300"/>
            <a:gd name="connsiteY7" fmla="*/ 102563 h 2039313"/>
            <a:gd name="connsiteX8" fmla="*/ 1606550 w 2654300"/>
            <a:gd name="connsiteY8" fmla="*/ 7313 h 2039313"/>
            <a:gd name="connsiteX9" fmla="*/ 2654300 w 2654300"/>
            <a:gd name="connsiteY9" fmla="*/ 13663 h 203931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2654300" h="2039313">
              <a:moveTo>
                <a:pt x="0" y="2032963"/>
              </a:moveTo>
              <a:lnTo>
                <a:pt x="425450" y="2039313"/>
              </a:lnTo>
              <a:cubicBezTo>
                <a:pt x="516467" y="2038255"/>
                <a:pt x="497417" y="2043546"/>
                <a:pt x="546100" y="2026613"/>
              </a:cubicBezTo>
              <a:cubicBezTo>
                <a:pt x="594783" y="2009680"/>
                <a:pt x="666750" y="1998038"/>
                <a:pt x="717550" y="1937713"/>
              </a:cubicBezTo>
              <a:cubicBezTo>
                <a:pt x="768350" y="1877388"/>
                <a:pt x="806450" y="1789546"/>
                <a:pt x="850900" y="1664663"/>
              </a:cubicBezTo>
              <a:cubicBezTo>
                <a:pt x="895350" y="1539780"/>
                <a:pt x="939800" y="1370446"/>
                <a:pt x="984250" y="1188413"/>
              </a:cubicBezTo>
              <a:cubicBezTo>
                <a:pt x="1028700" y="1006380"/>
                <a:pt x="1072092" y="753438"/>
                <a:pt x="1117600" y="572463"/>
              </a:cubicBezTo>
              <a:cubicBezTo>
                <a:pt x="1163108" y="391488"/>
                <a:pt x="1175808" y="196755"/>
                <a:pt x="1257300" y="102563"/>
              </a:cubicBezTo>
              <a:cubicBezTo>
                <a:pt x="1338792" y="8371"/>
                <a:pt x="1373717" y="22130"/>
                <a:pt x="1606550" y="7313"/>
              </a:cubicBezTo>
              <a:cubicBezTo>
                <a:pt x="1839383" y="-7504"/>
                <a:pt x="2246841" y="3079"/>
                <a:pt x="2654300" y="13663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333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8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1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6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6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202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7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95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29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370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15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27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9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132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11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997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384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50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4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696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582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14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51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57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791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61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5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5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14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16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59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98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Different Type of Regression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D9121-2582-336C-677D-53E291CD438F}"/>
              </a:ext>
            </a:extLst>
          </p:cNvPr>
          <p:cNvSpPr txBox="1"/>
          <p:nvPr/>
        </p:nvSpPr>
        <p:spPr>
          <a:xfrm>
            <a:off x="2286000" y="24165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effectLst/>
              </a:rPr>
              <a:t> 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53368A7-5E24-4B93-6BAC-9F2434CE9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928898"/>
              </p:ext>
            </p:extLst>
          </p:nvPr>
        </p:nvGraphicFramePr>
        <p:xfrm>
          <a:off x="294824" y="1118244"/>
          <a:ext cx="5764889" cy="329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CBF7ED-3690-F963-9864-1CEACC17202B}"/>
              </a:ext>
            </a:extLst>
          </p:cNvPr>
          <p:cNvCxnSpPr>
            <a:cxnSpLocks/>
          </p:cNvCxnSpPr>
          <p:nvPr/>
        </p:nvCxnSpPr>
        <p:spPr>
          <a:xfrm>
            <a:off x="1233714" y="2427750"/>
            <a:ext cx="45910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591A53-D8D6-FD74-B812-1F7D34547F71}"/>
              </a:ext>
            </a:extLst>
          </p:cNvPr>
          <p:cNvCxnSpPr>
            <a:cxnSpLocks/>
          </p:cNvCxnSpPr>
          <p:nvPr/>
        </p:nvCxnSpPr>
        <p:spPr>
          <a:xfrm flipV="1">
            <a:off x="1233714" y="2275027"/>
            <a:ext cx="4591086" cy="3584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602C55-FC42-D07A-D2C4-CD533C0BAAA3}"/>
              </a:ext>
            </a:extLst>
          </p:cNvPr>
          <p:cNvCxnSpPr>
            <a:cxnSpLocks/>
          </p:cNvCxnSpPr>
          <p:nvPr/>
        </p:nvCxnSpPr>
        <p:spPr>
          <a:xfrm flipV="1">
            <a:off x="1233714" y="2040941"/>
            <a:ext cx="4591086" cy="7607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B2E4DF-856F-E649-F614-C4F5CE7C035E}"/>
              </a:ext>
            </a:extLst>
          </p:cNvPr>
          <p:cNvCxnSpPr>
            <a:cxnSpLocks/>
          </p:cNvCxnSpPr>
          <p:nvPr/>
        </p:nvCxnSpPr>
        <p:spPr>
          <a:xfrm flipV="1">
            <a:off x="1233714" y="1612800"/>
            <a:ext cx="4591086" cy="1435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Pros</a:t>
            </a:r>
          </a:p>
          <a:p>
            <a:pPr marL="342900" indent="-342900"/>
            <a:r>
              <a:rPr lang="en" dirty="0"/>
              <a:t>Performs well for data with linear relatioship.</a:t>
            </a:r>
          </a:p>
          <a:p>
            <a:pPr marL="342900" indent="-342900"/>
            <a:r>
              <a:rPr lang="en" dirty="0"/>
              <a:t>Easy to implement and interpret.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</a:t>
            </a:r>
          </a:p>
          <a:p>
            <a:pPr marL="342900" indent="-342900"/>
            <a:r>
              <a:rPr lang="en" dirty="0"/>
              <a:t>Prone to outliers.</a:t>
            </a:r>
          </a:p>
          <a:p>
            <a:pPr marL="342900" indent="-342900"/>
            <a:r>
              <a:rPr lang="en" dirty="0"/>
              <a:t>Prone to multicollinearoty.</a:t>
            </a:r>
          </a:p>
          <a:p>
            <a:pPr marL="342900" indent="-342900"/>
            <a:r>
              <a:rPr lang="en-US" dirty="0"/>
              <a:t>Does not perform well for ranges it does not have data on.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16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Regerssion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022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Logisitc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97E61-7CB4-6CDF-52B5-CBE314092F05}"/>
              </a:ext>
            </a:extLst>
          </p:cNvPr>
          <p:cNvSpPr txBox="1"/>
          <p:nvPr/>
        </p:nvSpPr>
        <p:spPr>
          <a:xfrm>
            <a:off x="4162425" y="1115495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Logistic regression predicts a value between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ource Sans Pro"/>
                <a:ea typeface="Source Sans Pro"/>
              </a:rPr>
              <a:t>0 and 1</a:t>
            </a:r>
          </a:p>
          <a:p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 </a:t>
            </a:r>
            <a:endParaRPr lang="en-SG" sz="1600" dirty="0"/>
          </a:p>
        </p:txBody>
      </p:sp>
      <p:sp>
        <p:nvSpPr>
          <p:cNvPr id="8" name="Google Shape;132;p19">
            <a:extLst>
              <a:ext uri="{FF2B5EF4-FFF2-40B4-BE49-F238E27FC236}">
                <a16:creationId xmlns:a16="http://schemas.microsoft.com/office/drawing/2014/main" id="{780C534A-08E7-A242-0DE6-B275BBAEF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62425" y="1784209"/>
            <a:ext cx="4138663" cy="192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Eg:</a:t>
            </a:r>
          </a:p>
          <a:p>
            <a:pPr marL="342900" indent="-342900"/>
            <a:r>
              <a:rPr lang="en" dirty="0"/>
              <a:t>Linear regression predicts how much a student scores.</a:t>
            </a:r>
          </a:p>
          <a:p>
            <a:pPr marL="342900" indent="-342900"/>
            <a:r>
              <a:rPr lang="en" dirty="0"/>
              <a:t>Logistic regression predicts if a student gets accepted.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833EC2-BADD-D6E0-8A21-56C8DE8A3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975573"/>
              </p:ext>
            </p:extLst>
          </p:nvPr>
        </p:nvGraphicFramePr>
        <p:xfrm>
          <a:off x="186826" y="1398025"/>
          <a:ext cx="3747000" cy="285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453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Logisitc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4A6231-E714-8D7F-D722-FC71ADBC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30" y="1140483"/>
            <a:ext cx="1499470" cy="3694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FF5EDD-DA22-ABC3-E6F1-3FAB77E6A352}"/>
              </a:ext>
            </a:extLst>
          </p:cNvPr>
          <p:cNvSpPr txBox="1"/>
          <p:nvPr/>
        </p:nvSpPr>
        <p:spPr>
          <a:xfrm>
            <a:off x="3642975" y="2217807"/>
            <a:ext cx="471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Predict if a student will be </a:t>
            </a:r>
            <a:r>
              <a:rPr lang="en-US" sz="2000" dirty="0">
                <a:solidFill>
                  <a:srgbClr val="2DA4EE"/>
                </a:solidFill>
                <a:latin typeface="Source Sans Pro"/>
                <a:ea typeface="Source Sans Pro"/>
              </a:rPr>
              <a:t>accepted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 into NTU just by looking at their rank points.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89129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Logisitc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8732BC7-DEA4-FC90-65D7-E98286312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440534"/>
              </p:ext>
            </p:extLst>
          </p:nvPr>
        </p:nvGraphicFramePr>
        <p:xfrm>
          <a:off x="390026" y="1398024"/>
          <a:ext cx="7141074" cy="298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34D8E3-56BC-A693-8DF3-1BE6EF38D10B}"/>
              </a:ext>
            </a:extLst>
          </p:cNvPr>
          <p:cNvCxnSpPr>
            <a:cxnSpLocks/>
          </p:cNvCxnSpPr>
          <p:nvPr/>
        </p:nvCxnSpPr>
        <p:spPr>
          <a:xfrm flipV="1">
            <a:off x="1689100" y="1524000"/>
            <a:ext cx="5067300" cy="2400300"/>
          </a:xfrm>
          <a:prstGeom prst="line">
            <a:avLst/>
          </a:prstGeom>
          <a:ln w="19050">
            <a:solidFill>
              <a:srgbClr val="FF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308AB4-25A5-DDC4-58A5-213EEAE18EDD}"/>
              </a:ext>
            </a:extLst>
          </p:cNvPr>
          <p:cNvCxnSpPr/>
          <p:nvPr/>
        </p:nvCxnSpPr>
        <p:spPr>
          <a:xfrm>
            <a:off x="1397000" y="2647950"/>
            <a:ext cx="584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A571B5-D1A1-CE56-2E8D-493FD6669DFF}"/>
              </a:ext>
            </a:extLst>
          </p:cNvPr>
          <p:cNvCxnSpPr>
            <a:cxnSpLocks/>
          </p:cNvCxnSpPr>
          <p:nvPr/>
        </p:nvCxnSpPr>
        <p:spPr>
          <a:xfrm>
            <a:off x="4387850" y="1003835"/>
            <a:ext cx="0" cy="3135830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CF88E8F-C6FF-8598-7C51-C86EB57B4546}"/>
              </a:ext>
            </a:extLst>
          </p:cNvPr>
          <p:cNvSpPr/>
          <p:nvPr/>
        </p:nvSpPr>
        <p:spPr>
          <a:xfrm>
            <a:off x="3613150" y="1344051"/>
            <a:ext cx="806450" cy="456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5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Logisitc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8732BC7-DEA4-FC90-65D7-E98286312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061695"/>
              </p:ext>
            </p:extLst>
          </p:nvPr>
        </p:nvGraphicFramePr>
        <p:xfrm>
          <a:off x="390026" y="1398024"/>
          <a:ext cx="7058524" cy="298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8CF88E8F-C6FF-8598-7C51-C86EB57B4546}"/>
              </a:ext>
            </a:extLst>
          </p:cNvPr>
          <p:cNvSpPr/>
          <p:nvPr/>
        </p:nvSpPr>
        <p:spPr>
          <a:xfrm>
            <a:off x="3613150" y="1344051"/>
            <a:ext cx="806450" cy="456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714856-9C85-894E-51D5-94AB82833D72}"/>
              </a:ext>
            </a:extLst>
          </p:cNvPr>
          <p:cNvGrpSpPr/>
          <p:nvPr/>
        </p:nvGrpSpPr>
        <p:grpSpPr>
          <a:xfrm>
            <a:off x="1581150" y="1572898"/>
            <a:ext cx="5270500" cy="2166028"/>
            <a:chOff x="1581150" y="1572898"/>
            <a:chExt cx="5270500" cy="216602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FC8516-A4DE-F527-7468-C9EA90D7188E}"/>
                </a:ext>
              </a:extLst>
            </p:cNvPr>
            <p:cNvSpPr/>
            <p:nvPr/>
          </p:nvSpPr>
          <p:spPr>
            <a:xfrm>
              <a:off x="1581150" y="1572898"/>
              <a:ext cx="2990850" cy="2166028"/>
            </a:xfrm>
            <a:custGeom>
              <a:avLst/>
              <a:gdLst>
                <a:gd name="connsiteX0" fmla="*/ 0 w 3028950"/>
                <a:gd name="connsiteY0" fmla="*/ 2148202 h 2166028"/>
                <a:gd name="connsiteX1" fmla="*/ 1104900 w 3028950"/>
                <a:gd name="connsiteY1" fmla="*/ 2141852 h 2166028"/>
                <a:gd name="connsiteX2" fmla="*/ 1346200 w 3028950"/>
                <a:gd name="connsiteY2" fmla="*/ 1913252 h 2166028"/>
                <a:gd name="connsiteX3" fmla="*/ 1460500 w 3028950"/>
                <a:gd name="connsiteY3" fmla="*/ 1487802 h 2166028"/>
                <a:gd name="connsiteX4" fmla="*/ 1568450 w 3028950"/>
                <a:gd name="connsiteY4" fmla="*/ 922652 h 2166028"/>
                <a:gd name="connsiteX5" fmla="*/ 1816100 w 3028950"/>
                <a:gd name="connsiteY5" fmla="*/ 395602 h 2166028"/>
                <a:gd name="connsiteX6" fmla="*/ 2165350 w 3028950"/>
                <a:gd name="connsiteY6" fmla="*/ 52702 h 2166028"/>
                <a:gd name="connsiteX7" fmla="*/ 3028950 w 3028950"/>
                <a:gd name="connsiteY7" fmla="*/ 1902 h 216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0" h="2166028">
                  <a:moveTo>
                    <a:pt x="0" y="2148202"/>
                  </a:moveTo>
                  <a:cubicBezTo>
                    <a:pt x="440266" y="2164606"/>
                    <a:pt x="880533" y="2181010"/>
                    <a:pt x="1104900" y="2141852"/>
                  </a:cubicBezTo>
                  <a:cubicBezTo>
                    <a:pt x="1329267" y="2102694"/>
                    <a:pt x="1286933" y="2022260"/>
                    <a:pt x="1346200" y="1913252"/>
                  </a:cubicBezTo>
                  <a:cubicBezTo>
                    <a:pt x="1405467" y="1804244"/>
                    <a:pt x="1423458" y="1652902"/>
                    <a:pt x="1460500" y="1487802"/>
                  </a:cubicBezTo>
                  <a:cubicBezTo>
                    <a:pt x="1497542" y="1322702"/>
                    <a:pt x="1509183" y="1104685"/>
                    <a:pt x="1568450" y="922652"/>
                  </a:cubicBezTo>
                  <a:cubicBezTo>
                    <a:pt x="1627717" y="740619"/>
                    <a:pt x="1716617" y="540594"/>
                    <a:pt x="1816100" y="395602"/>
                  </a:cubicBezTo>
                  <a:cubicBezTo>
                    <a:pt x="1915583" y="250610"/>
                    <a:pt x="1963208" y="118319"/>
                    <a:pt x="2165350" y="52702"/>
                  </a:cubicBezTo>
                  <a:cubicBezTo>
                    <a:pt x="2367492" y="-12915"/>
                    <a:pt x="2794000" y="844"/>
                    <a:pt x="3028950" y="1902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B35E14-401C-16C9-8A5E-EF2846862FD5}"/>
                </a:ext>
              </a:extLst>
            </p:cNvPr>
            <p:cNvSpPr/>
            <p:nvPr/>
          </p:nvSpPr>
          <p:spPr>
            <a:xfrm>
              <a:off x="4552950" y="1574800"/>
              <a:ext cx="2298700" cy="6350"/>
            </a:xfrm>
            <a:custGeom>
              <a:avLst/>
              <a:gdLst>
                <a:gd name="connsiteX0" fmla="*/ 0 w 2298700"/>
                <a:gd name="connsiteY0" fmla="*/ 0 h 6350"/>
                <a:gd name="connsiteX1" fmla="*/ 2298700 w 2298700"/>
                <a:gd name="connsiteY1" fmla="*/ 635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8700" h="6350">
                  <a:moveTo>
                    <a:pt x="0" y="0"/>
                  </a:moveTo>
                  <a:lnTo>
                    <a:pt x="2298700" y="635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2856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833EC2-BADD-D6E0-8A21-56C8DE8A3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983499"/>
              </p:ext>
            </p:extLst>
          </p:nvPr>
        </p:nvGraphicFramePr>
        <p:xfrm>
          <a:off x="4673600" y="1442475"/>
          <a:ext cx="3280274" cy="249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4258E52-EFD0-07CC-4899-9402ADB91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92008"/>
              </p:ext>
            </p:extLst>
          </p:nvPr>
        </p:nvGraphicFramePr>
        <p:xfrm>
          <a:off x="241300" y="1442475"/>
          <a:ext cx="3280274" cy="249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307587-CA58-076F-248B-CEADEFD8C84B}"/>
              </a:ext>
            </a:extLst>
          </p:cNvPr>
          <p:cNvCxnSpPr>
            <a:cxnSpLocks/>
          </p:cNvCxnSpPr>
          <p:nvPr/>
        </p:nvCxnSpPr>
        <p:spPr>
          <a:xfrm flipV="1">
            <a:off x="857250" y="1511300"/>
            <a:ext cx="2432050" cy="1974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10E80-FE17-2B01-668A-64157D269713}"/>
                  </a:ext>
                </a:extLst>
              </p:cNvPr>
              <p:cNvSpPr txBox="1"/>
              <p:nvPr/>
            </p:nvSpPr>
            <p:spPr>
              <a:xfrm>
                <a:off x="910693" y="588044"/>
                <a:ext cx="203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10E80-FE17-2B01-668A-64157D269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93" y="588044"/>
                <a:ext cx="2037600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B2195455-F539-A8EA-E2B4-18C6EF00230B}"/>
              </a:ext>
            </a:extLst>
          </p:cNvPr>
          <p:cNvSpPr/>
          <p:nvPr/>
        </p:nvSpPr>
        <p:spPr>
          <a:xfrm>
            <a:off x="3771900" y="2228850"/>
            <a:ext cx="552450" cy="273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7222D4-2751-575A-B1DF-51AB28785E02}"/>
                  </a:ext>
                </a:extLst>
              </p:cNvPr>
              <p:cNvSpPr txBox="1"/>
              <p:nvPr/>
            </p:nvSpPr>
            <p:spPr>
              <a:xfrm>
                <a:off x="5141215" y="447685"/>
                <a:ext cx="2345043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7222D4-2751-575A-B1DF-51AB2878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215" y="447685"/>
                <a:ext cx="2345043" cy="6808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2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Pros</a:t>
            </a:r>
          </a:p>
          <a:p>
            <a:pPr marL="342900" indent="-342900"/>
            <a:r>
              <a:rPr lang="en" dirty="0"/>
              <a:t>Easy to implement and interpret.</a:t>
            </a:r>
          </a:p>
          <a:p>
            <a:pPr marL="342900" indent="-342900"/>
            <a:r>
              <a:rPr lang="en" dirty="0"/>
              <a:t>Effiecent to train.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</a:t>
            </a:r>
            <a:endParaRPr lang="en" dirty="0"/>
          </a:p>
          <a:p>
            <a:pPr marL="342900" indent="-342900"/>
            <a:r>
              <a:rPr lang="en" dirty="0"/>
              <a:t>Prone to multicollinearoty.</a:t>
            </a:r>
          </a:p>
          <a:p>
            <a:pPr marL="342900" indent="-342900"/>
            <a:r>
              <a:rPr lang="en-US" dirty="0"/>
              <a:t>Tough to form complex relationships.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50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70795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4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and Why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25936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regression and why cover it?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516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B0C65-7333-A8C5-A5F2-8F603C1D8AB9}"/>
              </a:ext>
            </a:extLst>
          </p:cNvPr>
          <p:cNvSpPr txBox="1"/>
          <p:nvPr/>
        </p:nvSpPr>
        <p:spPr>
          <a:xfrm>
            <a:off x="727200" y="2109059"/>
            <a:ext cx="124560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F339A34-AFA9-26A7-2A22-66FFB6538064}"/>
                  </a:ext>
                </a:extLst>
              </p:cNvPr>
              <p:cNvSpPr/>
              <p:nvPr/>
            </p:nvSpPr>
            <p:spPr>
              <a:xfrm>
                <a:off x="5011200" y="1247995"/>
                <a:ext cx="928800" cy="3840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F339A34-AFA9-26A7-2A22-66FFB6538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200" y="1247995"/>
                <a:ext cx="928800" cy="38401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470754E-FD58-17CA-26E3-EEDE08507594}"/>
                  </a:ext>
                </a:extLst>
              </p:cNvPr>
              <p:cNvSpPr/>
              <p:nvPr/>
            </p:nvSpPr>
            <p:spPr>
              <a:xfrm>
                <a:off x="3529200" y="2178664"/>
                <a:ext cx="928800" cy="384010"/>
              </a:xfrm>
              <a:prstGeom prst="roundRect">
                <a:avLst/>
              </a:prstGeom>
              <a:solidFill>
                <a:srgbClr val="2DA4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&lt;170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470754E-FD58-17CA-26E3-EEDE08507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200" y="2178664"/>
                <a:ext cx="928800" cy="38401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56FD9F-62D6-AAB5-C2D4-7105A8859F92}"/>
                  </a:ext>
                </a:extLst>
              </p:cNvPr>
              <p:cNvSpPr/>
              <p:nvPr/>
            </p:nvSpPr>
            <p:spPr>
              <a:xfrm>
                <a:off x="6409200" y="2178664"/>
                <a:ext cx="928800" cy="384010"/>
              </a:xfrm>
              <a:prstGeom prst="roundRect">
                <a:avLst/>
              </a:prstGeom>
              <a:solidFill>
                <a:srgbClr val="2DA4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56FD9F-62D6-AAB5-C2D4-7105A885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200" y="2178664"/>
                <a:ext cx="928800" cy="3840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8A42F8-E430-10D5-ACA2-0D74870BA9FC}"/>
              </a:ext>
            </a:extLst>
          </p:cNvPr>
          <p:cNvGrpSpPr/>
          <p:nvPr/>
        </p:nvGrpSpPr>
        <p:grpSpPr>
          <a:xfrm>
            <a:off x="3993600" y="1632005"/>
            <a:ext cx="2880000" cy="546659"/>
            <a:chOff x="3993600" y="1632005"/>
            <a:chExt cx="2880000" cy="54665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D29DB-590C-ECA1-DA94-BD9E6672758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3993600" y="1632005"/>
              <a:ext cx="1482000" cy="546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2B4068-2B3D-D19F-72AE-940C5E8A822E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5475600" y="1632005"/>
              <a:ext cx="1398000" cy="546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BB543F-FE7D-9DF2-9115-319561D9BF18}"/>
              </a:ext>
            </a:extLst>
          </p:cNvPr>
          <p:cNvGrpSpPr/>
          <p:nvPr/>
        </p:nvGrpSpPr>
        <p:grpSpPr>
          <a:xfrm>
            <a:off x="2600400" y="3430933"/>
            <a:ext cx="5666400" cy="384010"/>
            <a:chOff x="2600400" y="3430933"/>
            <a:chExt cx="5666400" cy="3840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6D151D8-7689-0EA2-9B6D-8B1960E51F79}"/>
                </a:ext>
              </a:extLst>
            </p:cNvPr>
            <p:cNvSpPr/>
            <p:nvPr/>
          </p:nvSpPr>
          <p:spPr>
            <a:xfrm>
              <a:off x="2600400" y="3430933"/>
              <a:ext cx="928800" cy="384010"/>
            </a:xfrm>
            <a:prstGeom prst="roundRect">
              <a:avLst/>
            </a:prstGeom>
            <a:noFill/>
            <a:ln>
              <a:solidFill>
                <a:srgbClr val="2DA4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60989D6-11E9-C835-C883-5BA7C40B47BB}"/>
                </a:ext>
              </a:extLst>
            </p:cNvPr>
            <p:cNvSpPr/>
            <p:nvPr/>
          </p:nvSpPr>
          <p:spPr>
            <a:xfrm>
              <a:off x="4126800" y="3430933"/>
              <a:ext cx="928800" cy="384010"/>
            </a:xfrm>
            <a:prstGeom prst="roundRect">
              <a:avLst/>
            </a:prstGeom>
            <a:noFill/>
            <a:ln>
              <a:solidFill>
                <a:srgbClr val="2DA4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4B7FC8-F908-B540-DF4D-A238FC8AB04E}"/>
                </a:ext>
              </a:extLst>
            </p:cNvPr>
            <p:cNvSpPr/>
            <p:nvPr/>
          </p:nvSpPr>
          <p:spPr>
            <a:xfrm>
              <a:off x="7338000" y="3430933"/>
              <a:ext cx="928800" cy="384010"/>
            </a:xfrm>
            <a:prstGeom prst="roundRect">
              <a:avLst/>
            </a:prstGeom>
            <a:noFill/>
            <a:ln>
              <a:solidFill>
                <a:srgbClr val="2DA4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7F44D1-8266-330D-C872-52BE197DAB61}"/>
                </a:ext>
              </a:extLst>
            </p:cNvPr>
            <p:cNvSpPr/>
            <p:nvPr/>
          </p:nvSpPr>
          <p:spPr>
            <a:xfrm>
              <a:off x="5940000" y="3430933"/>
              <a:ext cx="928800" cy="384010"/>
            </a:xfrm>
            <a:prstGeom prst="roundRect">
              <a:avLst/>
            </a:prstGeom>
            <a:noFill/>
            <a:ln>
              <a:solidFill>
                <a:srgbClr val="2DA4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0C9021-E186-C638-77CD-1226F3F527ED}"/>
              </a:ext>
            </a:extLst>
          </p:cNvPr>
          <p:cNvGrpSpPr/>
          <p:nvPr/>
        </p:nvGrpSpPr>
        <p:grpSpPr>
          <a:xfrm>
            <a:off x="3064800" y="2562674"/>
            <a:ext cx="4737600" cy="868259"/>
            <a:chOff x="3064800" y="2562674"/>
            <a:chExt cx="4737600" cy="86825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1DB417-083E-BE89-5F1C-4096174BF128}"/>
                </a:ext>
              </a:extLst>
            </p:cNvPr>
            <p:cNvCxnSpPr>
              <a:stCxn id="8" idx="2"/>
              <a:endCxn id="21" idx="0"/>
            </p:cNvCxnSpPr>
            <p:nvPr/>
          </p:nvCxnSpPr>
          <p:spPr>
            <a:xfrm flipH="1">
              <a:off x="3064800" y="2562674"/>
              <a:ext cx="928800" cy="86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6D007C-1F4E-8885-EDB6-C806DC433057}"/>
                </a:ext>
              </a:extLst>
            </p:cNvPr>
            <p:cNvCxnSpPr>
              <a:stCxn id="8" idx="2"/>
              <a:endCxn id="23" idx="0"/>
            </p:cNvCxnSpPr>
            <p:nvPr/>
          </p:nvCxnSpPr>
          <p:spPr>
            <a:xfrm>
              <a:off x="3993600" y="2562674"/>
              <a:ext cx="597600" cy="86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897228-1595-C5F8-70E9-8B4B6A2CF7F3}"/>
                </a:ext>
              </a:extLst>
            </p:cNvPr>
            <p:cNvCxnSpPr>
              <a:stCxn id="11" idx="2"/>
              <a:endCxn id="27" idx="0"/>
            </p:cNvCxnSpPr>
            <p:nvPr/>
          </p:nvCxnSpPr>
          <p:spPr>
            <a:xfrm flipH="1">
              <a:off x="6404400" y="2562674"/>
              <a:ext cx="469200" cy="86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3057E34-CB12-C50F-B9EB-3CDE54F7B273}"/>
                </a:ext>
              </a:extLst>
            </p:cNvPr>
            <p:cNvCxnSpPr>
              <a:stCxn id="11" idx="2"/>
              <a:endCxn id="25" idx="0"/>
            </p:cNvCxnSpPr>
            <p:nvPr/>
          </p:nvCxnSpPr>
          <p:spPr>
            <a:xfrm>
              <a:off x="6873600" y="2562674"/>
              <a:ext cx="928800" cy="86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97CE1-52CE-9EC1-4CDE-A755CFD4E803}"/>
              </a:ext>
            </a:extLst>
          </p:cNvPr>
          <p:cNvGrpSpPr/>
          <p:nvPr/>
        </p:nvGrpSpPr>
        <p:grpSpPr>
          <a:xfrm>
            <a:off x="2368200" y="3945600"/>
            <a:ext cx="1393200" cy="1032974"/>
            <a:chOff x="2368200" y="3945600"/>
            <a:chExt cx="1393200" cy="1032974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3E66E46-8E89-840B-3DE0-443D7F4A8117}"/>
                </a:ext>
              </a:extLst>
            </p:cNvPr>
            <p:cNvCxnSpPr/>
            <p:nvPr/>
          </p:nvCxnSpPr>
          <p:spPr>
            <a:xfrm flipV="1">
              <a:off x="3064800" y="3945600"/>
              <a:ext cx="0" cy="525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780C766-E63C-50EF-641C-3B1774D7EA3F}"/>
                </a:ext>
              </a:extLst>
            </p:cNvPr>
            <p:cNvSpPr txBox="1"/>
            <p:nvPr/>
          </p:nvSpPr>
          <p:spPr>
            <a:xfrm>
              <a:off x="2368200" y="4578464"/>
              <a:ext cx="139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Leaf Nodes</a:t>
              </a:r>
              <a:endParaRPr lang="en-SG" sz="20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8708C54-EAF1-0D2F-E47A-069826225265}"/>
              </a:ext>
            </a:extLst>
          </p:cNvPr>
          <p:cNvCxnSpPr>
            <a:cxnSpLocks/>
          </p:cNvCxnSpPr>
          <p:nvPr/>
        </p:nvCxnSpPr>
        <p:spPr>
          <a:xfrm flipH="1">
            <a:off x="6098400" y="1076555"/>
            <a:ext cx="417600" cy="27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122A4AE-2161-A3C4-A832-58E523356B70}"/>
              </a:ext>
            </a:extLst>
          </p:cNvPr>
          <p:cNvSpPr txBox="1"/>
          <p:nvPr/>
        </p:nvSpPr>
        <p:spPr>
          <a:xfrm>
            <a:off x="6177000" y="647923"/>
            <a:ext cx="170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Root Nodes</a:t>
            </a:r>
            <a:endParaRPr lang="en-SG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63AE6-96FC-1724-9321-1BFE38CA4F18}"/>
              </a:ext>
            </a:extLst>
          </p:cNvPr>
          <p:cNvSpPr txBox="1"/>
          <p:nvPr/>
        </p:nvSpPr>
        <p:spPr>
          <a:xfrm>
            <a:off x="3761400" y="1589883"/>
            <a:ext cx="139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Yes</a:t>
            </a:r>
            <a:endParaRPr lang="en-SG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B0F3A-A8D8-76EA-FB8C-A886D7A2465B}"/>
              </a:ext>
            </a:extLst>
          </p:cNvPr>
          <p:cNvSpPr txBox="1"/>
          <p:nvPr/>
        </p:nvSpPr>
        <p:spPr>
          <a:xfrm>
            <a:off x="6103200" y="1583706"/>
            <a:ext cx="139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</a:t>
            </a:r>
            <a:endParaRPr lang="en-SG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2BB6C-3412-BDC4-9288-12C77A4C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25" y="1122900"/>
            <a:ext cx="2723933" cy="354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86D32-8830-364A-3A41-522CF37012BD}"/>
              </a:ext>
            </a:extLst>
          </p:cNvPr>
          <p:cNvSpPr txBox="1"/>
          <p:nvPr/>
        </p:nvSpPr>
        <p:spPr>
          <a:xfrm>
            <a:off x="4137409" y="2189964"/>
            <a:ext cx="471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Predict the effectiveness from the dosage injected.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2453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FF96D91-9E44-7768-58F8-733F691A0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31096"/>
              </p:ext>
            </p:extLst>
          </p:nvPr>
        </p:nvGraphicFramePr>
        <p:xfrm>
          <a:off x="1554826" y="1203930"/>
          <a:ext cx="5457974" cy="348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C555FD-A86D-A914-BB29-AFD1F26A315E}"/>
              </a:ext>
            </a:extLst>
          </p:cNvPr>
          <p:cNvCxnSpPr>
            <a:cxnSpLocks/>
          </p:cNvCxnSpPr>
          <p:nvPr/>
        </p:nvCxnSpPr>
        <p:spPr>
          <a:xfrm flipV="1">
            <a:off x="2520000" y="1332000"/>
            <a:ext cx="4262400" cy="2786400"/>
          </a:xfrm>
          <a:prstGeom prst="line">
            <a:avLst/>
          </a:prstGeom>
          <a:ln w="19050">
            <a:solidFill>
              <a:srgbClr val="FF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683BB2-895C-989B-47C9-5B26D192CF72}"/>
              </a:ext>
            </a:extLst>
          </p:cNvPr>
          <p:cNvGrpSpPr/>
          <p:nvPr/>
        </p:nvGrpSpPr>
        <p:grpSpPr>
          <a:xfrm>
            <a:off x="2317750" y="1332000"/>
            <a:ext cx="2014351" cy="2721600"/>
            <a:chOff x="2317750" y="1332000"/>
            <a:chExt cx="2014351" cy="27216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819802-50D3-1ACA-519F-3102A8A91F52}"/>
                </a:ext>
              </a:extLst>
            </p:cNvPr>
            <p:cNvCxnSpPr/>
            <p:nvPr/>
          </p:nvCxnSpPr>
          <p:spPr>
            <a:xfrm>
              <a:off x="4332101" y="1332000"/>
              <a:ext cx="0" cy="2721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F1B8AF-A4FE-1905-F8F0-7E7EDEF82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7750" y="2948855"/>
              <a:ext cx="201435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4776225-FD2F-8614-BC59-1935DE0B10D0}"/>
              </a:ext>
            </a:extLst>
          </p:cNvPr>
          <p:cNvSpPr/>
          <p:nvPr/>
        </p:nvSpPr>
        <p:spPr>
          <a:xfrm>
            <a:off x="4206834" y="2831380"/>
            <a:ext cx="250535" cy="23495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52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FF96D91-9E44-7768-58F8-733F691A0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991959"/>
              </p:ext>
            </p:extLst>
          </p:nvPr>
        </p:nvGraphicFramePr>
        <p:xfrm>
          <a:off x="65496" y="1123249"/>
          <a:ext cx="4242723" cy="335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3AB138-F0DD-1C02-AA60-096E4696BD49}"/>
              </a:ext>
            </a:extLst>
          </p:cNvPr>
          <p:cNvSpPr/>
          <p:nvPr/>
        </p:nvSpPr>
        <p:spPr>
          <a:xfrm>
            <a:off x="5626119" y="1123249"/>
            <a:ext cx="1000800" cy="328970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Dosage &lt; 15</a:t>
            </a:r>
            <a:endParaRPr lang="en-SG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37848-287C-8887-08C7-78251791DD53}"/>
              </a:ext>
            </a:extLst>
          </p:cNvPr>
          <p:cNvSpPr/>
          <p:nvPr/>
        </p:nvSpPr>
        <p:spPr>
          <a:xfrm>
            <a:off x="4625319" y="1844449"/>
            <a:ext cx="1000800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3.6% Effective</a:t>
            </a:r>
            <a:endParaRPr lang="en-SG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6A5392-1F2E-2B58-A685-FF20BFE16A35}"/>
              </a:ext>
            </a:extLst>
          </p:cNvPr>
          <p:cNvSpPr/>
          <p:nvPr/>
        </p:nvSpPr>
        <p:spPr>
          <a:xfrm>
            <a:off x="6519219" y="1844449"/>
            <a:ext cx="1000800" cy="328970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Dosage &gt; 30</a:t>
            </a:r>
            <a:endParaRPr lang="en-SG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210A3B-CF4A-0C0E-74AB-ABED32FCA291}"/>
              </a:ext>
            </a:extLst>
          </p:cNvPr>
          <p:cNvSpPr/>
          <p:nvPr/>
        </p:nvSpPr>
        <p:spPr>
          <a:xfrm>
            <a:off x="5626119" y="2702449"/>
            <a:ext cx="1000800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.6% Effective</a:t>
            </a:r>
            <a:endParaRPr kumimoji="0" lang="en-S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E79F0-AE47-F3F1-D25E-7020B250ECCF}"/>
              </a:ext>
            </a:extLst>
          </p:cNvPr>
          <p:cNvSpPr/>
          <p:nvPr/>
        </p:nvSpPr>
        <p:spPr>
          <a:xfrm>
            <a:off x="7368403" y="2702449"/>
            <a:ext cx="1070816" cy="328970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Dosage =&lt; 25</a:t>
            </a:r>
            <a:endParaRPr lang="en-SG" sz="10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AEDA1-32D5-492F-434E-2061907829D9}"/>
              </a:ext>
            </a:extLst>
          </p:cNvPr>
          <p:cNvSpPr/>
          <p:nvPr/>
        </p:nvSpPr>
        <p:spPr>
          <a:xfrm>
            <a:off x="6520003" y="3560449"/>
            <a:ext cx="1000800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100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% Effective</a:t>
            </a:r>
            <a:endParaRPr kumimoji="0" lang="en-S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51DA27-BFC9-D490-2F6A-35E2356A3F0B}"/>
              </a:ext>
            </a:extLst>
          </p:cNvPr>
          <p:cNvSpPr/>
          <p:nvPr/>
        </p:nvSpPr>
        <p:spPr>
          <a:xfrm>
            <a:off x="7917103" y="3560449"/>
            <a:ext cx="1070816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64.2% Effective</a:t>
            </a:r>
            <a:endParaRPr kumimoji="0" lang="en-S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193643-0FD2-0B06-1B08-6C52BB6D7B19}"/>
              </a:ext>
            </a:extLst>
          </p:cNvPr>
          <p:cNvGrpSpPr/>
          <p:nvPr/>
        </p:nvGrpSpPr>
        <p:grpSpPr>
          <a:xfrm>
            <a:off x="5125719" y="1452219"/>
            <a:ext cx="1893900" cy="392230"/>
            <a:chOff x="5125719" y="1452219"/>
            <a:chExt cx="1893900" cy="39223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01E96C-135E-FAF8-4859-91AD7B86C607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5125719" y="1452219"/>
              <a:ext cx="1000800" cy="3922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0D4CD5-3866-4BC8-6100-93A803AF00C7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6126519" y="1452219"/>
              <a:ext cx="893100" cy="3922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B2791F7-6073-D731-D5CD-677BF3E09EFB}"/>
              </a:ext>
            </a:extLst>
          </p:cNvPr>
          <p:cNvGrpSpPr/>
          <p:nvPr/>
        </p:nvGrpSpPr>
        <p:grpSpPr>
          <a:xfrm>
            <a:off x="6126519" y="2173419"/>
            <a:ext cx="1777292" cy="529030"/>
            <a:chOff x="6126519" y="2173419"/>
            <a:chExt cx="1777292" cy="52903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E84D5B-654F-EEFE-B34B-2628E8152D98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019619" y="2173419"/>
              <a:ext cx="884192" cy="529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E6BAB8-31FD-EE73-2794-A3D1E3CB8055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6126519" y="2173419"/>
              <a:ext cx="893100" cy="529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0AFCAF-5A05-6AAF-E0C6-33C8757A4AC0}"/>
              </a:ext>
            </a:extLst>
          </p:cNvPr>
          <p:cNvGrpSpPr/>
          <p:nvPr/>
        </p:nvGrpSpPr>
        <p:grpSpPr>
          <a:xfrm>
            <a:off x="7020403" y="3031419"/>
            <a:ext cx="1432108" cy="529030"/>
            <a:chOff x="7020403" y="3031419"/>
            <a:chExt cx="1432108" cy="529030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12A299B-2872-FC28-507D-9765843E8831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7903811" y="3031419"/>
              <a:ext cx="548700" cy="529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CB47DFF-FE65-CA96-8E59-116EDB668407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7020403" y="3031419"/>
              <a:ext cx="883408" cy="529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Google Shape;133;p19">
            <a:extLst>
              <a:ext uri="{FF2B5EF4-FFF2-40B4-BE49-F238E27FC236}">
                <a16:creationId xmlns:a16="http://schemas.microsoft.com/office/drawing/2014/main" id="{1F79B0F7-BC65-0DDD-746E-8F28567CD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797809-524C-E378-08B9-9AAEB17008DC}"/>
              </a:ext>
            </a:extLst>
          </p:cNvPr>
          <p:cNvCxnSpPr/>
          <p:nvPr/>
        </p:nvCxnSpPr>
        <p:spPr>
          <a:xfrm>
            <a:off x="2143301" y="1123249"/>
            <a:ext cx="0" cy="272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8FBC7BC-03AE-7CA4-A07A-742912C7A028}"/>
              </a:ext>
            </a:extLst>
          </p:cNvPr>
          <p:cNvCxnSpPr/>
          <p:nvPr/>
        </p:nvCxnSpPr>
        <p:spPr>
          <a:xfrm>
            <a:off x="3260501" y="1123249"/>
            <a:ext cx="0" cy="272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5F0F92D-1266-6CCF-A573-97D469F10F40}"/>
              </a:ext>
            </a:extLst>
          </p:cNvPr>
          <p:cNvCxnSpPr/>
          <p:nvPr/>
        </p:nvCxnSpPr>
        <p:spPr>
          <a:xfrm>
            <a:off x="2770901" y="1123249"/>
            <a:ext cx="0" cy="272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04C1E15-5EE1-2691-FA86-1DFA18255FD4}"/>
              </a:ext>
            </a:extLst>
          </p:cNvPr>
          <p:cNvSpPr/>
          <p:nvPr/>
        </p:nvSpPr>
        <p:spPr>
          <a:xfrm>
            <a:off x="786150" y="3182400"/>
            <a:ext cx="1301850" cy="7749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4F7ED7-2142-6E32-85E4-C2CFC876302C}"/>
              </a:ext>
            </a:extLst>
          </p:cNvPr>
          <p:cNvSpPr/>
          <p:nvPr/>
        </p:nvSpPr>
        <p:spPr>
          <a:xfrm>
            <a:off x="3225297" y="3340797"/>
            <a:ext cx="909509" cy="5414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A8D2EBD-1E18-1EFB-0B77-25B202AD81A9}"/>
              </a:ext>
            </a:extLst>
          </p:cNvPr>
          <p:cNvSpPr/>
          <p:nvPr/>
        </p:nvSpPr>
        <p:spPr>
          <a:xfrm>
            <a:off x="2124381" y="1067731"/>
            <a:ext cx="693624" cy="3985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49181E9-D61C-9F41-6C17-99CC00CC0259}"/>
              </a:ext>
            </a:extLst>
          </p:cNvPr>
          <p:cNvSpPr/>
          <p:nvPr/>
        </p:nvSpPr>
        <p:spPr>
          <a:xfrm>
            <a:off x="2704327" y="1919044"/>
            <a:ext cx="592174" cy="4713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9AF7AE7-84CC-2032-2A20-9810731D0EBE}"/>
              </a:ext>
            </a:extLst>
          </p:cNvPr>
          <p:cNvSpPr/>
          <p:nvPr/>
        </p:nvSpPr>
        <p:spPr>
          <a:xfrm>
            <a:off x="2392949" y="3713999"/>
            <a:ext cx="164467" cy="17542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6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8" name="Google Shape;133;p19">
            <a:extLst>
              <a:ext uri="{FF2B5EF4-FFF2-40B4-BE49-F238E27FC236}">
                <a16:creationId xmlns:a16="http://schemas.microsoft.com/office/drawing/2014/main" id="{1F79B0F7-BC65-0DDD-746E-8F28567CD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9D62-7AF8-B103-66BD-EADE9461B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91894"/>
              </p:ext>
            </p:extLst>
          </p:nvPr>
        </p:nvGraphicFramePr>
        <p:xfrm>
          <a:off x="65496" y="1123249"/>
          <a:ext cx="4600104" cy="335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56BE9D-5CAF-8555-3472-E72799A060AA}"/>
              </a:ext>
            </a:extLst>
          </p:cNvPr>
          <p:cNvSpPr txBox="1"/>
          <p:nvPr/>
        </p:nvSpPr>
        <p:spPr>
          <a:xfrm>
            <a:off x="5163525" y="1123249"/>
            <a:ext cx="311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Why not just eyeball?</a:t>
            </a:r>
            <a:endParaRPr lang="en-SG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50AE1-DA75-026F-0D42-191163C6F13B}"/>
              </a:ext>
            </a:extLst>
          </p:cNvPr>
          <p:cNvSpPr txBox="1"/>
          <p:nvPr/>
        </p:nvSpPr>
        <p:spPr>
          <a:xfrm>
            <a:off x="5090442" y="2212909"/>
            <a:ext cx="3988062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Will be </a:t>
            </a:r>
            <a:r>
              <a:rPr lang="en-US" sz="2000" dirty="0">
                <a:solidFill>
                  <a:srgbClr val="2DA4EE"/>
                </a:solidFill>
                <a:latin typeface="Source Sans Pro"/>
                <a:ea typeface="Source Sans Pro"/>
              </a:rPr>
              <a:t>difficult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 once there are more than a single variable!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Gender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tabLst/>
              <a:defRPr/>
            </a:pPr>
            <a:r>
              <a:rPr lang="en" sz="20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Weight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5025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8" name="Google Shape;133;p19">
            <a:extLst>
              <a:ext uri="{FF2B5EF4-FFF2-40B4-BE49-F238E27FC236}">
                <a16:creationId xmlns:a16="http://schemas.microsoft.com/office/drawing/2014/main" id="{1F79B0F7-BC65-0DDD-746E-8F28567CD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6BE9D-5CAF-8555-3472-E72799A060AA}"/>
              </a:ext>
            </a:extLst>
          </p:cNvPr>
          <p:cNvSpPr txBox="1"/>
          <p:nvPr/>
        </p:nvSpPr>
        <p:spPr>
          <a:xfrm>
            <a:off x="5163525" y="1123249"/>
            <a:ext cx="311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Why not just eyeball?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1431C-B9C4-6457-5233-0B2B6646FA23}"/>
              </a:ext>
            </a:extLst>
          </p:cNvPr>
          <p:cNvSpPr txBox="1"/>
          <p:nvPr/>
        </p:nvSpPr>
        <p:spPr>
          <a:xfrm>
            <a:off x="5090442" y="2212909"/>
            <a:ext cx="3988062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Will be </a:t>
            </a:r>
            <a:r>
              <a:rPr lang="en-US" sz="2000" dirty="0">
                <a:solidFill>
                  <a:srgbClr val="2DA4EE"/>
                </a:solidFill>
                <a:latin typeface="Source Sans Pro"/>
                <a:ea typeface="Source Sans Pro"/>
              </a:rPr>
              <a:t>difficult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 once there are more than a single variable!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Gender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tabLst/>
              <a:defRPr/>
            </a:pPr>
            <a:r>
              <a:rPr lang="en" sz="20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Weight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endParaRPr lang="en-SG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F52D55-B531-F1E4-9239-10919DFFB38B}"/>
              </a:ext>
            </a:extLst>
          </p:cNvPr>
          <p:cNvSpPr/>
          <p:nvPr/>
        </p:nvSpPr>
        <p:spPr>
          <a:xfrm>
            <a:off x="1535858" y="1358874"/>
            <a:ext cx="1000800" cy="328970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Weight &lt; 60</a:t>
            </a:r>
            <a:endParaRPr lang="en-SG" sz="105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69B402-FCA0-F27B-B2A1-E6BB9BE505BD}"/>
              </a:ext>
            </a:extLst>
          </p:cNvPr>
          <p:cNvSpPr/>
          <p:nvPr/>
        </p:nvSpPr>
        <p:spPr>
          <a:xfrm>
            <a:off x="535058" y="2080074"/>
            <a:ext cx="1000800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1.6% Effective</a:t>
            </a:r>
            <a:endParaRPr lang="en-SG" sz="9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DDAD8C-EC5E-ADE6-8A96-7B35D1C42EB0}"/>
              </a:ext>
            </a:extLst>
          </p:cNvPr>
          <p:cNvSpPr/>
          <p:nvPr/>
        </p:nvSpPr>
        <p:spPr>
          <a:xfrm>
            <a:off x="2358942" y="2080074"/>
            <a:ext cx="1070816" cy="328970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Dosage &gt;= 30</a:t>
            </a:r>
            <a:endParaRPr lang="en-SG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F80581-2BAA-DE68-F745-5B824268E436}"/>
              </a:ext>
            </a:extLst>
          </p:cNvPr>
          <p:cNvSpPr/>
          <p:nvPr/>
        </p:nvSpPr>
        <p:spPr>
          <a:xfrm>
            <a:off x="1535858" y="2938074"/>
            <a:ext cx="1000800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.6% Effective</a:t>
            </a:r>
            <a:endParaRPr kumimoji="0" lang="en-S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74748A-9E78-B16B-68AE-C4E41DDDE9CB}"/>
              </a:ext>
            </a:extLst>
          </p:cNvPr>
          <p:cNvSpPr/>
          <p:nvPr/>
        </p:nvSpPr>
        <p:spPr>
          <a:xfrm>
            <a:off x="3278142" y="2938074"/>
            <a:ext cx="1070816" cy="328970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Sex = Male</a:t>
            </a:r>
            <a:endParaRPr lang="en-SG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65404F-A039-56E5-B657-23D48C3EF3C1}"/>
              </a:ext>
            </a:extLst>
          </p:cNvPr>
          <p:cNvSpPr/>
          <p:nvPr/>
        </p:nvSpPr>
        <p:spPr>
          <a:xfrm>
            <a:off x="2429742" y="3796074"/>
            <a:ext cx="1000800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100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% Effective</a:t>
            </a:r>
            <a:endParaRPr kumimoji="0" lang="en-S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894C1-B7FC-FE25-5F86-04DCC39EC323}"/>
              </a:ext>
            </a:extLst>
          </p:cNvPr>
          <p:cNvSpPr/>
          <p:nvPr/>
        </p:nvSpPr>
        <p:spPr>
          <a:xfrm>
            <a:off x="3826842" y="3796074"/>
            <a:ext cx="1070816" cy="3289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64.2% Effective</a:t>
            </a:r>
            <a:endParaRPr kumimoji="0" lang="en-S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797DC-9470-39B7-C788-AC132D719606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035458" y="1687844"/>
            <a:ext cx="1000800" cy="3922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468A9C-103D-6B3E-275D-0A12396684A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036258" y="1687844"/>
            <a:ext cx="858092" cy="3922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C3E4F2-AC18-1466-EF90-5D66856BE6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894350" y="2409044"/>
            <a:ext cx="919200" cy="529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203D5-962E-A8B4-E443-25ECB4A643D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36258" y="2409044"/>
            <a:ext cx="858092" cy="529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22908A-B488-53E5-8A0F-F87F87CC214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813550" y="3267044"/>
            <a:ext cx="548700" cy="529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DE2F7-E781-438F-AC0C-2597C3F266E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30142" y="3267044"/>
            <a:ext cx="883408" cy="529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0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Pros</a:t>
            </a:r>
          </a:p>
          <a:p>
            <a:pPr marL="342900" indent="-342900"/>
            <a:r>
              <a:rPr lang="en" dirty="0"/>
              <a:t>Easy to implement and interpret.</a:t>
            </a:r>
          </a:p>
          <a:p>
            <a:pPr marL="342900" indent="-342900"/>
            <a:r>
              <a:rPr lang="en" dirty="0"/>
              <a:t>Works on both linear and non-linear datasets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Regression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</a:t>
            </a:r>
          </a:p>
          <a:p>
            <a:pPr marL="342900" indent="-342900"/>
            <a:r>
              <a:rPr lang="en" dirty="0"/>
              <a:t>Poor performance on small datasets.</a:t>
            </a:r>
          </a:p>
          <a:p>
            <a:pPr marL="342900" indent="-342900"/>
            <a:r>
              <a:rPr lang="en" dirty="0"/>
              <a:t>Prone to overfitting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07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74070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62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Google Shape;255;p28">
            <a:extLst>
              <a:ext uri="{FF2B5EF4-FFF2-40B4-BE49-F238E27FC236}">
                <a16:creationId xmlns:a16="http://schemas.microsoft.com/office/drawing/2014/main" id="{57BFB915-D6EA-7A53-D2E9-3B0BB172D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197900"/>
            <a:ext cx="74661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Forest made up of many trees </a:t>
            </a:r>
            <a:r>
              <a:rPr lang="en" sz="1400" dirty="0">
                <a:sym typeface="Wingdings" panose="05000000000000000000" pitchFamily="2" charset="2"/>
              </a:rPr>
              <a:t> Random Forest is just many Decision Trees</a:t>
            </a:r>
            <a:endParaRPr sz="1400" dirty="0"/>
          </a:p>
        </p:txBody>
      </p:sp>
      <p:sp>
        <p:nvSpPr>
          <p:cNvPr id="3" name="Google Shape;255;p28">
            <a:extLst>
              <a:ext uri="{FF2B5EF4-FFF2-40B4-BE49-F238E27FC236}">
                <a16:creationId xmlns:a16="http://schemas.microsoft.com/office/drawing/2014/main" id="{94700994-458B-0EA3-0022-ACA4A4EECD05}"/>
              </a:ext>
            </a:extLst>
          </p:cNvPr>
          <p:cNvSpPr txBox="1">
            <a:spLocks/>
          </p:cNvSpPr>
          <p:nvPr/>
        </p:nvSpPr>
        <p:spPr>
          <a:xfrm>
            <a:off x="786150" y="1778400"/>
            <a:ext cx="74661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0"/>
              </a:spcBef>
              <a:buFont typeface="Source Sans Pro"/>
              <a:buNone/>
            </a:pPr>
            <a:r>
              <a:rPr lang="en-US" sz="1400" b="1" dirty="0">
                <a:solidFill>
                  <a:srgbClr val="2DA4EE"/>
                </a:solidFill>
              </a:rPr>
              <a:t>STEP 1</a:t>
            </a:r>
            <a:r>
              <a:rPr lang="en-US" sz="1400" dirty="0"/>
              <a:t>: Pick K random data points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67C2B4-9A5A-4484-C109-5189901713B7}"/>
              </a:ext>
            </a:extLst>
          </p:cNvPr>
          <p:cNvSpPr/>
          <p:nvPr/>
        </p:nvSpPr>
        <p:spPr>
          <a:xfrm>
            <a:off x="1036800" y="2142900"/>
            <a:ext cx="230400" cy="252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Google Shape;255;p28">
            <a:extLst>
              <a:ext uri="{FF2B5EF4-FFF2-40B4-BE49-F238E27FC236}">
                <a16:creationId xmlns:a16="http://schemas.microsoft.com/office/drawing/2014/main" id="{77F17741-E2E0-FE23-5D8F-3EA67C6DBBB3}"/>
              </a:ext>
            </a:extLst>
          </p:cNvPr>
          <p:cNvSpPr txBox="1">
            <a:spLocks/>
          </p:cNvSpPr>
          <p:nvPr/>
        </p:nvSpPr>
        <p:spPr>
          <a:xfrm>
            <a:off x="786150" y="2397150"/>
            <a:ext cx="74661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0"/>
              </a:spcBef>
              <a:buFont typeface="Source Sans Pro"/>
              <a:buNone/>
            </a:pPr>
            <a:r>
              <a:rPr lang="en-US" sz="1400" b="1" dirty="0">
                <a:solidFill>
                  <a:srgbClr val="2DA4EE"/>
                </a:solidFill>
              </a:rPr>
              <a:t>STEP 2</a:t>
            </a:r>
            <a:r>
              <a:rPr lang="en-US" sz="1400" dirty="0"/>
              <a:t>: Build a Decision Tree using the K data, with random variables.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5F53984-FED1-A9F9-969E-83702C07B76E}"/>
              </a:ext>
            </a:extLst>
          </p:cNvPr>
          <p:cNvSpPr/>
          <p:nvPr/>
        </p:nvSpPr>
        <p:spPr>
          <a:xfrm>
            <a:off x="1036800" y="2740050"/>
            <a:ext cx="230400" cy="252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Google Shape;255;p28">
            <a:extLst>
              <a:ext uri="{FF2B5EF4-FFF2-40B4-BE49-F238E27FC236}">
                <a16:creationId xmlns:a16="http://schemas.microsoft.com/office/drawing/2014/main" id="{C9B7AB02-5127-5BDD-2490-0FA5D867CADD}"/>
              </a:ext>
            </a:extLst>
          </p:cNvPr>
          <p:cNvSpPr txBox="1">
            <a:spLocks/>
          </p:cNvSpPr>
          <p:nvPr/>
        </p:nvSpPr>
        <p:spPr>
          <a:xfrm>
            <a:off x="786150" y="2977650"/>
            <a:ext cx="74661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0"/>
              </a:spcBef>
              <a:buFont typeface="Source Sans Pro"/>
              <a:buNone/>
            </a:pPr>
            <a:r>
              <a:rPr lang="en-US" sz="1400" b="1" dirty="0">
                <a:solidFill>
                  <a:srgbClr val="2DA4EE"/>
                </a:solidFill>
              </a:rPr>
              <a:t>STEP 3</a:t>
            </a:r>
            <a:r>
              <a:rPr lang="en-US" sz="1400" dirty="0"/>
              <a:t>: Repeat STEP 1 and 2 for N number of times (i.e. N number of trees)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36ABA17-3F75-BD6F-F6AF-E4085C1C276C}"/>
              </a:ext>
            </a:extLst>
          </p:cNvPr>
          <p:cNvSpPr/>
          <p:nvPr/>
        </p:nvSpPr>
        <p:spPr>
          <a:xfrm>
            <a:off x="1036800" y="3320550"/>
            <a:ext cx="230400" cy="252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Google Shape;255;p28">
            <a:extLst>
              <a:ext uri="{FF2B5EF4-FFF2-40B4-BE49-F238E27FC236}">
                <a16:creationId xmlns:a16="http://schemas.microsoft.com/office/drawing/2014/main" id="{DB0D6A5B-05EA-18C8-24B4-63A078DB4A92}"/>
              </a:ext>
            </a:extLst>
          </p:cNvPr>
          <p:cNvSpPr txBox="1">
            <a:spLocks/>
          </p:cNvSpPr>
          <p:nvPr/>
        </p:nvSpPr>
        <p:spPr>
          <a:xfrm>
            <a:off x="786150" y="3590850"/>
            <a:ext cx="74661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0"/>
              </a:spcBef>
              <a:buFont typeface="Source Sans Pro"/>
              <a:buNone/>
            </a:pPr>
            <a:r>
              <a:rPr lang="en-US" sz="1400" b="1" dirty="0">
                <a:solidFill>
                  <a:srgbClr val="2DA4EE"/>
                </a:solidFill>
              </a:rPr>
              <a:t>STEP 4</a:t>
            </a:r>
            <a:r>
              <a:rPr lang="en-US" sz="1400" dirty="0"/>
              <a:t>: New data point, make each of the N trees predict the value. Assign the new data point to the AVERAGE of all predicted values.</a:t>
            </a:r>
          </a:p>
        </p:txBody>
      </p:sp>
    </p:spTree>
    <p:extLst>
      <p:ext uri="{BB962C8B-B14F-4D97-AF65-F5344CB8AC3E}">
        <p14:creationId xmlns:p14="http://schemas.microsoft.com/office/powerpoint/2010/main" val="3366920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ource Sans Pro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DA4E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1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Pick K random data points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2A0586-8DEA-5C29-28B5-2B397D779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7634"/>
              </p:ext>
            </p:extLst>
          </p:nvPr>
        </p:nvGraphicFramePr>
        <p:xfrm>
          <a:off x="475855" y="1790424"/>
          <a:ext cx="3721745" cy="2500776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746056">
                  <a:extLst>
                    <a:ext uri="{9D8B030D-6E8A-4147-A177-3AD203B41FA5}">
                      <a16:colId xmlns:a16="http://schemas.microsoft.com/office/drawing/2014/main" val="2562106352"/>
                    </a:ext>
                  </a:extLst>
                </a:gridCol>
                <a:gridCol w="669210">
                  <a:extLst>
                    <a:ext uri="{9D8B030D-6E8A-4147-A177-3AD203B41FA5}">
                      <a16:colId xmlns:a16="http://schemas.microsoft.com/office/drawing/2014/main" val="1362104481"/>
                    </a:ext>
                  </a:extLst>
                </a:gridCol>
                <a:gridCol w="958026">
                  <a:extLst>
                    <a:ext uri="{9D8B030D-6E8A-4147-A177-3AD203B41FA5}">
                      <a16:colId xmlns:a16="http://schemas.microsoft.com/office/drawing/2014/main" val="857730239"/>
                    </a:ext>
                  </a:extLst>
                </a:gridCol>
                <a:gridCol w="1348453">
                  <a:extLst>
                    <a:ext uri="{9D8B030D-6E8A-4147-A177-3AD203B41FA5}">
                      <a16:colId xmlns:a16="http://schemas.microsoft.com/office/drawing/2014/main" val="1946320005"/>
                    </a:ext>
                  </a:extLst>
                </a:gridCol>
              </a:tblGrid>
              <a:tr h="4167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Effectiveness</a:t>
                      </a:r>
                      <a:endParaRPr lang="en-SG" b="1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263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35278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03435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74238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26156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22363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B3BE79D8-79EF-0ECE-C5AC-04F47713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61528"/>
              </p:ext>
            </p:extLst>
          </p:nvPr>
        </p:nvGraphicFramePr>
        <p:xfrm>
          <a:off x="4946400" y="1791624"/>
          <a:ext cx="3721745" cy="2500776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746056">
                  <a:extLst>
                    <a:ext uri="{9D8B030D-6E8A-4147-A177-3AD203B41FA5}">
                      <a16:colId xmlns:a16="http://schemas.microsoft.com/office/drawing/2014/main" val="2562106352"/>
                    </a:ext>
                  </a:extLst>
                </a:gridCol>
                <a:gridCol w="669210">
                  <a:extLst>
                    <a:ext uri="{9D8B030D-6E8A-4147-A177-3AD203B41FA5}">
                      <a16:colId xmlns:a16="http://schemas.microsoft.com/office/drawing/2014/main" val="1362104481"/>
                    </a:ext>
                  </a:extLst>
                </a:gridCol>
                <a:gridCol w="958026">
                  <a:extLst>
                    <a:ext uri="{9D8B030D-6E8A-4147-A177-3AD203B41FA5}">
                      <a16:colId xmlns:a16="http://schemas.microsoft.com/office/drawing/2014/main" val="857730239"/>
                    </a:ext>
                  </a:extLst>
                </a:gridCol>
                <a:gridCol w="1348453">
                  <a:extLst>
                    <a:ext uri="{9D8B030D-6E8A-4147-A177-3AD203B41FA5}">
                      <a16:colId xmlns:a16="http://schemas.microsoft.com/office/drawing/2014/main" val="1946320005"/>
                    </a:ext>
                  </a:extLst>
                </a:gridCol>
              </a:tblGrid>
              <a:tr h="4167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Effectiveness</a:t>
                      </a:r>
                      <a:endParaRPr lang="en-SG" b="1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263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35278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03435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74238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26156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223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D1BE30-814E-7707-8B58-F37AD5FE5053}"/>
              </a:ext>
            </a:extLst>
          </p:cNvPr>
          <p:cNvSpPr txBox="1"/>
          <p:nvPr/>
        </p:nvSpPr>
        <p:spPr>
          <a:xfrm>
            <a:off x="778489" y="1323304"/>
            <a:ext cx="311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Original Dataset</a:t>
            </a:r>
            <a:endParaRPr lang="en-SG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FABAA-9851-4E57-C0D2-0A3798BF8BF1}"/>
              </a:ext>
            </a:extLst>
          </p:cNvPr>
          <p:cNvSpPr txBox="1"/>
          <p:nvPr/>
        </p:nvSpPr>
        <p:spPr>
          <a:xfrm>
            <a:off x="5249038" y="1323304"/>
            <a:ext cx="311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Bootstrapped Dataset</a:t>
            </a:r>
            <a:endParaRPr lang="en-SG" sz="16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F368355-F870-4FFC-DDD9-7F85332ED797}"/>
              </a:ext>
            </a:extLst>
          </p:cNvPr>
          <p:cNvSpPr/>
          <p:nvPr/>
        </p:nvSpPr>
        <p:spPr>
          <a:xfrm>
            <a:off x="4572000" y="2318400"/>
            <a:ext cx="288000" cy="172800"/>
          </a:xfrm>
          <a:prstGeom prst="rightArrow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46D27E-6FBE-ADCC-33DD-BDF9DF93BC86}"/>
              </a:ext>
            </a:extLst>
          </p:cNvPr>
          <p:cNvSpPr/>
          <p:nvPr/>
        </p:nvSpPr>
        <p:spPr>
          <a:xfrm>
            <a:off x="4580400" y="2690713"/>
            <a:ext cx="288000" cy="172800"/>
          </a:xfrm>
          <a:prstGeom prst="rightArrow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B8BF8C5-1EB0-B946-5FE1-7B76AC5928D2}"/>
              </a:ext>
            </a:extLst>
          </p:cNvPr>
          <p:cNvSpPr/>
          <p:nvPr/>
        </p:nvSpPr>
        <p:spPr>
          <a:xfrm>
            <a:off x="4588800" y="3152713"/>
            <a:ext cx="288000" cy="172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56F06A6-ED2C-DB70-ADC7-CC7F9A968C1F}"/>
              </a:ext>
            </a:extLst>
          </p:cNvPr>
          <p:cNvSpPr/>
          <p:nvPr/>
        </p:nvSpPr>
        <p:spPr>
          <a:xfrm>
            <a:off x="4580400" y="3998393"/>
            <a:ext cx="288000" cy="172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7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6209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Regression?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6208" y="1092014"/>
            <a:ext cx="8075049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Regression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Classification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Clustering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Anomaly Detection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Adaptive Learning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91EA"/>
                </a:solidFill>
              </a:rPr>
              <a:t>Def:</a:t>
            </a:r>
            <a:r>
              <a:rPr lang="en" dirty="0"/>
              <a:t> Regression is a technique for investigating relationship between independent and </a:t>
            </a:r>
            <a:r>
              <a:rPr lang="en-US" dirty="0"/>
              <a:t>continuous </a:t>
            </a:r>
            <a:r>
              <a:rPr lang="en" dirty="0"/>
              <a:t>depende</a:t>
            </a:r>
            <a:r>
              <a:rPr lang="en-SG" dirty="0" err="1"/>
              <a:t>nt</a:t>
            </a:r>
            <a:r>
              <a:rPr lang="en" dirty="0"/>
              <a:t> variables.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03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ource Sans Pro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DA4E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2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Build a Decision Tree using the K data, with random variables.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B3BE79D8-79EF-0ECE-C5AC-04F47713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65039"/>
              </p:ext>
            </p:extLst>
          </p:nvPr>
        </p:nvGraphicFramePr>
        <p:xfrm>
          <a:off x="5249038" y="1791624"/>
          <a:ext cx="3635762" cy="2500776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728820">
                  <a:extLst>
                    <a:ext uri="{9D8B030D-6E8A-4147-A177-3AD203B41FA5}">
                      <a16:colId xmlns:a16="http://schemas.microsoft.com/office/drawing/2014/main" val="2562106352"/>
                    </a:ext>
                  </a:extLst>
                </a:gridCol>
                <a:gridCol w="653749">
                  <a:extLst>
                    <a:ext uri="{9D8B030D-6E8A-4147-A177-3AD203B41FA5}">
                      <a16:colId xmlns:a16="http://schemas.microsoft.com/office/drawing/2014/main" val="1362104481"/>
                    </a:ext>
                  </a:extLst>
                </a:gridCol>
                <a:gridCol w="935893">
                  <a:extLst>
                    <a:ext uri="{9D8B030D-6E8A-4147-A177-3AD203B41FA5}">
                      <a16:colId xmlns:a16="http://schemas.microsoft.com/office/drawing/2014/main" val="857730239"/>
                    </a:ext>
                  </a:extLst>
                </a:gridCol>
                <a:gridCol w="1317300">
                  <a:extLst>
                    <a:ext uri="{9D8B030D-6E8A-4147-A177-3AD203B41FA5}">
                      <a16:colId xmlns:a16="http://schemas.microsoft.com/office/drawing/2014/main" val="1946320005"/>
                    </a:ext>
                  </a:extLst>
                </a:gridCol>
              </a:tblGrid>
              <a:tr h="4167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DA4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Effectiveness</a:t>
                      </a:r>
                      <a:endParaRPr lang="en-SG" sz="1200" b="1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263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35278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03435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74238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26156"/>
                  </a:ext>
                </a:extLst>
              </a:tr>
              <a:tr h="416796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2236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87FABAA-9851-4E57-C0D2-0A3798BF8BF1}"/>
              </a:ext>
            </a:extLst>
          </p:cNvPr>
          <p:cNvSpPr txBox="1"/>
          <p:nvPr/>
        </p:nvSpPr>
        <p:spPr>
          <a:xfrm>
            <a:off x="5249038" y="1323304"/>
            <a:ext cx="311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</a:rPr>
              <a:t>Bootstrapped Dataset</a:t>
            </a:r>
            <a:endParaRPr lang="en-SG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0C753-AB88-0279-A731-EE7830E45F18}"/>
              </a:ext>
            </a:extLst>
          </p:cNvPr>
          <p:cNvSpPr/>
          <p:nvPr/>
        </p:nvSpPr>
        <p:spPr>
          <a:xfrm>
            <a:off x="1796100" y="1584881"/>
            <a:ext cx="795900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Height</a:t>
            </a:r>
            <a:endParaRPr lang="en-SG" sz="10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83E5E14-F370-8B06-0EA1-06C9A0F0A9E7}"/>
              </a:ext>
            </a:extLst>
          </p:cNvPr>
          <p:cNvSpPr/>
          <p:nvPr/>
        </p:nvSpPr>
        <p:spPr>
          <a:xfrm>
            <a:off x="905755" y="2190390"/>
            <a:ext cx="795900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B97DDD-3AE2-A5D3-B667-14AEFEFAD9DB}"/>
              </a:ext>
            </a:extLst>
          </p:cNvPr>
          <p:cNvSpPr/>
          <p:nvPr/>
        </p:nvSpPr>
        <p:spPr>
          <a:xfrm>
            <a:off x="2855038" y="2190390"/>
            <a:ext cx="795900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09DE5F-D3A4-4E4D-8542-B302CDA25499}"/>
              </a:ext>
            </a:extLst>
          </p:cNvPr>
          <p:cNvSpPr/>
          <p:nvPr/>
        </p:nvSpPr>
        <p:spPr>
          <a:xfrm>
            <a:off x="388200" y="2903479"/>
            <a:ext cx="795900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E85075-4DAD-ACE8-43E8-991AAFE0DA12}"/>
              </a:ext>
            </a:extLst>
          </p:cNvPr>
          <p:cNvSpPr/>
          <p:nvPr/>
        </p:nvSpPr>
        <p:spPr>
          <a:xfrm>
            <a:off x="1548600" y="2917346"/>
            <a:ext cx="795900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2DE530-4708-B71A-9A97-4622F424D417}"/>
              </a:ext>
            </a:extLst>
          </p:cNvPr>
          <p:cNvSpPr/>
          <p:nvPr/>
        </p:nvSpPr>
        <p:spPr>
          <a:xfrm>
            <a:off x="2709000" y="2903479"/>
            <a:ext cx="795900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008DF41-29C1-460D-D23E-28E614A7F13B}"/>
              </a:ext>
            </a:extLst>
          </p:cNvPr>
          <p:cNvSpPr/>
          <p:nvPr/>
        </p:nvSpPr>
        <p:spPr>
          <a:xfrm>
            <a:off x="3869400" y="2917346"/>
            <a:ext cx="795900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C1CA9BE-3C75-49F9-73BC-668EF0140D94}"/>
              </a:ext>
            </a:extLst>
          </p:cNvPr>
          <p:cNvSpPr/>
          <p:nvPr/>
        </p:nvSpPr>
        <p:spPr>
          <a:xfrm>
            <a:off x="752700" y="3569041"/>
            <a:ext cx="795900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15D5D07-3BCB-EF6E-2156-90354E43C807}"/>
              </a:ext>
            </a:extLst>
          </p:cNvPr>
          <p:cNvSpPr/>
          <p:nvPr/>
        </p:nvSpPr>
        <p:spPr>
          <a:xfrm>
            <a:off x="1905900" y="3569041"/>
            <a:ext cx="795900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5C3EBA5-62EF-ED16-00D4-A30DD258B239}"/>
              </a:ext>
            </a:extLst>
          </p:cNvPr>
          <p:cNvSpPr/>
          <p:nvPr/>
        </p:nvSpPr>
        <p:spPr>
          <a:xfrm>
            <a:off x="3301138" y="3569041"/>
            <a:ext cx="795900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AD198E0-114A-FE5E-B9D2-F4F16237E516}"/>
              </a:ext>
            </a:extLst>
          </p:cNvPr>
          <p:cNvSpPr/>
          <p:nvPr/>
        </p:nvSpPr>
        <p:spPr>
          <a:xfrm>
            <a:off x="4313521" y="3569041"/>
            <a:ext cx="795900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CD4D20C-4152-F9C0-7047-047BA18C0881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flipH="1">
            <a:off x="1303705" y="1861947"/>
            <a:ext cx="890345" cy="328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F35DF90-B727-4C59-2518-29831F7A6BBD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2194050" y="1861947"/>
            <a:ext cx="1058938" cy="328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DD24AFE-F21C-BE92-E406-C0D3B4D670D9}"/>
              </a:ext>
            </a:extLst>
          </p:cNvPr>
          <p:cNvCxnSpPr>
            <a:cxnSpLocks/>
            <a:stCxn id="24" idx="2"/>
            <a:endCxn id="130" idx="0"/>
          </p:cNvCxnSpPr>
          <p:nvPr/>
        </p:nvCxnSpPr>
        <p:spPr>
          <a:xfrm>
            <a:off x="3252988" y="2467456"/>
            <a:ext cx="1014362" cy="449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4CF5979-F5FD-395F-70C9-B19C96D71132}"/>
              </a:ext>
            </a:extLst>
          </p:cNvPr>
          <p:cNvCxnSpPr>
            <a:cxnSpLocks/>
            <a:stCxn id="24" idx="2"/>
            <a:endCxn id="128" idx="0"/>
          </p:cNvCxnSpPr>
          <p:nvPr/>
        </p:nvCxnSpPr>
        <p:spPr>
          <a:xfrm flipH="1">
            <a:off x="3106950" y="2467456"/>
            <a:ext cx="146038" cy="436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9F90E65-B34B-C174-6FFD-4E321ABC4235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>
            <a:off x="1303705" y="2467456"/>
            <a:ext cx="642845" cy="449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82F79BA-CD0C-E6DF-FA0B-4CD74E2AEFAF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786150" y="2467456"/>
            <a:ext cx="517555" cy="436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37BE822-519F-F4A2-5D59-604EEF46C43F}"/>
              </a:ext>
            </a:extLst>
          </p:cNvPr>
          <p:cNvCxnSpPr>
            <a:cxnSpLocks/>
            <a:stCxn id="30" idx="2"/>
            <a:endCxn id="136" idx="0"/>
          </p:cNvCxnSpPr>
          <p:nvPr/>
        </p:nvCxnSpPr>
        <p:spPr>
          <a:xfrm>
            <a:off x="1946550" y="3194412"/>
            <a:ext cx="357300" cy="374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5C1058-5BE3-6483-4672-4D5356E67E66}"/>
              </a:ext>
            </a:extLst>
          </p:cNvPr>
          <p:cNvCxnSpPr>
            <a:cxnSpLocks/>
            <a:stCxn id="30" idx="2"/>
            <a:endCxn id="132" idx="0"/>
          </p:cNvCxnSpPr>
          <p:nvPr/>
        </p:nvCxnSpPr>
        <p:spPr>
          <a:xfrm flipH="1">
            <a:off x="1150650" y="3194412"/>
            <a:ext cx="795900" cy="374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183B7E4-8DDA-9DF1-284C-0885509E22C8}"/>
              </a:ext>
            </a:extLst>
          </p:cNvPr>
          <p:cNvCxnSpPr>
            <a:cxnSpLocks/>
            <a:stCxn id="130" idx="2"/>
            <a:endCxn id="138" idx="0"/>
          </p:cNvCxnSpPr>
          <p:nvPr/>
        </p:nvCxnSpPr>
        <p:spPr>
          <a:xfrm flipH="1">
            <a:off x="3699088" y="3194412"/>
            <a:ext cx="568262" cy="374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6E72BAD-F87A-278F-2892-DF6C54838347}"/>
              </a:ext>
            </a:extLst>
          </p:cNvPr>
          <p:cNvCxnSpPr>
            <a:cxnSpLocks/>
            <a:stCxn id="130" idx="2"/>
            <a:endCxn id="140" idx="0"/>
          </p:cNvCxnSpPr>
          <p:nvPr/>
        </p:nvCxnSpPr>
        <p:spPr>
          <a:xfrm>
            <a:off x="4267350" y="3194412"/>
            <a:ext cx="444121" cy="374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2183010-09F7-7ACE-2855-6FFFD6925C3B}"/>
              </a:ext>
            </a:extLst>
          </p:cNvPr>
          <p:cNvSpPr/>
          <p:nvPr/>
        </p:nvSpPr>
        <p:spPr>
          <a:xfrm>
            <a:off x="5976000" y="1791624"/>
            <a:ext cx="668276" cy="250077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6977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ource Sans Pro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DA4E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Repeat STEP 1 and 2 for N number of times (i.e. N number of trees)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A1D547-65DE-984B-DF9F-284B0FA9AAEB}"/>
              </a:ext>
            </a:extLst>
          </p:cNvPr>
          <p:cNvSpPr/>
          <p:nvPr/>
        </p:nvSpPr>
        <p:spPr>
          <a:xfrm>
            <a:off x="1595863" y="1233894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1</a:t>
            </a:r>
            <a:endParaRPr lang="en-SG" sz="105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AF1415-2687-134A-7841-D394B6BFF5F0}"/>
              </a:ext>
            </a:extLst>
          </p:cNvPr>
          <p:cNvSpPr/>
          <p:nvPr/>
        </p:nvSpPr>
        <p:spPr>
          <a:xfrm>
            <a:off x="1046742" y="170522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494164-8614-20EA-76E8-0417582F2286}"/>
              </a:ext>
            </a:extLst>
          </p:cNvPr>
          <p:cNvSpPr/>
          <p:nvPr/>
        </p:nvSpPr>
        <p:spPr>
          <a:xfrm>
            <a:off x="2054323" y="170522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9462B3-B59B-B05B-F77A-13D23F5D2843}"/>
              </a:ext>
            </a:extLst>
          </p:cNvPr>
          <p:cNvSpPr/>
          <p:nvPr/>
        </p:nvSpPr>
        <p:spPr>
          <a:xfrm>
            <a:off x="494324" y="2158883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6BBD4-E891-D32B-A0C8-FC5C355D3665}"/>
              </a:ext>
            </a:extLst>
          </p:cNvPr>
          <p:cNvSpPr/>
          <p:nvPr/>
        </p:nvSpPr>
        <p:spPr>
          <a:xfrm>
            <a:off x="1411243" y="2158869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BAA145-6DB6-0873-6335-EE2D1DCCF1B6}"/>
              </a:ext>
            </a:extLst>
          </p:cNvPr>
          <p:cNvSpPr/>
          <p:nvPr/>
        </p:nvSpPr>
        <p:spPr>
          <a:xfrm>
            <a:off x="2130733" y="2161696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5593AF-0784-D9BA-1EF5-998A88CB271C}"/>
              </a:ext>
            </a:extLst>
          </p:cNvPr>
          <p:cNvSpPr/>
          <p:nvPr/>
        </p:nvSpPr>
        <p:spPr>
          <a:xfrm>
            <a:off x="2892462" y="2162641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73EBC3-F357-4218-C7BA-0CB519242BF8}"/>
              </a:ext>
            </a:extLst>
          </p:cNvPr>
          <p:cNvSpPr/>
          <p:nvPr/>
        </p:nvSpPr>
        <p:spPr>
          <a:xfrm>
            <a:off x="770533" y="2612544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ED3CB1-607B-5578-339D-CBD6ACC5CE89}"/>
              </a:ext>
            </a:extLst>
          </p:cNvPr>
          <p:cNvSpPr/>
          <p:nvPr/>
        </p:nvSpPr>
        <p:spPr>
          <a:xfrm>
            <a:off x="1703354" y="262641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24077F-68E5-291E-86C8-F4DD5075A15E}"/>
              </a:ext>
            </a:extLst>
          </p:cNvPr>
          <p:cNvSpPr/>
          <p:nvPr/>
        </p:nvSpPr>
        <p:spPr>
          <a:xfrm>
            <a:off x="2557392" y="262641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23D14-0CB8-E18D-EED8-DFD7952E0ECB}"/>
              </a:ext>
            </a:extLst>
          </p:cNvPr>
          <p:cNvSpPr/>
          <p:nvPr/>
        </p:nvSpPr>
        <p:spPr>
          <a:xfrm>
            <a:off x="3391180" y="262641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1E6694-3312-0418-28D3-B427923329D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352382" y="1510960"/>
            <a:ext cx="549121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8D3F23-75F8-9873-EFC3-6923C317124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901503" y="1510960"/>
            <a:ext cx="458460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6E7B7F-3259-82C0-886D-4A48E67AEB9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359963" y="1982288"/>
            <a:ext cx="838139" cy="18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310210-EC23-D0B0-9B8E-CF24D8E8E80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359963" y="1982288"/>
            <a:ext cx="76410" cy="179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0ED0C4-D20F-DD74-32BE-735AD07B203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352382" y="1982288"/>
            <a:ext cx="364501" cy="176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BE4810-3C93-2DB0-3D24-F965C8A09EE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799964" y="1982288"/>
            <a:ext cx="552418" cy="176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59F98F-5AFA-0102-71E3-D366B6AE77C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716883" y="2435935"/>
            <a:ext cx="292111" cy="190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740983-9878-F8BD-488B-5A40DE7C934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76173" y="2435935"/>
            <a:ext cx="640710" cy="176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BFD5607-0ADE-257B-BDA7-9730530FF90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863032" y="2439707"/>
            <a:ext cx="335070" cy="18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683C6-ACD9-2053-07BE-14BA00BCD8A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3198102" y="2439707"/>
            <a:ext cx="498718" cy="18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26F5704-AE6D-A8F4-4489-FBFA1B2B9B7D}"/>
              </a:ext>
            </a:extLst>
          </p:cNvPr>
          <p:cNvSpPr/>
          <p:nvPr/>
        </p:nvSpPr>
        <p:spPr>
          <a:xfrm>
            <a:off x="6059355" y="1284004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2</a:t>
            </a:r>
            <a:endParaRPr lang="en-SG" sz="105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0188B52-9CCA-E7DE-EE9A-210D9134F6CA}"/>
              </a:ext>
            </a:extLst>
          </p:cNvPr>
          <p:cNvSpPr/>
          <p:nvPr/>
        </p:nvSpPr>
        <p:spPr>
          <a:xfrm>
            <a:off x="5510234" y="175533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44763EB-6740-1E5C-E087-29684A39942F}"/>
              </a:ext>
            </a:extLst>
          </p:cNvPr>
          <p:cNvSpPr/>
          <p:nvPr/>
        </p:nvSpPr>
        <p:spPr>
          <a:xfrm>
            <a:off x="6517815" y="175533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F1FB746-0125-0271-88C5-D028D4B3DECA}"/>
              </a:ext>
            </a:extLst>
          </p:cNvPr>
          <p:cNvSpPr/>
          <p:nvPr/>
        </p:nvSpPr>
        <p:spPr>
          <a:xfrm>
            <a:off x="4957816" y="2208993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5BC068D-00F8-2FE8-4825-6B6AF357E378}"/>
              </a:ext>
            </a:extLst>
          </p:cNvPr>
          <p:cNvSpPr/>
          <p:nvPr/>
        </p:nvSpPr>
        <p:spPr>
          <a:xfrm>
            <a:off x="5874735" y="2208979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1149E607-C0B4-DB03-4AE4-A712024DADB8}"/>
              </a:ext>
            </a:extLst>
          </p:cNvPr>
          <p:cNvSpPr/>
          <p:nvPr/>
        </p:nvSpPr>
        <p:spPr>
          <a:xfrm>
            <a:off x="6594225" y="2211806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76E6929F-57FF-6006-A72A-E6A9B4A081BC}"/>
              </a:ext>
            </a:extLst>
          </p:cNvPr>
          <p:cNvSpPr/>
          <p:nvPr/>
        </p:nvSpPr>
        <p:spPr>
          <a:xfrm>
            <a:off x="7355954" y="2212751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CCE580B-DC3A-9274-6B77-7A63A6FADD53}"/>
              </a:ext>
            </a:extLst>
          </p:cNvPr>
          <p:cNvSpPr/>
          <p:nvPr/>
        </p:nvSpPr>
        <p:spPr>
          <a:xfrm>
            <a:off x="6090434" y="2662626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014005A5-2581-E7E2-45CA-EE9D9E71E2DF}"/>
              </a:ext>
            </a:extLst>
          </p:cNvPr>
          <p:cNvSpPr/>
          <p:nvPr/>
        </p:nvSpPr>
        <p:spPr>
          <a:xfrm>
            <a:off x="6917765" y="2669225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6232-C23B-7152-FEF8-FEE3E54A597A}"/>
              </a:ext>
            </a:extLst>
          </p:cNvPr>
          <p:cNvCxnSpPr>
            <a:stCxn id="157" idx="2"/>
            <a:endCxn id="158" idx="0"/>
          </p:cNvCxnSpPr>
          <p:nvPr/>
        </p:nvCxnSpPr>
        <p:spPr>
          <a:xfrm flipH="1">
            <a:off x="5815874" y="1561070"/>
            <a:ext cx="549121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88A3CC2-E37A-7CDA-BE86-9BAF92D9C861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>
            <a:off x="6364995" y="1561070"/>
            <a:ext cx="458460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B474D17-2273-1223-ABAD-38412F6AEAD8}"/>
              </a:ext>
            </a:extLst>
          </p:cNvPr>
          <p:cNvCxnSpPr>
            <a:cxnSpLocks/>
            <a:stCxn id="159" idx="2"/>
            <a:endCxn id="176" idx="0"/>
          </p:cNvCxnSpPr>
          <p:nvPr/>
        </p:nvCxnSpPr>
        <p:spPr>
          <a:xfrm>
            <a:off x="6823455" y="2032398"/>
            <a:ext cx="838139" cy="18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0730971-7E36-2023-E703-3D17E95328ED}"/>
              </a:ext>
            </a:extLst>
          </p:cNvPr>
          <p:cNvCxnSpPr>
            <a:cxnSpLocks/>
            <a:stCxn id="159" idx="2"/>
            <a:endCxn id="175" idx="0"/>
          </p:cNvCxnSpPr>
          <p:nvPr/>
        </p:nvCxnSpPr>
        <p:spPr>
          <a:xfrm>
            <a:off x="6823455" y="2032398"/>
            <a:ext cx="76410" cy="179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65C709B-A71C-4E3B-3A30-66C04700B838}"/>
              </a:ext>
            </a:extLst>
          </p:cNvPr>
          <p:cNvCxnSpPr>
            <a:cxnSpLocks/>
            <a:stCxn id="158" idx="2"/>
            <a:endCxn id="174" idx="0"/>
          </p:cNvCxnSpPr>
          <p:nvPr/>
        </p:nvCxnSpPr>
        <p:spPr>
          <a:xfrm>
            <a:off x="5815874" y="2032398"/>
            <a:ext cx="364501" cy="176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77146A-564E-BE1C-5D54-D3C84E0B133B}"/>
              </a:ext>
            </a:extLst>
          </p:cNvPr>
          <p:cNvCxnSpPr>
            <a:cxnSpLocks/>
            <a:stCxn id="158" idx="2"/>
            <a:endCxn id="173" idx="0"/>
          </p:cNvCxnSpPr>
          <p:nvPr/>
        </p:nvCxnSpPr>
        <p:spPr>
          <a:xfrm flipH="1">
            <a:off x="5263456" y="2032398"/>
            <a:ext cx="552418" cy="176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0388AA8-D1A6-47E5-8665-03B57424DBE5}"/>
              </a:ext>
            </a:extLst>
          </p:cNvPr>
          <p:cNvCxnSpPr>
            <a:cxnSpLocks/>
            <a:stCxn id="175" idx="2"/>
            <a:endCxn id="179" idx="0"/>
          </p:cNvCxnSpPr>
          <p:nvPr/>
        </p:nvCxnSpPr>
        <p:spPr>
          <a:xfrm flipH="1">
            <a:off x="6396074" y="2488872"/>
            <a:ext cx="503791" cy="173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828119-1B60-C75A-A842-FCCBF1BF7766}"/>
              </a:ext>
            </a:extLst>
          </p:cNvPr>
          <p:cNvCxnSpPr>
            <a:cxnSpLocks/>
            <a:stCxn id="175" idx="2"/>
            <a:endCxn id="180" idx="0"/>
          </p:cNvCxnSpPr>
          <p:nvPr/>
        </p:nvCxnSpPr>
        <p:spPr>
          <a:xfrm>
            <a:off x="6899865" y="2488872"/>
            <a:ext cx="323540" cy="18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E391E089-B18D-A609-FCCD-5B033678EB66}"/>
              </a:ext>
            </a:extLst>
          </p:cNvPr>
          <p:cNvSpPr/>
          <p:nvPr/>
        </p:nvSpPr>
        <p:spPr>
          <a:xfrm>
            <a:off x="3834226" y="3084474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3</a:t>
            </a:r>
            <a:endParaRPr lang="en-SG" sz="1050" dirty="0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E8B2B581-9618-E16C-2DC0-BEA7FE9D4E51}"/>
              </a:ext>
            </a:extLst>
          </p:cNvPr>
          <p:cNvSpPr/>
          <p:nvPr/>
        </p:nvSpPr>
        <p:spPr>
          <a:xfrm>
            <a:off x="3285105" y="355580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DF78AFAE-DDC1-2AC6-751D-FDFFBFF89AD9}"/>
              </a:ext>
            </a:extLst>
          </p:cNvPr>
          <p:cNvSpPr/>
          <p:nvPr/>
        </p:nvSpPr>
        <p:spPr>
          <a:xfrm>
            <a:off x="4292686" y="355580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138AFE49-FADA-483C-E7E1-B4910CFA6049}"/>
              </a:ext>
            </a:extLst>
          </p:cNvPr>
          <p:cNvSpPr/>
          <p:nvPr/>
        </p:nvSpPr>
        <p:spPr>
          <a:xfrm>
            <a:off x="2732687" y="4009463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8A24C8B7-84FF-0D39-CD74-D6A1D2EC686D}"/>
              </a:ext>
            </a:extLst>
          </p:cNvPr>
          <p:cNvSpPr/>
          <p:nvPr/>
        </p:nvSpPr>
        <p:spPr>
          <a:xfrm>
            <a:off x="3649606" y="4009449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18C68C1F-9C0E-F508-64FD-9688B3EBCE09}"/>
              </a:ext>
            </a:extLst>
          </p:cNvPr>
          <p:cNvSpPr/>
          <p:nvPr/>
        </p:nvSpPr>
        <p:spPr>
          <a:xfrm>
            <a:off x="3461646" y="4493249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05ADF16D-4A6E-25FA-22A0-675C90F30543}"/>
              </a:ext>
            </a:extLst>
          </p:cNvPr>
          <p:cNvSpPr/>
          <p:nvPr/>
        </p:nvSpPr>
        <p:spPr>
          <a:xfrm>
            <a:off x="4489796" y="4493574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62701495-25D5-A7E6-9A26-D0EC7631FC33}"/>
              </a:ext>
            </a:extLst>
          </p:cNvPr>
          <p:cNvSpPr/>
          <p:nvPr/>
        </p:nvSpPr>
        <p:spPr>
          <a:xfrm>
            <a:off x="1868282" y="447699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4A97C58C-5D9D-3CDA-8236-9D93A73D4771}"/>
              </a:ext>
            </a:extLst>
          </p:cNvPr>
          <p:cNvSpPr/>
          <p:nvPr/>
        </p:nvSpPr>
        <p:spPr>
          <a:xfrm>
            <a:off x="2697547" y="4493574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4B877C8-3F89-5A60-7EDD-DADDD355A6A7}"/>
              </a:ext>
            </a:extLst>
          </p:cNvPr>
          <p:cNvCxnSpPr>
            <a:stCxn id="246" idx="2"/>
            <a:endCxn id="247" idx="0"/>
          </p:cNvCxnSpPr>
          <p:nvPr/>
        </p:nvCxnSpPr>
        <p:spPr>
          <a:xfrm flipH="1">
            <a:off x="3590745" y="3361540"/>
            <a:ext cx="549121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A3D5FA0-2BAA-A920-AD15-089C7F806E79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4139866" y="3361540"/>
            <a:ext cx="458460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1A803E-2ED9-01D0-4772-814DD23094C9}"/>
              </a:ext>
            </a:extLst>
          </p:cNvPr>
          <p:cNvCxnSpPr>
            <a:cxnSpLocks/>
            <a:stCxn id="247" idx="2"/>
            <a:endCxn id="250" idx="0"/>
          </p:cNvCxnSpPr>
          <p:nvPr/>
        </p:nvCxnSpPr>
        <p:spPr>
          <a:xfrm>
            <a:off x="3590745" y="3832868"/>
            <a:ext cx="364501" cy="176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5809BB2-704D-6C3A-B0C9-184B8C2CF325}"/>
              </a:ext>
            </a:extLst>
          </p:cNvPr>
          <p:cNvCxnSpPr>
            <a:cxnSpLocks/>
            <a:stCxn id="247" idx="2"/>
            <a:endCxn id="249" idx="0"/>
          </p:cNvCxnSpPr>
          <p:nvPr/>
        </p:nvCxnSpPr>
        <p:spPr>
          <a:xfrm flipH="1">
            <a:off x="3038327" y="3832868"/>
            <a:ext cx="552418" cy="176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8150281-D2EC-9217-3053-A975979F91C8}"/>
              </a:ext>
            </a:extLst>
          </p:cNvPr>
          <p:cNvCxnSpPr>
            <a:cxnSpLocks/>
            <a:stCxn id="250" idx="2"/>
            <a:endCxn id="252" idx="0"/>
          </p:cNvCxnSpPr>
          <p:nvPr/>
        </p:nvCxnSpPr>
        <p:spPr>
          <a:xfrm>
            <a:off x="3955246" y="4286515"/>
            <a:ext cx="840190" cy="207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7BF0478-33A9-46EE-C495-61EF45D7E2D1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 flipH="1">
            <a:off x="3767286" y="4286515"/>
            <a:ext cx="187960" cy="206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38FF1BC-DE8E-8AB4-A4FD-719E13396A83}"/>
              </a:ext>
            </a:extLst>
          </p:cNvPr>
          <p:cNvCxnSpPr>
            <a:cxnSpLocks/>
            <a:stCxn id="249" idx="2"/>
            <a:endCxn id="253" idx="0"/>
          </p:cNvCxnSpPr>
          <p:nvPr/>
        </p:nvCxnSpPr>
        <p:spPr>
          <a:xfrm flipH="1">
            <a:off x="2173922" y="4286529"/>
            <a:ext cx="864405" cy="190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E709C49-5B53-29D5-B964-758EA48D1F37}"/>
              </a:ext>
            </a:extLst>
          </p:cNvPr>
          <p:cNvCxnSpPr>
            <a:cxnSpLocks/>
            <a:stCxn id="249" idx="2"/>
            <a:endCxn id="254" idx="0"/>
          </p:cNvCxnSpPr>
          <p:nvPr/>
        </p:nvCxnSpPr>
        <p:spPr>
          <a:xfrm flipH="1">
            <a:off x="3003187" y="4286529"/>
            <a:ext cx="35140" cy="207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96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ource Sans Pro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DA4E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4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New data point, make each of the N trees predict the value. Assign the new data point to the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AVERAGE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of all predicted values.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A1D547-65DE-984B-DF9F-284B0FA9AAEB}"/>
              </a:ext>
            </a:extLst>
          </p:cNvPr>
          <p:cNvSpPr/>
          <p:nvPr/>
        </p:nvSpPr>
        <p:spPr>
          <a:xfrm>
            <a:off x="1595863" y="1233894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1</a:t>
            </a:r>
            <a:endParaRPr lang="en-SG" sz="105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AF1415-2687-134A-7841-D394B6BFF5F0}"/>
              </a:ext>
            </a:extLst>
          </p:cNvPr>
          <p:cNvSpPr/>
          <p:nvPr/>
        </p:nvSpPr>
        <p:spPr>
          <a:xfrm>
            <a:off x="1046742" y="170522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494164-8614-20EA-76E8-0417582F2286}"/>
              </a:ext>
            </a:extLst>
          </p:cNvPr>
          <p:cNvSpPr/>
          <p:nvPr/>
        </p:nvSpPr>
        <p:spPr>
          <a:xfrm>
            <a:off x="2054323" y="170522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9462B3-B59B-B05B-F77A-13D23F5D2843}"/>
              </a:ext>
            </a:extLst>
          </p:cNvPr>
          <p:cNvSpPr/>
          <p:nvPr/>
        </p:nvSpPr>
        <p:spPr>
          <a:xfrm>
            <a:off x="494324" y="2158883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6BBD4-E891-D32B-A0C8-FC5C355D3665}"/>
              </a:ext>
            </a:extLst>
          </p:cNvPr>
          <p:cNvSpPr/>
          <p:nvPr/>
        </p:nvSpPr>
        <p:spPr>
          <a:xfrm>
            <a:off x="1411243" y="2158869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BAA145-6DB6-0873-6335-EE2D1DCCF1B6}"/>
              </a:ext>
            </a:extLst>
          </p:cNvPr>
          <p:cNvSpPr/>
          <p:nvPr/>
        </p:nvSpPr>
        <p:spPr>
          <a:xfrm>
            <a:off x="2130733" y="2161696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5593AF-0784-D9BA-1EF5-998A88CB271C}"/>
              </a:ext>
            </a:extLst>
          </p:cNvPr>
          <p:cNvSpPr/>
          <p:nvPr/>
        </p:nvSpPr>
        <p:spPr>
          <a:xfrm>
            <a:off x="2892462" y="2162641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73EBC3-F357-4218-C7BA-0CB519242BF8}"/>
              </a:ext>
            </a:extLst>
          </p:cNvPr>
          <p:cNvSpPr/>
          <p:nvPr/>
        </p:nvSpPr>
        <p:spPr>
          <a:xfrm>
            <a:off x="770533" y="2612544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ED3CB1-607B-5578-339D-CBD6ACC5CE89}"/>
              </a:ext>
            </a:extLst>
          </p:cNvPr>
          <p:cNvSpPr/>
          <p:nvPr/>
        </p:nvSpPr>
        <p:spPr>
          <a:xfrm>
            <a:off x="1703354" y="262641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24077F-68E5-291E-86C8-F4DD5075A15E}"/>
              </a:ext>
            </a:extLst>
          </p:cNvPr>
          <p:cNvSpPr/>
          <p:nvPr/>
        </p:nvSpPr>
        <p:spPr>
          <a:xfrm>
            <a:off x="2557392" y="262641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23D14-0CB8-E18D-EED8-DFD7952E0ECB}"/>
              </a:ext>
            </a:extLst>
          </p:cNvPr>
          <p:cNvSpPr/>
          <p:nvPr/>
        </p:nvSpPr>
        <p:spPr>
          <a:xfrm>
            <a:off x="3391180" y="262641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1E6694-3312-0418-28D3-B427923329D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352382" y="1510960"/>
            <a:ext cx="549121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8D3F23-75F8-9873-EFC3-6923C317124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901503" y="1510960"/>
            <a:ext cx="458460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6E7B7F-3259-82C0-886D-4A48E67AEB9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359963" y="1982288"/>
            <a:ext cx="838139" cy="18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310210-EC23-D0B0-9B8E-CF24D8E8E80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359963" y="1982288"/>
            <a:ext cx="76410" cy="179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0ED0C4-D20F-DD74-32BE-735AD07B203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352382" y="1982288"/>
            <a:ext cx="364501" cy="176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BE4810-3C93-2DB0-3D24-F965C8A09EE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799964" y="1982288"/>
            <a:ext cx="552418" cy="176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59F98F-5AFA-0102-71E3-D366B6AE77C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716883" y="2435935"/>
            <a:ext cx="292111" cy="190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740983-9878-F8BD-488B-5A40DE7C934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76173" y="2435935"/>
            <a:ext cx="640710" cy="176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BFD5607-0ADE-257B-BDA7-9730530FF90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863032" y="2439707"/>
            <a:ext cx="335070" cy="18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683C6-ACD9-2053-07BE-14BA00BCD8A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3198102" y="2439707"/>
            <a:ext cx="498718" cy="18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26F5704-AE6D-A8F4-4489-FBFA1B2B9B7D}"/>
              </a:ext>
            </a:extLst>
          </p:cNvPr>
          <p:cNvSpPr/>
          <p:nvPr/>
        </p:nvSpPr>
        <p:spPr>
          <a:xfrm>
            <a:off x="6059355" y="1284004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2</a:t>
            </a:r>
            <a:endParaRPr lang="en-SG" sz="105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0188B52-9CCA-E7DE-EE9A-210D9134F6CA}"/>
              </a:ext>
            </a:extLst>
          </p:cNvPr>
          <p:cNvSpPr/>
          <p:nvPr/>
        </p:nvSpPr>
        <p:spPr>
          <a:xfrm>
            <a:off x="5510234" y="175533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44763EB-6740-1E5C-E087-29684A39942F}"/>
              </a:ext>
            </a:extLst>
          </p:cNvPr>
          <p:cNvSpPr/>
          <p:nvPr/>
        </p:nvSpPr>
        <p:spPr>
          <a:xfrm>
            <a:off x="6517815" y="175533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F1FB746-0125-0271-88C5-D028D4B3DECA}"/>
              </a:ext>
            </a:extLst>
          </p:cNvPr>
          <p:cNvSpPr/>
          <p:nvPr/>
        </p:nvSpPr>
        <p:spPr>
          <a:xfrm>
            <a:off x="4957816" y="2208993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5BC068D-00F8-2FE8-4825-6B6AF357E378}"/>
              </a:ext>
            </a:extLst>
          </p:cNvPr>
          <p:cNvSpPr/>
          <p:nvPr/>
        </p:nvSpPr>
        <p:spPr>
          <a:xfrm>
            <a:off x="5874735" y="2208979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1149E607-C0B4-DB03-4AE4-A712024DADB8}"/>
              </a:ext>
            </a:extLst>
          </p:cNvPr>
          <p:cNvSpPr/>
          <p:nvPr/>
        </p:nvSpPr>
        <p:spPr>
          <a:xfrm>
            <a:off x="6594225" y="2211806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76E6929F-57FF-6006-A72A-E6A9B4A081BC}"/>
              </a:ext>
            </a:extLst>
          </p:cNvPr>
          <p:cNvSpPr/>
          <p:nvPr/>
        </p:nvSpPr>
        <p:spPr>
          <a:xfrm>
            <a:off x="7355954" y="2212751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CCE580B-DC3A-9274-6B77-7A63A6FADD53}"/>
              </a:ext>
            </a:extLst>
          </p:cNvPr>
          <p:cNvSpPr/>
          <p:nvPr/>
        </p:nvSpPr>
        <p:spPr>
          <a:xfrm>
            <a:off x="6090434" y="2662626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014005A5-2581-E7E2-45CA-EE9D9E71E2DF}"/>
              </a:ext>
            </a:extLst>
          </p:cNvPr>
          <p:cNvSpPr/>
          <p:nvPr/>
        </p:nvSpPr>
        <p:spPr>
          <a:xfrm>
            <a:off x="6917765" y="2669225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6232-C23B-7152-FEF8-FEE3E54A597A}"/>
              </a:ext>
            </a:extLst>
          </p:cNvPr>
          <p:cNvCxnSpPr>
            <a:stCxn id="157" idx="2"/>
            <a:endCxn id="158" idx="0"/>
          </p:cNvCxnSpPr>
          <p:nvPr/>
        </p:nvCxnSpPr>
        <p:spPr>
          <a:xfrm flipH="1">
            <a:off x="5815874" y="1561070"/>
            <a:ext cx="549121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88A3CC2-E37A-7CDA-BE86-9BAF92D9C861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>
            <a:off x="6364995" y="1561070"/>
            <a:ext cx="458460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B474D17-2273-1223-ABAD-38412F6AEAD8}"/>
              </a:ext>
            </a:extLst>
          </p:cNvPr>
          <p:cNvCxnSpPr>
            <a:cxnSpLocks/>
            <a:stCxn id="159" idx="2"/>
            <a:endCxn id="176" idx="0"/>
          </p:cNvCxnSpPr>
          <p:nvPr/>
        </p:nvCxnSpPr>
        <p:spPr>
          <a:xfrm>
            <a:off x="6823455" y="2032398"/>
            <a:ext cx="838139" cy="18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0730971-7E36-2023-E703-3D17E95328ED}"/>
              </a:ext>
            </a:extLst>
          </p:cNvPr>
          <p:cNvCxnSpPr>
            <a:cxnSpLocks/>
            <a:stCxn id="159" idx="2"/>
            <a:endCxn id="175" idx="0"/>
          </p:cNvCxnSpPr>
          <p:nvPr/>
        </p:nvCxnSpPr>
        <p:spPr>
          <a:xfrm>
            <a:off x="6823455" y="2032398"/>
            <a:ext cx="76410" cy="179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65C709B-A71C-4E3B-3A30-66C04700B838}"/>
              </a:ext>
            </a:extLst>
          </p:cNvPr>
          <p:cNvCxnSpPr>
            <a:cxnSpLocks/>
            <a:stCxn id="158" idx="2"/>
            <a:endCxn id="174" idx="0"/>
          </p:cNvCxnSpPr>
          <p:nvPr/>
        </p:nvCxnSpPr>
        <p:spPr>
          <a:xfrm>
            <a:off x="5815874" y="2032398"/>
            <a:ext cx="364501" cy="176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77146A-564E-BE1C-5D54-D3C84E0B133B}"/>
              </a:ext>
            </a:extLst>
          </p:cNvPr>
          <p:cNvCxnSpPr>
            <a:cxnSpLocks/>
            <a:stCxn id="158" idx="2"/>
            <a:endCxn id="173" idx="0"/>
          </p:cNvCxnSpPr>
          <p:nvPr/>
        </p:nvCxnSpPr>
        <p:spPr>
          <a:xfrm flipH="1">
            <a:off x="5263456" y="2032398"/>
            <a:ext cx="552418" cy="176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0388AA8-D1A6-47E5-8665-03B57424DBE5}"/>
              </a:ext>
            </a:extLst>
          </p:cNvPr>
          <p:cNvCxnSpPr>
            <a:cxnSpLocks/>
            <a:stCxn id="175" idx="2"/>
            <a:endCxn id="179" idx="0"/>
          </p:cNvCxnSpPr>
          <p:nvPr/>
        </p:nvCxnSpPr>
        <p:spPr>
          <a:xfrm flipH="1">
            <a:off x="6396074" y="2488872"/>
            <a:ext cx="503791" cy="173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828119-1B60-C75A-A842-FCCBF1BF7766}"/>
              </a:ext>
            </a:extLst>
          </p:cNvPr>
          <p:cNvCxnSpPr>
            <a:cxnSpLocks/>
            <a:stCxn id="175" idx="2"/>
            <a:endCxn id="180" idx="0"/>
          </p:cNvCxnSpPr>
          <p:nvPr/>
        </p:nvCxnSpPr>
        <p:spPr>
          <a:xfrm>
            <a:off x="6899865" y="2488872"/>
            <a:ext cx="323540" cy="18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5476C9F4-991B-ECA9-6607-01514BFCF112}"/>
              </a:ext>
            </a:extLst>
          </p:cNvPr>
          <p:cNvSpPr/>
          <p:nvPr/>
        </p:nvSpPr>
        <p:spPr>
          <a:xfrm>
            <a:off x="3834226" y="3084474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Tree 3</a:t>
            </a:r>
            <a:endParaRPr lang="en-SG" sz="1050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F0AF309F-FD62-45C9-2C43-FF7ADEED1C10}"/>
              </a:ext>
            </a:extLst>
          </p:cNvPr>
          <p:cNvSpPr/>
          <p:nvPr/>
        </p:nvSpPr>
        <p:spPr>
          <a:xfrm>
            <a:off x="3285105" y="3555802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38CEADB1-ABDB-79E1-D29C-D4B6ED80FFD0}"/>
              </a:ext>
            </a:extLst>
          </p:cNvPr>
          <p:cNvSpPr/>
          <p:nvPr/>
        </p:nvSpPr>
        <p:spPr>
          <a:xfrm>
            <a:off x="4292686" y="355580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FA552334-EE0D-B26E-7F97-9D04E2EB8A46}"/>
              </a:ext>
            </a:extLst>
          </p:cNvPr>
          <p:cNvSpPr/>
          <p:nvPr/>
        </p:nvSpPr>
        <p:spPr>
          <a:xfrm>
            <a:off x="2732687" y="4009463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475CD7A3-E4C0-81C7-0097-7F2946769A3A}"/>
              </a:ext>
            </a:extLst>
          </p:cNvPr>
          <p:cNvSpPr/>
          <p:nvPr/>
        </p:nvSpPr>
        <p:spPr>
          <a:xfrm>
            <a:off x="3649606" y="4009449"/>
            <a:ext cx="611279" cy="277066"/>
          </a:xfrm>
          <a:prstGeom prst="roundRect">
            <a:avLst/>
          </a:prstGeom>
          <a:solidFill>
            <a:srgbClr val="2D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5623C1DB-9274-68FF-8CED-4DDA5393A7C2}"/>
              </a:ext>
            </a:extLst>
          </p:cNvPr>
          <p:cNvSpPr/>
          <p:nvPr/>
        </p:nvSpPr>
        <p:spPr>
          <a:xfrm>
            <a:off x="3461646" y="4493249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132583C5-FF13-B2CC-FDF9-0865AB23F3A2}"/>
              </a:ext>
            </a:extLst>
          </p:cNvPr>
          <p:cNvSpPr/>
          <p:nvPr/>
        </p:nvSpPr>
        <p:spPr>
          <a:xfrm>
            <a:off x="4489796" y="4493574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473113A-D494-E61E-294A-D3BB8CCD13EF}"/>
              </a:ext>
            </a:extLst>
          </p:cNvPr>
          <p:cNvSpPr/>
          <p:nvPr/>
        </p:nvSpPr>
        <p:spPr>
          <a:xfrm>
            <a:off x="1868282" y="4476992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60E6749F-B2E7-E7E1-6CB4-530017F33F02}"/>
              </a:ext>
            </a:extLst>
          </p:cNvPr>
          <p:cNvSpPr/>
          <p:nvPr/>
        </p:nvSpPr>
        <p:spPr>
          <a:xfrm>
            <a:off x="2697547" y="4493574"/>
            <a:ext cx="611279" cy="2770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476E559-9833-5F58-7B34-75A793896993}"/>
              </a:ext>
            </a:extLst>
          </p:cNvPr>
          <p:cNvCxnSpPr>
            <a:stCxn id="214" idx="2"/>
            <a:endCxn id="215" idx="0"/>
          </p:cNvCxnSpPr>
          <p:nvPr/>
        </p:nvCxnSpPr>
        <p:spPr>
          <a:xfrm flipH="1">
            <a:off x="3590745" y="3361540"/>
            <a:ext cx="549121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A092E9-6487-45F2-C53A-96C3673CB882}"/>
              </a:ext>
            </a:extLst>
          </p:cNvPr>
          <p:cNvCxnSpPr>
            <a:cxnSpLocks/>
            <a:stCxn id="214" idx="2"/>
            <a:endCxn id="216" idx="0"/>
          </p:cNvCxnSpPr>
          <p:nvPr/>
        </p:nvCxnSpPr>
        <p:spPr>
          <a:xfrm>
            <a:off x="4139866" y="3361540"/>
            <a:ext cx="458460" cy="194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CA2FA88-7CB6-0CE9-F1F2-DEE2CF5D3194}"/>
              </a:ext>
            </a:extLst>
          </p:cNvPr>
          <p:cNvCxnSpPr>
            <a:cxnSpLocks/>
            <a:stCxn id="215" idx="2"/>
            <a:endCxn id="218" idx="0"/>
          </p:cNvCxnSpPr>
          <p:nvPr/>
        </p:nvCxnSpPr>
        <p:spPr>
          <a:xfrm>
            <a:off x="3590745" y="3832868"/>
            <a:ext cx="364501" cy="176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EC2580A-FE1B-AB11-F7CE-D4D2D951F2B1}"/>
              </a:ext>
            </a:extLst>
          </p:cNvPr>
          <p:cNvCxnSpPr>
            <a:cxnSpLocks/>
            <a:stCxn id="215" idx="2"/>
            <a:endCxn id="217" idx="0"/>
          </p:cNvCxnSpPr>
          <p:nvPr/>
        </p:nvCxnSpPr>
        <p:spPr>
          <a:xfrm flipH="1">
            <a:off x="3038327" y="3832868"/>
            <a:ext cx="552418" cy="176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525F717-2223-361F-0490-EF3CBF17C71E}"/>
              </a:ext>
            </a:extLst>
          </p:cNvPr>
          <p:cNvCxnSpPr>
            <a:cxnSpLocks/>
            <a:stCxn id="218" idx="2"/>
            <a:endCxn id="222" idx="0"/>
          </p:cNvCxnSpPr>
          <p:nvPr/>
        </p:nvCxnSpPr>
        <p:spPr>
          <a:xfrm>
            <a:off x="3955246" y="4286515"/>
            <a:ext cx="840190" cy="207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55AB481-DE05-FC3D-E0AE-218860B370D1}"/>
              </a:ext>
            </a:extLst>
          </p:cNvPr>
          <p:cNvCxnSpPr>
            <a:cxnSpLocks/>
            <a:stCxn id="218" idx="2"/>
            <a:endCxn id="221" idx="0"/>
          </p:cNvCxnSpPr>
          <p:nvPr/>
        </p:nvCxnSpPr>
        <p:spPr>
          <a:xfrm flipH="1">
            <a:off x="3767286" y="4286515"/>
            <a:ext cx="187960" cy="206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1C11CE7-226E-D2FF-0069-BA4F3518036B}"/>
              </a:ext>
            </a:extLst>
          </p:cNvPr>
          <p:cNvCxnSpPr>
            <a:cxnSpLocks/>
            <a:stCxn id="217" idx="2"/>
            <a:endCxn id="223" idx="0"/>
          </p:cNvCxnSpPr>
          <p:nvPr/>
        </p:nvCxnSpPr>
        <p:spPr>
          <a:xfrm flipH="1">
            <a:off x="2173922" y="4286529"/>
            <a:ext cx="864405" cy="190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4594373-0789-19A0-71D1-967B461BDB3B}"/>
              </a:ext>
            </a:extLst>
          </p:cNvPr>
          <p:cNvCxnSpPr>
            <a:cxnSpLocks/>
            <a:stCxn id="217" idx="2"/>
            <a:endCxn id="224" idx="0"/>
          </p:cNvCxnSpPr>
          <p:nvPr/>
        </p:nvCxnSpPr>
        <p:spPr>
          <a:xfrm flipH="1">
            <a:off x="3003187" y="4286529"/>
            <a:ext cx="35140" cy="207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9BB72E-5742-04BC-C555-973ADA590594}"/>
                  </a:ext>
                </a:extLst>
              </p:cNvPr>
              <p:cNvSpPr/>
              <p:nvPr/>
            </p:nvSpPr>
            <p:spPr>
              <a:xfrm>
                <a:off x="1521776" y="2120688"/>
                <a:ext cx="1067369" cy="70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9BB72E-5742-04BC-C555-973ADA590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76" y="2120688"/>
                <a:ext cx="1067369" cy="70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929740-D88C-90E4-A7C2-9205F9A3E39F}"/>
                  </a:ext>
                </a:extLst>
              </p:cNvPr>
              <p:cNvSpPr/>
              <p:nvPr/>
            </p:nvSpPr>
            <p:spPr>
              <a:xfrm>
                <a:off x="6033146" y="2166746"/>
                <a:ext cx="1067369" cy="70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929740-D88C-90E4-A7C2-9205F9A3E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46" y="2166746"/>
                <a:ext cx="1067369" cy="70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2DD222-23C4-3265-96D8-B675F31A4B83}"/>
                  </a:ext>
                </a:extLst>
              </p:cNvPr>
              <p:cNvSpPr/>
              <p:nvPr/>
            </p:nvSpPr>
            <p:spPr>
              <a:xfrm>
                <a:off x="3539240" y="4022246"/>
                <a:ext cx="1067369" cy="7014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2DD222-23C4-3265-96D8-B675F31A4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40" y="4022246"/>
                <a:ext cx="1067369" cy="70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09C9EC-AD6F-C629-610C-E5994620B4F7}"/>
                  </a:ext>
                </a:extLst>
              </p:cNvPr>
              <p:cNvSpPr txBox="1"/>
              <p:nvPr/>
            </p:nvSpPr>
            <p:spPr>
              <a:xfrm>
                <a:off x="5441855" y="3832868"/>
                <a:ext cx="3579793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𝑅𝑒𝑠𝑢𝑙𝑡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09C9EC-AD6F-C629-610C-E5994620B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55" y="3832868"/>
                <a:ext cx="3579793" cy="666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72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Pros</a:t>
            </a:r>
          </a:p>
          <a:p>
            <a:pPr marL="342900" indent="-342900"/>
            <a:r>
              <a:rPr lang="en" dirty="0"/>
              <a:t>Usually more accurate than decision tree</a:t>
            </a:r>
          </a:p>
          <a:p>
            <a:pPr marL="342900" indent="-342900"/>
            <a:r>
              <a:rPr lang="en" dirty="0"/>
              <a:t>Works on both linear and non-linear datasets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Regression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Cons</a:t>
            </a:r>
          </a:p>
          <a:p>
            <a:pPr marL="342900" indent="-342900"/>
            <a:r>
              <a:rPr lang="en" dirty="0"/>
              <a:t>No interpretability</a:t>
            </a:r>
          </a:p>
          <a:p>
            <a:pPr marL="342900" indent="-342900"/>
            <a:r>
              <a:rPr lang="en" dirty="0"/>
              <a:t>Prone to overfitting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63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07786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20124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6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73377" y="1252131"/>
            <a:ext cx="503962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Why Regression?</a:t>
            </a:r>
            <a:endParaRPr sz="4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399" y="2394538"/>
            <a:ext cx="5622303" cy="1263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Regression is more than just linear relationships!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1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Regerssion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4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B0C65-7333-A8C5-A5F2-8F603C1D8AB9}"/>
              </a:ext>
            </a:extLst>
          </p:cNvPr>
          <p:cNvSpPr txBox="1"/>
          <p:nvPr/>
        </p:nvSpPr>
        <p:spPr>
          <a:xfrm>
            <a:off x="734400" y="1824010"/>
            <a:ext cx="1245600" cy="7386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Simple Linear Regression</a:t>
            </a:r>
            <a:endParaRPr lang="en-SG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3C0CB8-CAC9-D22F-D727-1226B796C31D}"/>
                  </a:ext>
                </a:extLst>
              </p:cNvPr>
              <p:cNvSpPr txBox="1"/>
              <p:nvPr/>
            </p:nvSpPr>
            <p:spPr>
              <a:xfrm>
                <a:off x="3376800" y="1993287"/>
                <a:ext cx="203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3C0CB8-CAC9-D22F-D727-1226B796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800" y="1993287"/>
                <a:ext cx="2037600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53272C5-DB3D-3A5C-6C3A-661055CB9EAC}"/>
              </a:ext>
            </a:extLst>
          </p:cNvPr>
          <p:cNvGrpSpPr/>
          <p:nvPr/>
        </p:nvGrpSpPr>
        <p:grpSpPr>
          <a:xfrm>
            <a:off x="2282400" y="2407501"/>
            <a:ext cx="2037600" cy="899127"/>
            <a:chOff x="2282400" y="2407501"/>
            <a:chExt cx="2037600" cy="89912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0F9357-BDB9-BEAD-24C0-F188B46C3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400" y="2407501"/>
              <a:ext cx="262800" cy="5364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314550-3698-8262-5481-6DC93961120F}"/>
                </a:ext>
              </a:extLst>
            </p:cNvPr>
            <p:cNvSpPr txBox="1"/>
            <p:nvPr/>
          </p:nvSpPr>
          <p:spPr>
            <a:xfrm>
              <a:off x="2282400" y="2998851"/>
              <a:ext cx="203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Dependent Variable 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36CBBC-72D5-2603-552A-17CB17685705}"/>
              </a:ext>
            </a:extLst>
          </p:cNvPr>
          <p:cNvGrpSpPr/>
          <p:nvPr/>
        </p:nvGrpSpPr>
        <p:grpSpPr>
          <a:xfrm>
            <a:off x="3964800" y="1158522"/>
            <a:ext cx="2037600" cy="862580"/>
            <a:chOff x="3964800" y="1158522"/>
            <a:chExt cx="2037600" cy="86258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59DD8D-692C-D058-3077-9A6E3F453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000" y="1499610"/>
              <a:ext cx="223200" cy="521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6D45EF-C7DB-EF44-65A0-12524695D7D3}"/>
                </a:ext>
              </a:extLst>
            </p:cNvPr>
            <p:cNvSpPr txBox="1"/>
            <p:nvPr/>
          </p:nvSpPr>
          <p:spPr>
            <a:xfrm>
              <a:off x="3964800" y="1158522"/>
              <a:ext cx="203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Independent Variable 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48B16-953A-BBD8-941E-C5A4A1E0A25E}"/>
              </a:ext>
            </a:extLst>
          </p:cNvPr>
          <p:cNvGrpSpPr/>
          <p:nvPr/>
        </p:nvGrpSpPr>
        <p:grpSpPr>
          <a:xfrm>
            <a:off x="4096800" y="2329348"/>
            <a:ext cx="2660402" cy="977280"/>
            <a:chOff x="4096800" y="2329348"/>
            <a:chExt cx="2660402" cy="97728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FE988C5-76F6-24AF-BAAA-158B2CD0F3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6800" y="2329348"/>
              <a:ext cx="886800" cy="6695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0B4A8A-FDF6-6970-0FBE-0BA185A2D4B7}"/>
                </a:ext>
              </a:extLst>
            </p:cNvPr>
            <p:cNvSpPr txBox="1"/>
            <p:nvPr/>
          </p:nvSpPr>
          <p:spPr>
            <a:xfrm>
              <a:off x="4719602" y="2998851"/>
              <a:ext cx="203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Coefficient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57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D7832-A426-1107-C5FC-69D044C5A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87712" y="1262550"/>
            <a:ext cx="2078501" cy="322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6A6397-0157-9F01-F1E5-55A64E5D72E7}"/>
                  </a:ext>
                </a:extLst>
              </p:cNvPr>
              <p:cNvSpPr txBox="1"/>
              <p:nvPr/>
            </p:nvSpPr>
            <p:spPr>
              <a:xfrm>
                <a:off x="5628743" y="1566668"/>
                <a:ext cx="203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6A6397-0157-9F01-F1E5-55A64E5D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743" y="1566668"/>
                <a:ext cx="2037600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43C4C-F935-2AAE-9186-C9ABA24DB00E}"/>
                  </a:ext>
                </a:extLst>
              </p:cNvPr>
              <p:cNvSpPr txBox="1"/>
              <p:nvPr/>
            </p:nvSpPr>
            <p:spPr>
              <a:xfrm>
                <a:off x="5065200" y="2637724"/>
                <a:ext cx="316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43C4C-F935-2AAE-9186-C9ABA24D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00" y="2637724"/>
                <a:ext cx="3164686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E68D92FF-E85D-3CBA-F7D0-7313865E725E}"/>
              </a:ext>
            </a:extLst>
          </p:cNvPr>
          <p:cNvSpPr/>
          <p:nvPr/>
        </p:nvSpPr>
        <p:spPr>
          <a:xfrm>
            <a:off x="6480629" y="2083615"/>
            <a:ext cx="333828" cy="51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85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53368A7-5E24-4B93-6BAC-9F2434CE9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919860"/>
              </p:ext>
            </p:extLst>
          </p:nvPr>
        </p:nvGraphicFramePr>
        <p:xfrm>
          <a:off x="294825" y="1398025"/>
          <a:ext cx="4277175" cy="285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CBF7ED-3690-F963-9864-1CEACC17202B}"/>
              </a:ext>
            </a:extLst>
          </p:cNvPr>
          <p:cNvCxnSpPr>
            <a:cxnSpLocks/>
          </p:cNvCxnSpPr>
          <p:nvPr/>
        </p:nvCxnSpPr>
        <p:spPr>
          <a:xfrm flipV="1">
            <a:off x="1219200" y="1836057"/>
            <a:ext cx="3135086" cy="1197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C4755D-4CD1-2ACC-EE78-1553DA6FB25F}"/>
                  </a:ext>
                </a:extLst>
              </p:cNvPr>
              <p:cNvSpPr txBox="1"/>
              <p:nvPr/>
            </p:nvSpPr>
            <p:spPr>
              <a:xfrm>
                <a:off x="5628743" y="1566668"/>
                <a:ext cx="203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C4755D-4CD1-2ACC-EE78-1553DA6F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743" y="1566668"/>
                <a:ext cx="2037600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2590E9-1B5F-D850-1DDC-FD6108D260A8}"/>
                  </a:ext>
                </a:extLst>
              </p:cNvPr>
              <p:cNvSpPr txBox="1"/>
              <p:nvPr/>
            </p:nvSpPr>
            <p:spPr>
              <a:xfrm>
                <a:off x="5065200" y="2637724"/>
                <a:ext cx="316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2590E9-1B5F-D850-1DDC-FD6108D2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00" y="2637724"/>
                <a:ext cx="3164686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CD2381B0-3F3C-A159-5E12-5C4BC2B8D651}"/>
              </a:ext>
            </a:extLst>
          </p:cNvPr>
          <p:cNvSpPr/>
          <p:nvPr/>
        </p:nvSpPr>
        <p:spPr>
          <a:xfrm>
            <a:off x="6480629" y="2083615"/>
            <a:ext cx="333828" cy="51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8632FF-8EFF-5327-B72B-214A1C997575}"/>
              </a:ext>
            </a:extLst>
          </p:cNvPr>
          <p:cNvCxnSpPr>
            <a:cxnSpLocks/>
          </p:cNvCxnSpPr>
          <p:nvPr/>
        </p:nvCxnSpPr>
        <p:spPr>
          <a:xfrm flipV="1">
            <a:off x="1219200" y="1966778"/>
            <a:ext cx="3135086" cy="9605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DC003F-F318-7806-6F0F-883A87FAFCB5}"/>
              </a:ext>
            </a:extLst>
          </p:cNvPr>
          <p:cNvCxnSpPr>
            <a:cxnSpLocks/>
          </p:cNvCxnSpPr>
          <p:nvPr/>
        </p:nvCxnSpPr>
        <p:spPr>
          <a:xfrm flipV="1">
            <a:off x="1219200" y="1708150"/>
            <a:ext cx="3135086" cy="14224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6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53368A7-5E24-4B93-6BAC-9F2434CE9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7854"/>
              </p:ext>
            </p:extLst>
          </p:nvPr>
        </p:nvGraphicFramePr>
        <p:xfrm>
          <a:off x="294824" y="1118244"/>
          <a:ext cx="5764889" cy="329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CBF7ED-3690-F963-9864-1CEACC17202B}"/>
              </a:ext>
            </a:extLst>
          </p:cNvPr>
          <p:cNvCxnSpPr>
            <a:cxnSpLocks/>
          </p:cNvCxnSpPr>
          <p:nvPr/>
        </p:nvCxnSpPr>
        <p:spPr>
          <a:xfrm flipV="1">
            <a:off x="1233714" y="1632857"/>
            <a:ext cx="4542972" cy="14296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FED2C-8A22-A7D2-B762-3BCE8380B2C4}"/>
              </a:ext>
            </a:extLst>
          </p:cNvPr>
          <p:cNvCxnSpPr/>
          <p:nvPr/>
        </p:nvCxnSpPr>
        <p:spPr>
          <a:xfrm>
            <a:off x="4267200" y="1787525"/>
            <a:ext cx="0" cy="32385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9536A7-CBDD-3E6A-79A4-8BD352F20590}"/>
              </a:ext>
            </a:extLst>
          </p:cNvPr>
          <p:cNvCxnSpPr>
            <a:cxnSpLocks/>
          </p:cNvCxnSpPr>
          <p:nvPr/>
        </p:nvCxnSpPr>
        <p:spPr>
          <a:xfrm>
            <a:off x="4455319" y="2050256"/>
            <a:ext cx="0" cy="223044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415EB-CCC1-7FE0-6BB3-A998B8906454}"/>
              </a:ext>
            </a:extLst>
          </p:cNvPr>
          <p:cNvCxnSpPr>
            <a:cxnSpLocks/>
          </p:cNvCxnSpPr>
          <p:nvPr/>
        </p:nvCxnSpPr>
        <p:spPr>
          <a:xfrm>
            <a:off x="4822032" y="1938734"/>
            <a:ext cx="0" cy="57824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C9CA6-EF06-0D84-F4AF-3FEA5C82824C}"/>
              </a:ext>
            </a:extLst>
          </p:cNvPr>
          <p:cNvCxnSpPr>
            <a:cxnSpLocks/>
          </p:cNvCxnSpPr>
          <p:nvPr/>
        </p:nvCxnSpPr>
        <p:spPr>
          <a:xfrm>
            <a:off x="5372100" y="1518444"/>
            <a:ext cx="0" cy="24368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CC7A87-3E42-596A-4132-8E026C0F3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79" y="923925"/>
            <a:ext cx="685800" cy="838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23F8E4-6373-685F-59F7-039C2B1BDA3C}"/>
              </a:ext>
            </a:extLst>
          </p:cNvPr>
          <p:cNvSpPr/>
          <p:nvPr/>
        </p:nvSpPr>
        <p:spPr>
          <a:xfrm>
            <a:off x="5144409" y="1327539"/>
            <a:ext cx="412747" cy="54292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F0B01F-9313-CF22-7982-6B16A4C4BA43}"/>
              </a:ext>
            </a:extLst>
          </p:cNvPr>
          <p:cNvCxnSpPr/>
          <p:nvPr/>
        </p:nvCxnSpPr>
        <p:spPr>
          <a:xfrm flipV="1">
            <a:off x="5557156" y="923925"/>
            <a:ext cx="740223" cy="40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E91FD-2844-E7E4-AB50-9C9C1867D7A4}"/>
              </a:ext>
            </a:extLst>
          </p:cNvPr>
          <p:cNvCxnSpPr/>
          <p:nvPr/>
        </p:nvCxnSpPr>
        <p:spPr>
          <a:xfrm flipV="1">
            <a:off x="5557156" y="1762125"/>
            <a:ext cx="740223" cy="10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E1FAEE-C6ED-DFDF-6A27-31D449A072AC}"/>
                  </a:ext>
                </a:extLst>
              </p:cNvPr>
              <p:cNvSpPr txBox="1"/>
              <p:nvPr/>
            </p:nvSpPr>
            <p:spPr>
              <a:xfrm>
                <a:off x="5859982" y="2635196"/>
                <a:ext cx="3195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𝑆𝑈𝑀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𝐸𝑟𝑟𝑜𝑟𝑠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E1FAEE-C6ED-DFDF-6A27-31D449A0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82" y="2635196"/>
                <a:ext cx="319579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FC77B47-E1AB-22C7-FBD8-4FDE1DBC7709}"/>
              </a:ext>
            </a:extLst>
          </p:cNvPr>
          <p:cNvSpPr txBox="1"/>
          <p:nvPr/>
        </p:nvSpPr>
        <p:spPr>
          <a:xfrm>
            <a:off x="6983178" y="1210667"/>
            <a:ext cx="119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1EA"/>
                </a:solidFill>
              </a:rPr>
              <a:t>ERRORS (residuals)</a:t>
            </a:r>
          </a:p>
        </p:txBody>
      </p:sp>
    </p:spTree>
    <p:extLst>
      <p:ext uri="{BB962C8B-B14F-4D97-AF65-F5344CB8AC3E}">
        <p14:creationId xmlns:p14="http://schemas.microsoft.com/office/powerpoint/2010/main" val="8604212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806</Words>
  <Application>Microsoft Macintosh PowerPoint</Application>
  <PresentationFormat>On-screen Show (16:9)</PresentationFormat>
  <Paragraphs>273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Roboto Slab</vt:lpstr>
      <vt:lpstr>Source Sans Pro</vt:lpstr>
      <vt:lpstr>Cambria Math</vt:lpstr>
      <vt:lpstr>Arial</vt:lpstr>
      <vt:lpstr>Cordelia template</vt:lpstr>
      <vt:lpstr>Introduction to Different Type of Regression</vt:lpstr>
      <vt:lpstr>1. What and Why</vt:lpstr>
      <vt:lpstr>What is Regression?</vt:lpstr>
      <vt:lpstr>Why Regression?</vt:lpstr>
      <vt:lpstr>1. Linear Regerssion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2. Logistic Regerssion</vt:lpstr>
      <vt:lpstr>Logisitc Regression</vt:lpstr>
      <vt:lpstr>Logisitc Regression</vt:lpstr>
      <vt:lpstr>Logisitc Regression</vt:lpstr>
      <vt:lpstr>Logisitc Regression</vt:lpstr>
      <vt:lpstr>PowerPoint Presentation</vt:lpstr>
      <vt:lpstr>Logistic Regression</vt:lpstr>
      <vt:lpstr>3. Decision Tree Regression</vt:lpstr>
      <vt:lpstr>Decision Tree Regression</vt:lpstr>
      <vt:lpstr>Decision Tree Regression</vt:lpstr>
      <vt:lpstr>Decision Tree Regression</vt:lpstr>
      <vt:lpstr>Decision Tree Regression</vt:lpstr>
      <vt:lpstr>Decision Tree Regression</vt:lpstr>
      <vt:lpstr>Decision Tree Regression</vt:lpstr>
      <vt:lpstr>Decision Tree Regression</vt:lpstr>
      <vt:lpstr>4. Random Forest Regression</vt:lpstr>
      <vt:lpstr>Random Forest Regression</vt:lpstr>
      <vt:lpstr>STEP 1: Pick K random data points</vt:lpstr>
      <vt:lpstr>STEP 2: Build a Decision Tree using the K data, with random variables.</vt:lpstr>
      <vt:lpstr>STEP 3: Repeat STEP 1 and 2 for N number of times (i.e. N number of trees)</vt:lpstr>
      <vt:lpstr>STEP 4: New data point, make each of the N trees predict the value. Assign the new data point to the AVERAGE of all predicted values.</vt:lpstr>
      <vt:lpstr>Random Forest Regression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 Type of Regression</dc:title>
  <dc:creator>User</dc:creator>
  <cp:lastModifiedBy>#CAI DU YI#</cp:lastModifiedBy>
  <cp:revision>2</cp:revision>
  <dcterms:modified xsi:type="dcterms:W3CDTF">2022-09-18T14:58:58Z</dcterms:modified>
</cp:coreProperties>
</file>