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3"/>
  </p:notesMasterIdLst>
  <p:sldIdLst>
    <p:sldId id="256" r:id="rId2"/>
    <p:sldId id="257" r:id="rId3"/>
    <p:sldId id="258" r:id="rId4"/>
    <p:sldId id="284" r:id="rId5"/>
    <p:sldId id="259" r:id="rId6"/>
    <p:sldId id="285" r:id="rId7"/>
    <p:sldId id="261" r:id="rId8"/>
    <p:sldId id="286" r:id="rId9"/>
    <p:sldId id="260"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5143500" type="screen16x9"/>
  <p:notesSz cx="6858000" cy="9144000"/>
  <p:embeddedFontLst>
    <p:embeddedFont>
      <p:font typeface="Advent Pro SemiBold" panose="020B0604020202020204" charset="0"/>
      <p:regular r:id="rId34"/>
      <p:bold r:id="rId35"/>
    </p:embeddedFont>
    <p:embeddedFont>
      <p:font typeface="Fira Sans Condensed Medium" panose="020B0603050000020004" pitchFamily="34" charset="0"/>
      <p:regular r:id="rId36"/>
      <p:bold r:id="rId37"/>
      <p:italic r:id="rId38"/>
      <p:boldItalic r:id="rId39"/>
    </p:embeddedFont>
    <p:embeddedFont>
      <p:font typeface="Fira Sans Extra Condensed Medium" panose="020B0604020202020204" charset="0"/>
      <p:regular r:id="rId40"/>
      <p:bold r:id="rId41"/>
      <p:italic r:id="rId42"/>
      <p:boldItalic r:id="rId43"/>
    </p:embeddedFont>
    <p:embeddedFont>
      <p:font typeface="Livvic Light" pitchFamily="2" charset="0"/>
      <p:regular r:id="rId44"/>
      <p:italic r:id="rId45"/>
    </p:embeddedFont>
    <p:embeddedFont>
      <p:font typeface="Maven Pro" panose="020B0604020202020204" charset="0"/>
      <p:regular r:id="rId46"/>
      <p:bold r:id="rId47"/>
    </p:embeddedFont>
    <p:embeddedFont>
      <p:font typeface="Nunito Light" pitchFamily="2" charset="0"/>
      <p:regular r:id="rId48"/>
      <p:italic r:id="rId49"/>
    </p:embeddedFont>
    <p:embeddedFont>
      <p:font typeface="Roboto" panose="02000000000000000000" pitchFamily="2" charset="0"/>
      <p:regular r:id="rId50"/>
      <p:bold r:id="rId51"/>
      <p:italic r:id="rId52"/>
      <p:boldItalic r:id="rId53"/>
    </p:embeddedFont>
    <p:embeddedFont>
      <p:font typeface="Share Tech" panose="020B0604020202020204" charset="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BE6EA7-CC31-4E06-A316-CD49588594C6}">
  <a:tblStyle styleId="{5BBE6EA7-CC31-4E06-A316-CD49588594C6}"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26" autoAdjust="0"/>
  </p:normalViewPr>
  <p:slideViewPr>
    <p:cSldViewPr snapToGrid="0">
      <p:cViewPr varScale="1">
        <p:scale>
          <a:sx n="113" d="100"/>
          <a:sy n="113" d="100"/>
        </p:scale>
        <p:origin x="58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1" name="Google Shape;5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8" name="Google Shape;5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4" name="Google Shape;54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1" name="Google Shape;55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5" name="Google Shape;57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1" name="Google Shape;58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eba891de6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eba891de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eba891de6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eba891de6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ba891de6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ba891de6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eba891de6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eba891de6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eba891de6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eba891de6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eba891de6c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eba891de6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eba891de6c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eba891de6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eba891de6c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eba891de6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eba891de6c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eba891de6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ee40e348b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3" name="Google Shape;653;gee40e348b4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CN" b="0" i="0" dirty="0">
                <a:solidFill>
                  <a:srgbClr val="030303"/>
                </a:solidFill>
                <a:effectLst/>
                <a:latin typeface="Roboto" panose="02000000000000000000" pitchFamily="2" charset="0"/>
              </a:rPr>
              <a:t>Scenario 1: Facebook recognizes your friend in a picture from an album of tagged photographs </a:t>
            </a:r>
          </a:p>
          <a:p>
            <a:pPr marL="0" lvl="0" indent="0" algn="l" rtl="0">
              <a:lnSpc>
                <a:spcPct val="100000"/>
              </a:lnSpc>
              <a:spcBef>
                <a:spcPts val="0"/>
              </a:spcBef>
              <a:spcAft>
                <a:spcPts val="0"/>
              </a:spcAft>
              <a:buSzPts val="1100"/>
              <a:buNone/>
            </a:pPr>
            <a:r>
              <a:rPr lang="en-US" altLang="zh-CN" b="0" i="0" dirty="0">
                <a:solidFill>
                  <a:srgbClr val="030303"/>
                </a:solidFill>
                <a:effectLst/>
                <a:latin typeface="Roboto" panose="02000000000000000000" pitchFamily="2" charset="0"/>
              </a:rPr>
              <a:t>Explanation: It is supervised learning. Here Facebook is using tagged photos to recognize the person. Therefore, the tagged photos become the labels of the pictures and we know that when the machine is learning from labeled data, it is supervised learning. </a:t>
            </a:r>
          </a:p>
          <a:p>
            <a:pPr marL="0" lvl="0" indent="0" algn="l" rtl="0">
              <a:lnSpc>
                <a:spcPct val="100000"/>
              </a:lnSpc>
              <a:spcBef>
                <a:spcPts val="0"/>
              </a:spcBef>
              <a:spcAft>
                <a:spcPts val="0"/>
              </a:spcAft>
              <a:buSzPts val="1100"/>
              <a:buNone/>
            </a:pPr>
            <a:r>
              <a:rPr lang="en-US" altLang="zh-CN" b="0" i="0" dirty="0">
                <a:solidFill>
                  <a:srgbClr val="030303"/>
                </a:solidFill>
                <a:effectLst/>
                <a:latin typeface="Roboto" panose="02000000000000000000" pitchFamily="2" charset="0"/>
              </a:rPr>
              <a:t>Scenario 2: Recommending new songs based on someone’s past music choices </a:t>
            </a:r>
          </a:p>
          <a:p>
            <a:pPr marL="0" lvl="0" indent="0" algn="l" rtl="0">
              <a:lnSpc>
                <a:spcPct val="100000"/>
              </a:lnSpc>
              <a:spcBef>
                <a:spcPts val="0"/>
              </a:spcBef>
              <a:spcAft>
                <a:spcPts val="0"/>
              </a:spcAft>
              <a:buSzPts val="1100"/>
              <a:buNone/>
            </a:pPr>
            <a:r>
              <a:rPr lang="en-US" altLang="zh-CN" b="0" i="0" dirty="0">
                <a:solidFill>
                  <a:srgbClr val="030303"/>
                </a:solidFill>
                <a:effectLst/>
                <a:latin typeface="Roboto" panose="02000000000000000000" pitchFamily="2" charset="0"/>
              </a:rPr>
              <a:t>Explanation: It is supervised learning. The model is training a classifier on pre-existing labels (genres of songs). This is what Netflix, Pandora, and Spotify do all the time, they collect the songs/movies that you like already, evaluate the features based on your likes/dislikes and then recommend new movies/songs based on similar features. </a:t>
            </a:r>
          </a:p>
          <a:p>
            <a:pPr marL="0" lvl="0" indent="0" algn="l" rtl="0">
              <a:lnSpc>
                <a:spcPct val="100000"/>
              </a:lnSpc>
              <a:spcBef>
                <a:spcPts val="0"/>
              </a:spcBef>
              <a:spcAft>
                <a:spcPts val="0"/>
              </a:spcAft>
              <a:buSzPts val="1100"/>
              <a:buNone/>
            </a:pPr>
            <a:r>
              <a:rPr lang="en-US" altLang="zh-CN" b="0" i="0" dirty="0">
                <a:solidFill>
                  <a:srgbClr val="030303"/>
                </a:solidFill>
                <a:effectLst/>
                <a:latin typeface="Roboto" panose="02000000000000000000" pitchFamily="2" charset="0"/>
              </a:rPr>
              <a:t>Scenario 3: Analyze bank data for suspicious-looking transactions and flag the fraud transactions </a:t>
            </a:r>
          </a:p>
          <a:p>
            <a:pPr marL="0" lvl="0" indent="0" algn="l" rtl="0">
              <a:lnSpc>
                <a:spcPct val="100000"/>
              </a:lnSpc>
              <a:spcBef>
                <a:spcPts val="0"/>
              </a:spcBef>
              <a:spcAft>
                <a:spcPts val="0"/>
              </a:spcAft>
              <a:buSzPts val="1100"/>
              <a:buNone/>
            </a:pPr>
            <a:r>
              <a:rPr lang="en-US" altLang="zh-CN" b="0" i="0" dirty="0">
                <a:solidFill>
                  <a:srgbClr val="030303"/>
                </a:solidFill>
                <a:effectLst/>
                <a:latin typeface="Roboto" panose="02000000000000000000" pitchFamily="2" charset="0"/>
              </a:rPr>
              <a:t>Explanation: It is unsupervised learning. In this case, the suspicious transactions are not defined, hence there are no labels of "fraud" and "not fraud". The model tries to identify outliers by looking at anomalous transactions and flags them as 'fraud'.</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ee40e348b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9" name="Google Shape;659;gee40e348b4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8" name="Google Shape;48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eeb701ef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0" name="Google Shape;500;geeb701ef4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4" name="Google Shape;5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 name="Google Shape;17;p2"/>
          <p:cNvGrpSpPr/>
          <p:nvPr/>
        </p:nvGrpSpPr>
        <p:grpSpPr>
          <a:xfrm>
            <a:off x="8263682" y="-434366"/>
            <a:ext cx="188886" cy="1181532"/>
            <a:chOff x="2877432" y="975334"/>
            <a:chExt cx="188886" cy="1181532"/>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Google Shape;22;p2"/>
          <p:cNvGrpSpPr/>
          <p:nvPr/>
        </p:nvGrpSpPr>
        <p:grpSpPr>
          <a:xfrm>
            <a:off x="3090746" y="-533657"/>
            <a:ext cx="98059" cy="1147595"/>
            <a:chOff x="3347921" y="16006"/>
            <a:chExt cx="98059" cy="1147595"/>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 name="Google Shape;28;p2"/>
          <p:cNvGrpSpPr/>
          <p:nvPr/>
        </p:nvGrpSpPr>
        <p:grpSpPr>
          <a:xfrm>
            <a:off x="250617" y="2402301"/>
            <a:ext cx="188650" cy="2468355"/>
            <a:chOff x="250617" y="2402301"/>
            <a:chExt cx="188650" cy="2468355"/>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0"/>
        <p:cNvGrpSpPr/>
        <p:nvPr/>
      </p:nvGrpSpPr>
      <p:grpSpPr>
        <a:xfrm>
          <a:off x="0" y="0"/>
          <a:ext cx="0" cy="0"/>
          <a:chOff x="0" y="0"/>
          <a:chExt cx="0" cy="0"/>
        </a:xfrm>
      </p:grpSpPr>
      <p:sp>
        <p:nvSpPr>
          <p:cNvPr id="221" name="Google Shape;221;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22" name="Google Shape;222;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23" name="Google Shape;223;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4"/>
        <p:cNvGrpSpPr/>
        <p:nvPr/>
      </p:nvGrpSpPr>
      <p:grpSpPr>
        <a:xfrm>
          <a:off x="0" y="0"/>
          <a:ext cx="0" cy="0"/>
          <a:chOff x="0" y="0"/>
          <a:chExt cx="0" cy="0"/>
        </a:xfrm>
      </p:grpSpPr>
      <p:sp>
        <p:nvSpPr>
          <p:cNvPr id="225" name="Google Shape;225;p12"/>
          <p:cNvSpPr txBox="1">
            <a:spLocks noGrp="1"/>
          </p:cNvSpPr>
          <p:nvPr>
            <p:ph type="title"/>
          </p:nvPr>
        </p:nvSpPr>
        <p:spPr>
          <a:xfrm>
            <a:off x="581925" y="3391646"/>
            <a:ext cx="4126500" cy="1321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226"/>
        <p:cNvGrpSpPr/>
        <p:nvPr/>
      </p:nvGrpSpPr>
      <p:grpSpPr>
        <a:xfrm>
          <a:off x="0" y="0"/>
          <a:ext cx="0" cy="0"/>
          <a:chOff x="0" y="0"/>
          <a:chExt cx="0" cy="0"/>
        </a:xfrm>
      </p:grpSpPr>
      <p:sp>
        <p:nvSpPr>
          <p:cNvPr id="227" name="Google Shape;227;p13"/>
          <p:cNvSpPr txBox="1">
            <a:spLocks noGrp="1"/>
          </p:cNvSpPr>
          <p:nvPr>
            <p:ph type="ctrTitle"/>
          </p:nvPr>
        </p:nvSpPr>
        <p:spPr>
          <a:xfrm>
            <a:off x="3068675" y="3075325"/>
            <a:ext cx="3055800" cy="54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28" name="Google Shape;228;p13"/>
          <p:cNvSpPr txBox="1">
            <a:spLocks noGrp="1"/>
          </p:cNvSpPr>
          <p:nvPr>
            <p:ph type="subTitle" idx="1"/>
          </p:nvPr>
        </p:nvSpPr>
        <p:spPr>
          <a:xfrm>
            <a:off x="2333000" y="1799075"/>
            <a:ext cx="4478100" cy="79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9" name="Google Shape;229;p13"/>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3"/>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3"/>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3"/>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4" name="Google Shape;234;p13"/>
          <p:cNvGrpSpPr/>
          <p:nvPr/>
        </p:nvGrpSpPr>
        <p:grpSpPr>
          <a:xfrm>
            <a:off x="8217007" y="3576772"/>
            <a:ext cx="188886" cy="1181532"/>
            <a:chOff x="2877432" y="975334"/>
            <a:chExt cx="188886" cy="1181532"/>
          </a:xfrm>
        </p:grpSpPr>
        <p:sp>
          <p:nvSpPr>
            <p:cNvPr id="235" name="Google Shape;235;p1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8" name="Google Shape;238;p13"/>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9" name="Google Shape;239;p13"/>
          <p:cNvGrpSpPr/>
          <p:nvPr/>
        </p:nvGrpSpPr>
        <p:grpSpPr>
          <a:xfrm>
            <a:off x="7519346" y="3243318"/>
            <a:ext cx="98059" cy="1147595"/>
            <a:chOff x="3347921" y="16006"/>
            <a:chExt cx="98059" cy="1147595"/>
          </a:xfrm>
        </p:grpSpPr>
        <p:sp>
          <p:nvSpPr>
            <p:cNvPr id="240" name="Google Shape;240;p13"/>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3"/>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2" name="Google Shape;242;p13"/>
          <p:cNvGrpSpPr/>
          <p:nvPr/>
        </p:nvGrpSpPr>
        <p:grpSpPr>
          <a:xfrm>
            <a:off x="805821" y="2953663"/>
            <a:ext cx="121172" cy="760495"/>
            <a:chOff x="5245196" y="3136513"/>
            <a:chExt cx="121172" cy="760495"/>
          </a:xfrm>
        </p:grpSpPr>
        <p:sp>
          <p:nvSpPr>
            <p:cNvPr id="243" name="Google Shape;243;p13"/>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3"/>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5" name="Google Shape;245;p13"/>
          <p:cNvGrpSpPr/>
          <p:nvPr/>
        </p:nvGrpSpPr>
        <p:grpSpPr>
          <a:xfrm>
            <a:off x="250617" y="2402301"/>
            <a:ext cx="188650" cy="2468355"/>
            <a:chOff x="250617" y="2402301"/>
            <a:chExt cx="188650" cy="2468355"/>
          </a:xfrm>
        </p:grpSpPr>
        <p:sp>
          <p:nvSpPr>
            <p:cNvPr id="246" name="Google Shape;246;p13"/>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3"/>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3"/>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3"/>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0" name="Google Shape;250;p13"/>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3"/>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2" name="Google Shape;252;p13"/>
          <p:cNvGrpSpPr/>
          <p:nvPr/>
        </p:nvGrpSpPr>
        <p:grpSpPr>
          <a:xfrm>
            <a:off x="2038689" y="173907"/>
            <a:ext cx="57599" cy="831799"/>
            <a:chOff x="2038689" y="173907"/>
            <a:chExt cx="57599" cy="831799"/>
          </a:xfrm>
        </p:grpSpPr>
        <p:sp>
          <p:nvSpPr>
            <p:cNvPr id="253" name="Google Shape;253;p13"/>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3"/>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5" name="Google Shape;255;p13"/>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6" name="Google Shape;256;p13"/>
          <p:cNvGrpSpPr/>
          <p:nvPr/>
        </p:nvGrpSpPr>
        <p:grpSpPr>
          <a:xfrm>
            <a:off x="4920170" y="-496491"/>
            <a:ext cx="188886" cy="1181532"/>
            <a:chOff x="2877432" y="975334"/>
            <a:chExt cx="188886" cy="1181532"/>
          </a:xfrm>
        </p:grpSpPr>
        <p:sp>
          <p:nvSpPr>
            <p:cNvPr id="257" name="Google Shape;257;p1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0" name="Google Shape;260;p13"/>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1" name="Google Shape;261;p13"/>
          <p:cNvGrpSpPr/>
          <p:nvPr/>
        </p:nvGrpSpPr>
        <p:grpSpPr>
          <a:xfrm>
            <a:off x="3030471" y="-223849"/>
            <a:ext cx="121172" cy="760495"/>
            <a:chOff x="5245196" y="3136513"/>
            <a:chExt cx="121172" cy="760495"/>
          </a:xfrm>
        </p:grpSpPr>
        <p:sp>
          <p:nvSpPr>
            <p:cNvPr id="262" name="Google Shape;262;p13"/>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3"/>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4" name="Google Shape;264;p13"/>
          <p:cNvGrpSpPr/>
          <p:nvPr/>
        </p:nvGrpSpPr>
        <p:grpSpPr>
          <a:xfrm>
            <a:off x="2306292" y="2569221"/>
            <a:ext cx="199237" cy="2828935"/>
            <a:chOff x="1608717" y="1280046"/>
            <a:chExt cx="199237" cy="2828935"/>
          </a:xfrm>
        </p:grpSpPr>
        <p:sp>
          <p:nvSpPr>
            <p:cNvPr id="265" name="Google Shape;265;p13"/>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3"/>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3"/>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8"/>
        <p:cNvGrpSpPr/>
        <p:nvPr/>
      </p:nvGrpSpPr>
      <p:grpSpPr>
        <a:xfrm>
          <a:off x="0" y="0"/>
          <a:ext cx="0" cy="0"/>
          <a:chOff x="0" y="0"/>
          <a:chExt cx="0" cy="0"/>
        </a:xfrm>
      </p:grpSpPr>
      <p:sp>
        <p:nvSpPr>
          <p:cNvPr id="269" name="Google Shape;269;p14"/>
          <p:cNvSpPr txBox="1">
            <a:spLocks noGrp="1"/>
          </p:cNvSpPr>
          <p:nvPr>
            <p:ph type="title" hasCustomPrompt="1"/>
          </p:nvPr>
        </p:nvSpPr>
        <p:spPr>
          <a:xfrm>
            <a:off x="1733725" y="856650"/>
            <a:ext cx="5676600" cy="123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0" name="Google Shape;270;p14"/>
          <p:cNvSpPr txBox="1">
            <a:spLocks noGrp="1"/>
          </p:cNvSpPr>
          <p:nvPr>
            <p:ph type="body" idx="1"/>
          </p:nvPr>
        </p:nvSpPr>
        <p:spPr>
          <a:xfrm>
            <a:off x="3208075" y="2086950"/>
            <a:ext cx="2727900" cy="715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grpSp>
        <p:nvGrpSpPr>
          <p:cNvPr id="271" name="Google Shape;271;p14"/>
          <p:cNvGrpSpPr/>
          <p:nvPr/>
        </p:nvGrpSpPr>
        <p:grpSpPr>
          <a:xfrm>
            <a:off x="722446" y="3412541"/>
            <a:ext cx="7699120" cy="1883463"/>
            <a:chOff x="4558950" y="838825"/>
            <a:chExt cx="2813800" cy="688350"/>
          </a:xfrm>
        </p:grpSpPr>
        <p:sp>
          <p:nvSpPr>
            <p:cNvPr id="272" name="Google Shape;272;p14"/>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4"/>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4"/>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4"/>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4"/>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4"/>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4"/>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4"/>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4"/>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4"/>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4"/>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4"/>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4"/>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4"/>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4"/>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4"/>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4"/>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4"/>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4"/>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4"/>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4"/>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4"/>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4"/>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4"/>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4"/>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4"/>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4"/>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4"/>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4"/>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4"/>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4"/>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4"/>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4"/>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4"/>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4"/>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07"/>
        <p:cNvGrpSpPr/>
        <p:nvPr/>
      </p:nvGrpSpPr>
      <p:grpSpPr>
        <a:xfrm>
          <a:off x="0" y="0"/>
          <a:ext cx="0" cy="0"/>
          <a:chOff x="0" y="0"/>
          <a:chExt cx="0" cy="0"/>
        </a:xfrm>
      </p:grpSpPr>
      <p:sp>
        <p:nvSpPr>
          <p:cNvPr id="308" name="Google Shape;308;p15"/>
          <p:cNvSpPr txBox="1">
            <a:spLocks noGrp="1"/>
          </p:cNvSpPr>
          <p:nvPr>
            <p:ph type="subTitle" idx="1"/>
          </p:nvPr>
        </p:nvSpPr>
        <p:spPr>
          <a:xfrm>
            <a:off x="6429027"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5"/>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5"/>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5"/>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5"/>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5"/>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5"/>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5"/>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5"/>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5"/>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5"/>
          <p:cNvSpPr txBox="1">
            <a:spLocks noGrp="1"/>
          </p:cNvSpPr>
          <p:nvPr>
            <p:ph type="ctrTitle"/>
          </p:nvPr>
        </p:nvSpPr>
        <p:spPr>
          <a:xfrm>
            <a:off x="970814" y="3396800"/>
            <a:ext cx="2152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320" name="Google Shape;320;p15"/>
          <p:cNvSpPr txBox="1">
            <a:spLocks noGrp="1"/>
          </p:cNvSpPr>
          <p:nvPr>
            <p:ph type="subTitle" idx="2"/>
          </p:nvPr>
        </p:nvSpPr>
        <p:spPr>
          <a:xfrm>
            <a:off x="970814"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1" name="Google Shape;321;p15"/>
          <p:cNvSpPr txBox="1">
            <a:spLocks noGrp="1"/>
          </p:cNvSpPr>
          <p:nvPr>
            <p:ph type="title" idx="3"/>
          </p:nvPr>
        </p:nvSpPr>
        <p:spPr>
          <a:xfrm>
            <a:off x="970814"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322" name="Google Shape;322;p15"/>
          <p:cNvSpPr txBox="1">
            <a:spLocks noGrp="1"/>
          </p:cNvSpPr>
          <p:nvPr>
            <p:ph type="ctrTitle" idx="4"/>
          </p:nvPr>
        </p:nvSpPr>
        <p:spPr>
          <a:xfrm>
            <a:off x="3690348" y="3396800"/>
            <a:ext cx="13866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323" name="Google Shape;323;p15"/>
          <p:cNvSpPr txBox="1">
            <a:spLocks noGrp="1"/>
          </p:cNvSpPr>
          <p:nvPr>
            <p:ph type="subTitle" idx="5"/>
          </p:nvPr>
        </p:nvSpPr>
        <p:spPr>
          <a:xfrm>
            <a:off x="3690341"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5"/>
          <p:cNvSpPr txBox="1">
            <a:spLocks noGrp="1"/>
          </p:cNvSpPr>
          <p:nvPr>
            <p:ph type="title" idx="6"/>
          </p:nvPr>
        </p:nvSpPr>
        <p:spPr>
          <a:xfrm>
            <a:off x="3690341"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325" name="Google Shape;325;p15"/>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326" name="Google Shape;326;p15"/>
          <p:cNvSpPr txBox="1">
            <a:spLocks noGrp="1"/>
          </p:cNvSpPr>
          <p:nvPr>
            <p:ph type="ctrTitle" idx="8"/>
          </p:nvPr>
        </p:nvSpPr>
        <p:spPr>
          <a:xfrm>
            <a:off x="6428436" y="3377738"/>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327" name="Google Shape;327;p15"/>
          <p:cNvSpPr txBox="1">
            <a:spLocks noGrp="1"/>
          </p:cNvSpPr>
          <p:nvPr>
            <p:ph type="title" idx="9"/>
          </p:nvPr>
        </p:nvSpPr>
        <p:spPr>
          <a:xfrm>
            <a:off x="6428436"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328" name="Google Shape;328;p15"/>
          <p:cNvSpPr txBox="1">
            <a:spLocks noGrp="1"/>
          </p:cNvSpPr>
          <p:nvPr>
            <p:ph type="ctrTitle" idx="13"/>
          </p:nvPr>
        </p:nvSpPr>
        <p:spPr>
          <a:xfrm>
            <a:off x="6429027" y="3396800"/>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329"/>
        <p:cNvGrpSpPr/>
        <p:nvPr/>
      </p:nvGrpSpPr>
      <p:grpSpPr>
        <a:xfrm>
          <a:off x="0" y="0"/>
          <a:ext cx="0" cy="0"/>
          <a:chOff x="0" y="0"/>
          <a:chExt cx="0" cy="0"/>
        </a:xfrm>
      </p:grpSpPr>
      <p:sp>
        <p:nvSpPr>
          <p:cNvPr id="330" name="Google Shape;330;p16"/>
          <p:cNvSpPr txBox="1">
            <a:spLocks noGrp="1"/>
          </p:cNvSpPr>
          <p:nvPr>
            <p:ph type="ctrTitle"/>
          </p:nvPr>
        </p:nvSpPr>
        <p:spPr>
          <a:xfrm>
            <a:off x="4696481" y="1365079"/>
            <a:ext cx="26556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1" name="Google Shape;331;p16"/>
          <p:cNvSpPr txBox="1">
            <a:spLocks noGrp="1"/>
          </p:cNvSpPr>
          <p:nvPr>
            <p:ph type="subTitle" idx="1"/>
          </p:nvPr>
        </p:nvSpPr>
        <p:spPr>
          <a:xfrm>
            <a:off x="4696481" y="1835141"/>
            <a:ext cx="3039300" cy="93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2" name="Google Shape;332;p16"/>
          <p:cNvSpPr txBox="1">
            <a:spLocks noGrp="1"/>
          </p:cNvSpPr>
          <p:nvPr>
            <p:ph type="ctrTitle" idx="2"/>
          </p:nvPr>
        </p:nvSpPr>
        <p:spPr>
          <a:xfrm>
            <a:off x="1900150" y="3127942"/>
            <a:ext cx="2472900" cy="644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3" name="Google Shape;333;p16"/>
          <p:cNvSpPr txBox="1">
            <a:spLocks noGrp="1"/>
          </p:cNvSpPr>
          <p:nvPr>
            <p:ph type="subTitle" idx="3"/>
          </p:nvPr>
        </p:nvSpPr>
        <p:spPr>
          <a:xfrm>
            <a:off x="1333875" y="3598390"/>
            <a:ext cx="3039300" cy="1179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4" name="Google Shape;334;p16"/>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6"/>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6"/>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6"/>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8" name="Google Shape;338;p16"/>
          <p:cNvGrpSpPr/>
          <p:nvPr/>
        </p:nvGrpSpPr>
        <p:grpSpPr>
          <a:xfrm>
            <a:off x="6626134" y="-164562"/>
            <a:ext cx="121172" cy="760495"/>
            <a:chOff x="5245196" y="3136513"/>
            <a:chExt cx="121172" cy="760495"/>
          </a:xfrm>
        </p:grpSpPr>
        <p:sp>
          <p:nvSpPr>
            <p:cNvPr id="339" name="Google Shape;339;p16"/>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6"/>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1" name="Google Shape;341;p16"/>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6"/>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6"/>
          <p:cNvSpPr txBox="1">
            <a:spLocks noGrp="1"/>
          </p:cNvSpPr>
          <p:nvPr>
            <p:ph type="ctrTitle" idx="4"/>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344"/>
        <p:cNvGrpSpPr/>
        <p:nvPr/>
      </p:nvGrpSpPr>
      <p:grpSpPr>
        <a:xfrm>
          <a:off x="0" y="0"/>
          <a:ext cx="0" cy="0"/>
          <a:chOff x="0" y="0"/>
          <a:chExt cx="0" cy="0"/>
        </a:xfrm>
      </p:grpSpPr>
      <p:sp>
        <p:nvSpPr>
          <p:cNvPr id="345" name="Google Shape;345;p1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9" name="Google Shape;349;p17"/>
          <p:cNvGrpSpPr/>
          <p:nvPr/>
        </p:nvGrpSpPr>
        <p:grpSpPr>
          <a:xfrm>
            <a:off x="6626134" y="-164562"/>
            <a:ext cx="121172" cy="760495"/>
            <a:chOff x="5245196" y="3136513"/>
            <a:chExt cx="121172" cy="760495"/>
          </a:xfrm>
        </p:grpSpPr>
        <p:sp>
          <p:nvSpPr>
            <p:cNvPr id="350" name="Google Shape;350;p1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2" name="Google Shape;352;p1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7"/>
          <p:cNvSpPr txBox="1">
            <a:spLocks noGrp="1"/>
          </p:cNvSpPr>
          <p:nvPr>
            <p:ph type="ctrTitle"/>
          </p:nvPr>
        </p:nvSpPr>
        <p:spPr>
          <a:xfrm>
            <a:off x="891226" y="1267450"/>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55" name="Google Shape;355;p17"/>
          <p:cNvSpPr txBox="1">
            <a:spLocks noGrp="1"/>
          </p:cNvSpPr>
          <p:nvPr>
            <p:ph type="subTitle" idx="1"/>
          </p:nvPr>
        </p:nvSpPr>
        <p:spPr>
          <a:xfrm>
            <a:off x="891226" y="3491100"/>
            <a:ext cx="18813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7"/>
          <p:cNvSpPr txBox="1">
            <a:spLocks noGrp="1"/>
          </p:cNvSpPr>
          <p:nvPr>
            <p:ph type="ctrTitle" idx="2"/>
          </p:nvPr>
        </p:nvSpPr>
        <p:spPr>
          <a:xfrm>
            <a:off x="3503173" y="1267450"/>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57" name="Google Shape;357;p17"/>
          <p:cNvSpPr txBox="1">
            <a:spLocks noGrp="1"/>
          </p:cNvSpPr>
          <p:nvPr>
            <p:ph type="subTitle" idx="3"/>
          </p:nvPr>
        </p:nvSpPr>
        <p:spPr>
          <a:xfrm>
            <a:off x="3503173" y="3491100"/>
            <a:ext cx="18813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7"/>
          <p:cNvSpPr txBox="1">
            <a:spLocks noGrp="1"/>
          </p:cNvSpPr>
          <p:nvPr>
            <p:ph type="ctrTitle" idx="4"/>
          </p:nvPr>
        </p:nvSpPr>
        <p:spPr>
          <a:xfrm>
            <a:off x="6124594" y="1267450"/>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59" name="Google Shape;359;p17"/>
          <p:cNvSpPr txBox="1">
            <a:spLocks noGrp="1"/>
          </p:cNvSpPr>
          <p:nvPr>
            <p:ph type="subTitle" idx="5"/>
          </p:nvPr>
        </p:nvSpPr>
        <p:spPr>
          <a:xfrm>
            <a:off x="6124594" y="3491100"/>
            <a:ext cx="18813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7"/>
          <p:cNvSpPr txBox="1">
            <a:spLocks noGrp="1"/>
          </p:cNvSpPr>
          <p:nvPr>
            <p:ph type="ctrTitle" idx="6"/>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61"/>
        <p:cNvGrpSpPr/>
        <p:nvPr/>
      </p:nvGrpSpPr>
      <p:grpSpPr>
        <a:xfrm>
          <a:off x="0" y="0"/>
          <a:ext cx="0" cy="0"/>
          <a:chOff x="0" y="0"/>
          <a:chExt cx="0" cy="0"/>
        </a:xfrm>
      </p:grpSpPr>
      <p:sp>
        <p:nvSpPr>
          <p:cNvPr id="362" name="Google Shape;362;p18"/>
          <p:cNvSpPr txBox="1">
            <a:spLocks noGrp="1"/>
          </p:cNvSpPr>
          <p:nvPr>
            <p:ph type="ctrTitle"/>
          </p:nvPr>
        </p:nvSpPr>
        <p:spPr>
          <a:xfrm>
            <a:off x="1121525" y="23022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63" name="Google Shape;363;p18"/>
          <p:cNvSpPr txBox="1">
            <a:spLocks noGrp="1"/>
          </p:cNvSpPr>
          <p:nvPr>
            <p:ph type="subTitle" idx="1"/>
          </p:nvPr>
        </p:nvSpPr>
        <p:spPr>
          <a:xfrm>
            <a:off x="961925" y="1643751"/>
            <a:ext cx="22005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4" name="Google Shape;364;p18"/>
          <p:cNvSpPr txBox="1">
            <a:spLocks noGrp="1"/>
          </p:cNvSpPr>
          <p:nvPr>
            <p:ph type="ctrTitle" idx="2"/>
          </p:nvPr>
        </p:nvSpPr>
        <p:spPr>
          <a:xfrm>
            <a:off x="3628263" y="23022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65" name="Google Shape;365;p18"/>
          <p:cNvSpPr txBox="1">
            <a:spLocks noGrp="1"/>
          </p:cNvSpPr>
          <p:nvPr>
            <p:ph type="subTitle" idx="3"/>
          </p:nvPr>
        </p:nvSpPr>
        <p:spPr>
          <a:xfrm>
            <a:off x="3468663" y="1643759"/>
            <a:ext cx="22005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6" name="Google Shape;366;p18"/>
          <p:cNvSpPr txBox="1">
            <a:spLocks noGrp="1"/>
          </p:cNvSpPr>
          <p:nvPr>
            <p:ph type="ctrTitle" idx="4"/>
          </p:nvPr>
        </p:nvSpPr>
        <p:spPr>
          <a:xfrm>
            <a:off x="6142624" y="23022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67" name="Google Shape;367;p18"/>
          <p:cNvSpPr txBox="1">
            <a:spLocks noGrp="1"/>
          </p:cNvSpPr>
          <p:nvPr>
            <p:ph type="subTitle" idx="5"/>
          </p:nvPr>
        </p:nvSpPr>
        <p:spPr>
          <a:xfrm>
            <a:off x="5947924" y="1643751"/>
            <a:ext cx="22707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8" name="Google Shape;368;p18"/>
          <p:cNvSpPr txBox="1">
            <a:spLocks noGrp="1"/>
          </p:cNvSpPr>
          <p:nvPr>
            <p:ph type="ctrTitle" idx="6"/>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369" name="Google Shape;369;p18"/>
          <p:cNvSpPr txBox="1">
            <a:spLocks noGrp="1"/>
          </p:cNvSpPr>
          <p:nvPr>
            <p:ph type="ctrTitle" idx="7"/>
          </p:nvPr>
        </p:nvSpPr>
        <p:spPr>
          <a:xfrm>
            <a:off x="1121525" y="41348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70" name="Google Shape;370;p18"/>
          <p:cNvSpPr txBox="1">
            <a:spLocks noGrp="1"/>
          </p:cNvSpPr>
          <p:nvPr>
            <p:ph type="subTitle" idx="8"/>
          </p:nvPr>
        </p:nvSpPr>
        <p:spPr>
          <a:xfrm>
            <a:off x="961925" y="3479251"/>
            <a:ext cx="22005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71" name="Google Shape;371;p18"/>
          <p:cNvSpPr txBox="1">
            <a:spLocks noGrp="1"/>
          </p:cNvSpPr>
          <p:nvPr>
            <p:ph type="ctrTitle" idx="9"/>
          </p:nvPr>
        </p:nvSpPr>
        <p:spPr>
          <a:xfrm>
            <a:off x="3628263" y="41348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72" name="Google Shape;372;p18"/>
          <p:cNvSpPr txBox="1">
            <a:spLocks noGrp="1"/>
          </p:cNvSpPr>
          <p:nvPr>
            <p:ph type="subTitle" idx="13"/>
          </p:nvPr>
        </p:nvSpPr>
        <p:spPr>
          <a:xfrm>
            <a:off x="3533613" y="3479251"/>
            <a:ext cx="20706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73" name="Google Shape;373;p18"/>
          <p:cNvSpPr txBox="1">
            <a:spLocks noGrp="1"/>
          </p:cNvSpPr>
          <p:nvPr>
            <p:ph type="ctrTitle" idx="14"/>
          </p:nvPr>
        </p:nvSpPr>
        <p:spPr>
          <a:xfrm>
            <a:off x="6142624" y="41348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74" name="Google Shape;374;p18"/>
          <p:cNvSpPr txBox="1">
            <a:spLocks noGrp="1"/>
          </p:cNvSpPr>
          <p:nvPr>
            <p:ph type="subTitle" idx="15"/>
          </p:nvPr>
        </p:nvSpPr>
        <p:spPr>
          <a:xfrm>
            <a:off x="5947924" y="3479251"/>
            <a:ext cx="22707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75" name="Google Shape;375;p18"/>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8"/>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84"/>
        <p:cNvGrpSpPr/>
        <p:nvPr/>
      </p:nvGrpSpPr>
      <p:grpSpPr>
        <a:xfrm>
          <a:off x="0" y="0"/>
          <a:ext cx="0" cy="0"/>
          <a:chOff x="0" y="0"/>
          <a:chExt cx="0" cy="0"/>
        </a:xfrm>
      </p:grpSpPr>
      <p:sp>
        <p:nvSpPr>
          <p:cNvPr id="385" name="Google Shape;385;p19"/>
          <p:cNvSpPr txBox="1">
            <a:spLocks noGrp="1"/>
          </p:cNvSpPr>
          <p:nvPr>
            <p:ph type="ctrTitle"/>
          </p:nvPr>
        </p:nvSpPr>
        <p:spPr>
          <a:xfrm>
            <a:off x="1218541" y="1373195"/>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86" name="Google Shape;386;p19"/>
          <p:cNvSpPr txBox="1">
            <a:spLocks noGrp="1"/>
          </p:cNvSpPr>
          <p:nvPr>
            <p:ph type="subTitle" idx="1"/>
          </p:nvPr>
        </p:nvSpPr>
        <p:spPr>
          <a:xfrm>
            <a:off x="1218541" y="1865495"/>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87" name="Google Shape;387;p19"/>
          <p:cNvSpPr txBox="1">
            <a:spLocks noGrp="1"/>
          </p:cNvSpPr>
          <p:nvPr>
            <p:ph type="ctrTitle" idx="2"/>
          </p:nvPr>
        </p:nvSpPr>
        <p:spPr>
          <a:xfrm>
            <a:off x="6054555" y="1373195"/>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88" name="Google Shape;388;p19"/>
          <p:cNvSpPr txBox="1">
            <a:spLocks noGrp="1"/>
          </p:cNvSpPr>
          <p:nvPr>
            <p:ph type="subTitle" idx="3"/>
          </p:nvPr>
        </p:nvSpPr>
        <p:spPr>
          <a:xfrm>
            <a:off x="6054555" y="1865495"/>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89" name="Google Shape;389;p19"/>
          <p:cNvSpPr txBox="1">
            <a:spLocks noGrp="1"/>
          </p:cNvSpPr>
          <p:nvPr>
            <p:ph type="ctrTitle" idx="4"/>
          </p:nvPr>
        </p:nvSpPr>
        <p:spPr>
          <a:xfrm>
            <a:off x="1218541" y="2778806"/>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90" name="Google Shape;390;p19"/>
          <p:cNvSpPr txBox="1">
            <a:spLocks noGrp="1"/>
          </p:cNvSpPr>
          <p:nvPr>
            <p:ph type="subTitle" idx="5"/>
          </p:nvPr>
        </p:nvSpPr>
        <p:spPr>
          <a:xfrm>
            <a:off x="1116841" y="3271106"/>
            <a:ext cx="20847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91" name="Google Shape;391;p19"/>
          <p:cNvSpPr txBox="1">
            <a:spLocks noGrp="1"/>
          </p:cNvSpPr>
          <p:nvPr>
            <p:ph type="ctrTitle" idx="6"/>
          </p:nvPr>
        </p:nvSpPr>
        <p:spPr>
          <a:xfrm>
            <a:off x="6054555" y="2778806"/>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92" name="Google Shape;392;p19"/>
          <p:cNvSpPr txBox="1">
            <a:spLocks noGrp="1"/>
          </p:cNvSpPr>
          <p:nvPr>
            <p:ph type="subTitle" idx="7"/>
          </p:nvPr>
        </p:nvSpPr>
        <p:spPr>
          <a:xfrm>
            <a:off x="6054555" y="3271106"/>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93" name="Google Shape;393;p19"/>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394" name="Google Shape;394;p19"/>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9"/>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9"/>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9"/>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9"/>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9"/>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9"/>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9"/>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9"/>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9"/>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404"/>
        <p:cNvGrpSpPr/>
        <p:nvPr/>
      </p:nvGrpSpPr>
      <p:grpSpPr>
        <a:xfrm>
          <a:off x="0" y="0"/>
          <a:ext cx="0" cy="0"/>
          <a:chOff x="0" y="0"/>
          <a:chExt cx="0" cy="0"/>
        </a:xfrm>
      </p:grpSpPr>
      <p:sp>
        <p:nvSpPr>
          <p:cNvPr id="405" name="Google Shape;405;p20"/>
          <p:cNvSpPr txBox="1">
            <a:spLocks noGrp="1"/>
          </p:cNvSpPr>
          <p:nvPr>
            <p:ph type="ctrTitle"/>
          </p:nvPr>
        </p:nvSpPr>
        <p:spPr>
          <a:xfrm>
            <a:off x="915161" y="2299544"/>
            <a:ext cx="1881300" cy="644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406" name="Google Shape;406;p20"/>
          <p:cNvSpPr txBox="1">
            <a:spLocks noGrp="1"/>
          </p:cNvSpPr>
          <p:nvPr>
            <p:ph type="subTitle" idx="1"/>
          </p:nvPr>
        </p:nvSpPr>
        <p:spPr>
          <a:xfrm>
            <a:off x="879139" y="1777397"/>
            <a:ext cx="1917300" cy="644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07" name="Google Shape;407;p20"/>
          <p:cNvSpPr txBox="1">
            <a:spLocks noGrp="1"/>
          </p:cNvSpPr>
          <p:nvPr>
            <p:ph type="ctrTitle" idx="2"/>
          </p:nvPr>
        </p:nvSpPr>
        <p:spPr>
          <a:xfrm>
            <a:off x="6345518" y="2299544"/>
            <a:ext cx="1881300" cy="6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408" name="Google Shape;408;p20"/>
          <p:cNvSpPr txBox="1">
            <a:spLocks noGrp="1"/>
          </p:cNvSpPr>
          <p:nvPr>
            <p:ph type="subTitle" idx="3"/>
          </p:nvPr>
        </p:nvSpPr>
        <p:spPr>
          <a:xfrm>
            <a:off x="6345518" y="1777397"/>
            <a:ext cx="18813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09" name="Google Shape;409;p20"/>
          <p:cNvSpPr txBox="1">
            <a:spLocks noGrp="1"/>
          </p:cNvSpPr>
          <p:nvPr>
            <p:ph type="ctrTitle" idx="4"/>
          </p:nvPr>
        </p:nvSpPr>
        <p:spPr>
          <a:xfrm>
            <a:off x="915161" y="2861525"/>
            <a:ext cx="1881300" cy="644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410" name="Google Shape;410;p20"/>
          <p:cNvSpPr txBox="1">
            <a:spLocks noGrp="1"/>
          </p:cNvSpPr>
          <p:nvPr>
            <p:ph type="subTitle" idx="5"/>
          </p:nvPr>
        </p:nvSpPr>
        <p:spPr>
          <a:xfrm>
            <a:off x="915161" y="3353275"/>
            <a:ext cx="1881300" cy="644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11" name="Google Shape;411;p20"/>
          <p:cNvSpPr txBox="1">
            <a:spLocks noGrp="1"/>
          </p:cNvSpPr>
          <p:nvPr>
            <p:ph type="ctrTitle" idx="6"/>
          </p:nvPr>
        </p:nvSpPr>
        <p:spPr>
          <a:xfrm>
            <a:off x="6345518" y="2861525"/>
            <a:ext cx="18813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412" name="Google Shape;412;p20"/>
          <p:cNvSpPr txBox="1">
            <a:spLocks noGrp="1"/>
          </p:cNvSpPr>
          <p:nvPr>
            <p:ph type="subTitle" idx="7"/>
          </p:nvPr>
        </p:nvSpPr>
        <p:spPr>
          <a:xfrm>
            <a:off x="6345518" y="3353275"/>
            <a:ext cx="1656600" cy="6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13" name="Google Shape;413;p20"/>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414" name="Google Shape;414;p20"/>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20"/>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0"/>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0"/>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0"/>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20"/>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20"/>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20"/>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20"/>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20"/>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38"/>
        <p:cNvGrpSpPr/>
        <p:nvPr/>
      </p:nvGrpSpPr>
      <p:grpSpPr>
        <a:xfrm>
          <a:off x="0" y="0"/>
          <a:ext cx="0" cy="0"/>
          <a:chOff x="0" y="0"/>
          <a:chExt cx="0" cy="0"/>
        </a:xfrm>
      </p:grpSpPr>
      <p:sp>
        <p:nvSpPr>
          <p:cNvPr id="39" name="Google Shape;39;p3"/>
          <p:cNvSpPr txBox="1">
            <a:spLocks noGrp="1"/>
          </p:cNvSpPr>
          <p:nvPr>
            <p:ph type="body" idx="1"/>
          </p:nvPr>
        </p:nvSpPr>
        <p:spPr>
          <a:xfrm>
            <a:off x="59737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SzPts val="1000"/>
              <a:buFont typeface="Livvic Light"/>
              <a:buChar char="●"/>
              <a:defRPr sz="1200"/>
            </a:lvl1pPr>
            <a:lvl2pPr marL="914400" lvl="1" indent="-292100" algn="l">
              <a:lnSpc>
                <a:spcPct val="115000"/>
              </a:lnSpc>
              <a:spcBef>
                <a:spcPts val="1600"/>
              </a:spcBef>
              <a:spcAft>
                <a:spcPts val="0"/>
              </a:spcAft>
              <a:buSzPts val="1000"/>
              <a:buFont typeface="Nunito Light"/>
              <a:buChar char="○"/>
              <a:defRPr/>
            </a:lvl2pPr>
            <a:lvl3pPr marL="1371600" lvl="2" indent="-292100" algn="l">
              <a:lnSpc>
                <a:spcPct val="115000"/>
              </a:lnSpc>
              <a:spcBef>
                <a:spcPts val="1600"/>
              </a:spcBef>
              <a:spcAft>
                <a:spcPts val="0"/>
              </a:spcAft>
              <a:buSzPts val="1000"/>
              <a:buFont typeface="Nunito Light"/>
              <a:buChar char="■"/>
              <a:defRPr/>
            </a:lvl3pPr>
            <a:lvl4pPr marL="1828800" lvl="3" indent="-292100" algn="l">
              <a:lnSpc>
                <a:spcPct val="115000"/>
              </a:lnSpc>
              <a:spcBef>
                <a:spcPts val="1600"/>
              </a:spcBef>
              <a:spcAft>
                <a:spcPts val="0"/>
              </a:spcAft>
              <a:buSzPts val="1000"/>
              <a:buFont typeface="Nunito Light"/>
              <a:buChar char="●"/>
              <a:defRPr/>
            </a:lvl4pPr>
            <a:lvl5pPr marL="2286000" lvl="4" indent="-292100" algn="l">
              <a:lnSpc>
                <a:spcPct val="115000"/>
              </a:lnSpc>
              <a:spcBef>
                <a:spcPts val="1600"/>
              </a:spcBef>
              <a:spcAft>
                <a:spcPts val="0"/>
              </a:spcAft>
              <a:buSzPts val="1000"/>
              <a:buFont typeface="Nunito Light"/>
              <a:buChar char="○"/>
              <a:defRPr/>
            </a:lvl5pPr>
            <a:lvl6pPr marL="2743200" lvl="5" indent="-292100" algn="l">
              <a:lnSpc>
                <a:spcPct val="115000"/>
              </a:lnSpc>
              <a:spcBef>
                <a:spcPts val="1600"/>
              </a:spcBef>
              <a:spcAft>
                <a:spcPts val="0"/>
              </a:spcAft>
              <a:buSzPts val="1000"/>
              <a:buFont typeface="Nunito Light"/>
              <a:buChar char="■"/>
              <a:defRPr/>
            </a:lvl6pPr>
            <a:lvl7pPr marL="3200400" lvl="6" indent="-292100" algn="l">
              <a:lnSpc>
                <a:spcPct val="115000"/>
              </a:lnSpc>
              <a:spcBef>
                <a:spcPts val="1600"/>
              </a:spcBef>
              <a:spcAft>
                <a:spcPts val="0"/>
              </a:spcAft>
              <a:buSzPts val="1000"/>
              <a:buFont typeface="Nunito Light"/>
              <a:buChar char="●"/>
              <a:defRPr/>
            </a:lvl7pPr>
            <a:lvl8pPr marL="3657600" lvl="7" indent="-292100" algn="l">
              <a:lnSpc>
                <a:spcPct val="115000"/>
              </a:lnSpc>
              <a:spcBef>
                <a:spcPts val="1600"/>
              </a:spcBef>
              <a:spcAft>
                <a:spcPts val="0"/>
              </a:spcAft>
              <a:buSzPts val="1000"/>
              <a:buFont typeface="Nunito Light"/>
              <a:buChar char="○"/>
              <a:defRPr/>
            </a:lvl8pPr>
            <a:lvl9pPr marL="4114800" lvl="8" indent="-292100" algn="l">
              <a:lnSpc>
                <a:spcPct val="115000"/>
              </a:lnSpc>
              <a:spcBef>
                <a:spcPts val="1600"/>
              </a:spcBef>
              <a:spcAft>
                <a:spcPts val="1600"/>
              </a:spcAft>
              <a:buSzPts val="1000"/>
              <a:buFont typeface="Nunito Light"/>
              <a:buChar char="■"/>
              <a:defRPr/>
            </a:lvl9pPr>
          </a:lstStyle>
          <a:p>
            <a:endParaRPr/>
          </a:p>
        </p:txBody>
      </p:sp>
      <p:sp>
        <p:nvSpPr>
          <p:cNvPr id="40" name="Google Shape;40;p3"/>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41" name="Google Shape;41;p3"/>
          <p:cNvSpPr txBox="1">
            <a:spLocks noGrp="1"/>
          </p:cNvSpPr>
          <p:nvPr>
            <p:ph type="body" idx="2"/>
          </p:nvPr>
        </p:nvSpPr>
        <p:spPr>
          <a:xfrm>
            <a:off x="469012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Clr>
                <a:srgbClr val="EC5D37"/>
              </a:buClr>
              <a:buSzPts val="1000"/>
              <a:buFont typeface="Livvic Light"/>
              <a:buChar char="●"/>
              <a:defRPr sz="1200"/>
            </a:lvl1pPr>
            <a:lvl2pPr marL="914400" lvl="1" indent="-292100" algn="l">
              <a:lnSpc>
                <a:spcPct val="115000"/>
              </a:lnSpc>
              <a:spcBef>
                <a:spcPts val="1600"/>
              </a:spcBef>
              <a:spcAft>
                <a:spcPts val="0"/>
              </a:spcAft>
              <a:buClr>
                <a:srgbClr val="FFC800"/>
              </a:buClr>
              <a:buSzPts val="1000"/>
              <a:buFont typeface="Nunito Light"/>
              <a:buChar char="○"/>
              <a:defRPr/>
            </a:lvl2pPr>
            <a:lvl3pPr marL="1371600" lvl="2" indent="-292100" algn="l">
              <a:lnSpc>
                <a:spcPct val="115000"/>
              </a:lnSpc>
              <a:spcBef>
                <a:spcPts val="1600"/>
              </a:spcBef>
              <a:spcAft>
                <a:spcPts val="0"/>
              </a:spcAft>
              <a:buClr>
                <a:srgbClr val="FFC800"/>
              </a:buClr>
              <a:buSzPts val="1000"/>
              <a:buFont typeface="Nunito Light"/>
              <a:buChar char="■"/>
              <a:defRPr/>
            </a:lvl3pPr>
            <a:lvl4pPr marL="1828800" lvl="3" indent="-292100" algn="l">
              <a:lnSpc>
                <a:spcPct val="115000"/>
              </a:lnSpc>
              <a:spcBef>
                <a:spcPts val="1600"/>
              </a:spcBef>
              <a:spcAft>
                <a:spcPts val="0"/>
              </a:spcAft>
              <a:buClr>
                <a:srgbClr val="FFC800"/>
              </a:buClr>
              <a:buSzPts val="1000"/>
              <a:buFont typeface="Nunito Light"/>
              <a:buChar char="●"/>
              <a:defRPr/>
            </a:lvl4pPr>
            <a:lvl5pPr marL="2286000" lvl="4" indent="-292100" algn="l">
              <a:lnSpc>
                <a:spcPct val="115000"/>
              </a:lnSpc>
              <a:spcBef>
                <a:spcPts val="1600"/>
              </a:spcBef>
              <a:spcAft>
                <a:spcPts val="0"/>
              </a:spcAft>
              <a:buClr>
                <a:srgbClr val="434343"/>
              </a:buClr>
              <a:buSzPts val="1000"/>
              <a:buFont typeface="Nunito Light"/>
              <a:buChar char="○"/>
              <a:defRPr/>
            </a:lvl5pPr>
            <a:lvl6pPr marL="2743200" lvl="5" indent="-292100" algn="l">
              <a:lnSpc>
                <a:spcPct val="115000"/>
              </a:lnSpc>
              <a:spcBef>
                <a:spcPts val="1600"/>
              </a:spcBef>
              <a:spcAft>
                <a:spcPts val="0"/>
              </a:spcAft>
              <a:buClr>
                <a:srgbClr val="434343"/>
              </a:buClr>
              <a:buSzPts val="1000"/>
              <a:buFont typeface="Nunito Light"/>
              <a:buChar char="■"/>
              <a:defRPr/>
            </a:lvl6pPr>
            <a:lvl7pPr marL="3200400" lvl="6" indent="-292100" algn="l">
              <a:lnSpc>
                <a:spcPct val="115000"/>
              </a:lnSpc>
              <a:spcBef>
                <a:spcPts val="1600"/>
              </a:spcBef>
              <a:spcAft>
                <a:spcPts val="0"/>
              </a:spcAft>
              <a:buClr>
                <a:srgbClr val="434343"/>
              </a:buClr>
              <a:buSzPts val="1000"/>
              <a:buFont typeface="Nunito Light"/>
              <a:buChar char="●"/>
              <a:defRPr/>
            </a:lvl7pPr>
            <a:lvl8pPr marL="3657600" lvl="7" indent="-292100" algn="l">
              <a:lnSpc>
                <a:spcPct val="115000"/>
              </a:lnSpc>
              <a:spcBef>
                <a:spcPts val="1600"/>
              </a:spcBef>
              <a:spcAft>
                <a:spcPts val="0"/>
              </a:spcAft>
              <a:buClr>
                <a:srgbClr val="434343"/>
              </a:buClr>
              <a:buSzPts val="1000"/>
              <a:buFont typeface="Nunito Light"/>
              <a:buChar char="○"/>
              <a:defRPr/>
            </a:lvl8pPr>
            <a:lvl9pPr marL="4114800" lvl="8" indent="-292100" algn="l">
              <a:lnSpc>
                <a:spcPct val="115000"/>
              </a:lnSpc>
              <a:spcBef>
                <a:spcPts val="1600"/>
              </a:spcBef>
              <a:spcAft>
                <a:spcPts val="1600"/>
              </a:spcAft>
              <a:buClr>
                <a:srgbClr val="434343"/>
              </a:buClr>
              <a:buSzPts val="1000"/>
              <a:buFont typeface="Nunito Light"/>
              <a:buChar char="■"/>
              <a:defRPr/>
            </a:lvl9pPr>
          </a:lstStyle>
          <a:p>
            <a:endParaRPr/>
          </a:p>
        </p:txBody>
      </p:sp>
      <p:sp>
        <p:nvSpPr>
          <p:cNvPr id="42" name="Google Shape;42;p3"/>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4"/>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4"/>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 name="Google Shape;56;p4"/>
          <p:cNvGrpSpPr/>
          <p:nvPr/>
        </p:nvGrpSpPr>
        <p:grpSpPr>
          <a:xfrm>
            <a:off x="8263682" y="-434366"/>
            <a:ext cx="188886" cy="1181532"/>
            <a:chOff x="2877432" y="975334"/>
            <a:chExt cx="188886" cy="1181532"/>
          </a:xfrm>
        </p:grpSpPr>
        <p:sp>
          <p:nvSpPr>
            <p:cNvPr id="57" name="Google Shape;57;p4"/>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4"/>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 name="Google Shape;61;p4"/>
          <p:cNvGrpSpPr/>
          <p:nvPr/>
        </p:nvGrpSpPr>
        <p:grpSpPr>
          <a:xfrm>
            <a:off x="3643898" y="-436198"/>
            <a:ext cx="133252" cy="1952377"/>
            <a:chOff x="6780548" y="337714"/>
            <a:chExt cx="133252" cy="1952377"/>
          </a:xfrm>
        </p:grpSpPr>
        <p:sp>
          <p:nvSpPr>
            <p:cNvPr id="62" name="Google Shape;62;p4"/>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 name="Google Shape;64;p4"/>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 name="Google Shape;65;p4"/>
          <p:cNvGrpSpPr/>
          <p:nvPr/>
        </p:nvGrpSpPr>
        <p:grpSpPr>
          <a:xfrm>
            <a:off x="8008096" y="2108910"/>
            <a:ext cx="199001" cy="2139770"/>
            <a:chOff x="8008096" y="2108910"/>
            <a:chExt cx="199001" cy="2139770"/>
          </a:xfrm>
        </p:grpSpPr>
        <p:sp>
          <p:nvSpPr>
            <p:cNvPr id="66" name="Google Shape;66;p4"/>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 name="Google Shape;68;p4"/>
          <p:cNvGrpSpPr/>
          <p:nvPr/>
        </p:nvGrpSpPr>
        <p:grpSpPr>
          <a:xfrm>
            <a:off x="520996" y="1091548"/>
            <a:ext cx="199001" cy="2139770"/>
            <a:chOff x="8008096" y="2108910"/>
            <a:chExt cx="199001" cy="2139770"/>
          </a:xfrm>
        </p:grpSpPr>
        <p:sp>
          <p:nvSpPr>
            <p:cNvPr id="69" name="Google Shape;69;p4"/>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 name="Google Shape;71;p4"/>
          <p:cNvSpPr txBox="1">
            <a:spLocks noGrp="1"/>
          </p:cNvSpPr>
          <p:nvPr>
            <p:ph type="ctrTitle"/>
          </p:nvPr>
        </p:nvSpPr>
        <p:spPr>
          <a:xfrm>
            <a:off x="2031287" y="1742775"/>
            <a:ext cx="26220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72" name="Google Shape;72;p4"/>
          <p:cNvSpPr txBox="1">
            <a:spLocks noGrp="1"/>
          </p:cNvSpPr>
          <p:nvPr>
            <p:ph type="subTitle" idx="1"/>
          </p:nvPr>
        </p:nvSpPr>
        <p:spPr>
          <a:xfrm>
            <a:off x="1791587" y="2417450"/>
            <a:ext cx="3101400" cy="104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3" name="Google Shape;73;p4"/>
          <p:cNvSpPr txBox="1">
            <a:spLocks noGrp="1"/>
          </p:cNvSpPr>
          <p:nvPr>
            <p:ph type="title" idx="2"/>
          </p:nvPr>
        </p:nvSpPr>
        <p:spPr>
          <a:xfrm>
            <a:off x="5834900" y="2122225"/>
            <a:ext cx="9810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2471150" y="1830075"/>
            <a:ext cx="3823200" cy="1121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76" name="Google Shape;76;p5"/>
          <p:cNvSpPr txBox="1">
            <a:spLocks noGrp="1"/>
          </p:cNvSpPr>
          <p:nvPr>
            <p:ph type="subTitle" idx="1"/>
          </p:nvPr>
        </p:nvSpPr>
        <p:spPr>
          <a:xfrm>
            <a:off x="2902550" y="540000"/>
            <a:ext cx="2960400" cy="135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7" name="Google Shape;77;p5"/>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300"/>
              </a:spcBef>
              <a:spcAft>
                <a:spcPts val="0"/>
              </a:spcAft>
              <a:buClr>
                <a:srgbClr val="000000"/>
              </a:buClr>
              <a:buSzPts val="1000"/>
              <a:buFont typeface="Arial"/>
              <a:buNone/>
            </a:pPr>
            <a:r>
              <a:rPr lang="en" sz="1000" b="0" i="0" u="none" strike="noStrike" cap="none">
                <a:solidFill>
                  <a:schemeClr val="lt1"/>
                </a:solidFill>
                <a:latin typeface="Maven Pro"/>
                <a:ea typeface="Maven Pro"/>
                <a:cs typeface="Maven Pro"/>
                <a:sym typeface="Maven Pro"/>
              </a:rPr>
              <a:t>CREDITS: This presentation template was created by </a:t>
            </a:r>
            <a:r>
              <a:rPr lang="en" sz="1000" b="0" i="0" u="none" strike="noStrike" cap="none">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b="0" i="0" u="none" strike="noStrike" cap="none">
                <a:solidFill>
                  <a:schemeClr val="lt1"/>
                </a:solidFill>
                <a:latin typeface="Maven Pro"/>
                <a:ea typeface="Maven Pro"/>
                <a:cs typeface="Maven Pro"/>
                <a:sym typeface="Maven Pro"/>
              </a:rPr>
              <a:t>, including icons by </a:t>
            </a:r>
            <a:r>
              <a:rPr lang="en" sz="1000" b="0" i="0" u="none" strike="noStrike" cap="none">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b="0" i="0" u="none" strike="noStrike" cap="none">
                <a:solidFill>
                  <a:schemeClr val="lt1"/>
                </a:solidFill>
                <a:latin typeface="Maven Pro"/>
                <a:ea typeface="Maven Pro"/>
                <a:cs typeface="Maven Pro"/>
                <a:sym typeface="Maven Pro"/>
              </a:rPr>
              <a:t>, and infographics &amp; images by </a:t>
            </a:r>
            <a:r>
              <a:rPr lang="en" sz="1000" b="0" i="0" u="none" strike="noStrike" cap="none">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b="0" i="0" u="none" strike="noStrike" cap="none">
              <a:solidFill>
                <a:schemeClr val="accent3"/>
              </a:solidFill>
              <a:latin typeface="Maven Pro"/>
              <a:ea typeface="Maven Pro"/>
              <a:cs typeface="Maven Pro"/>
              <a:sym typeface="Maven Pro"/>
            </a:endParaRPr>
          </a:p>
        </p:txBody>
      </p:sp>
      <p:sp>
        <p:nvSpPr>
          <p:cNvPr id="78" name="Google Shape;78;p5"/>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5"/>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5"/>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5"/>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5"/>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5"/>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6" name="Google Shape;86;p5"/>
          <p:cNvGrpSpPr/>
          <p:nvPr/>
        </p:nvGrpSpPr>
        <p:grpSpPr>
          <a:xfrm>
            <a:off x="6669746" y="-389684"/>
            <a:ext cx="143766" cy="2106420"/>
            <a:chOff x="6780548" y="337714"/>
            <a:chExt cx="133252" cy="1952377"/>
          </a:xfrm>
        </p:grpSpPr>
        <p:sp>
          <p:nvSpPr>
            <p:cNvPr id="87" name="Google Shape;87;p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5"/>
          <p:cNvGrpSpPr/>
          <p:nvPr/>
        </p:nvGrpSpPr>
        <p:grpSpPr>
          <a:xfrm>
            <a:off x="1510029" y="507749"/>
            <a:ext cx="203534" cy="2663108"/>
            <a:chOff x="250617" y="2402301"/>
            <a:chExt cx="188650" cy="2468355"/>
          </a:xfrm>
        </p:grpSpPr>
        <p:sp>
          <p:nvSpPr>
            <p:cNvPr id="90" name="Google Shape;90;p5"/>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5"/>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5"/>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 name="Google Shape;94;p5"/>
          <p:cNvGrpSpPr/>
          <p:nvPr/>
        </p:nvGrpSpPr>
        <p:grpSpPr>
          <a:xfrm>
            <a:off x="385355" y="1380671"/>
            <a:ext cx="199237" cy="2828935"/>
            <a:chOff x="1608717" y="1280046"/>
            <a:chExt cx="199237" cy="2828935"/>
          </a:xfrm>
        </p:grpSpPr>
        <p:sp>
          <p:nvSpPr>
            <p:cNvPr id="95" name="Google Shape;95;p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8" name="Google Shape;98;p5"/>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0" name="Google Shape;100;p5"/>
          <p:cNvGrpSpPr/>
          <p:nvPr/>
        </p:nvGrpSpPr>
        <p:grpSpPr>
          <a:xfrm>
            <a:off x="989005" y="-389666"/>
            <a:ext cx="62143" cy="897428"/>
            <a:chOff x="2038689" y="173907"/>
            <a:chExt cx="57599" cy="831799"/>
          </a:xfrm>
        </p:grpSpPr>
        <p:sp>
          <p:nvSpPr>
            <p:cNvPr id="101" name="Google Shape;101;p5"/>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 name="Google Shape;103;p5"/>
          <p:cNvGrpSpPr/>
          <p:nvPr/>
        </p:nvGrpSpPr>
        <p:grpSpPr>
          <a:xfrm>
            <a:off x="8568723" y="2184809"/>
            <a:ext cx="214702" cy="2308598"/>
            <a:chOff x="8008096" y="2108910"/>
            <a:chExt cx="199001" cy="2139770"/>
          </a:xfrm>
        </p:grpSpPr>
        <p:sp>
          <p:nvSpPr>
            <p:cNvPr id="104" name="Google Shape;104;p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 name="Google Shape;106;p5"/>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7" name="Google Shape;107;p5"/>
          <p:cNvGrpSpPr/>
          <p:nvPr/>
        </p:nvGrpSpPr>
        <p:grpSpPr>
          <a:xfrm>
            <a:off x="8221223" y="9"/>
            <a:ext cx="214702" cy="2308598"/>
            <a:chOff x="8008096" y="2108910"/>
            <a:chExt cx="199001" cy="2139770"/>
          </a:xfrm>
        </p:grpSpPr>
        <p:sp>
          <p:nvSpPr>
            <p:cNvPr id="108" name="Google Shape;108;p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0"/>
        <p:cNvGrpSpPr/>
        <p:nvPr/>
      </p:nvGrpSpPr>
      <p:grpSpPr>
        <a:xfrm>
          <a:off x="0" y="0"/>
          <a:ext cx="0" cy="0"/>
          <a:chOff x="0" y="0"/>
          <a:chExt cx="0" cy="0"/>
        </a:xfrm>
      </p:grpSpPr>
      <p:sp>
        <p:nvSpPr>
          <p:cNvPr id="111" name="Google Shape;111;p6"/>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12" name="Google Shape;112;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2"/>
        <p:cNvGrpSpPr/>
        <p:nvPr/>
      </p:nvGrpSpPr>
      <p:grpSpPr>
        <a:xfrm>
          <a:off x="0" y="0"/>
          <a:ext cx="0" cy="0"/>
          <a:chOff x="0" y="0"/>
          <a:chExt cx="0" cy="0"/>
        </a:xfrm>
      </p:grpSpPr>
      <p:sp>
        <p:nvSpPr>
          <p:cNvPr id="123" name="Google Shape;123;p7"/>
          <p:cNvSpPr txBox="1">
            <a:spLocks noGrp="1"/>
          </p:cNvSpPr>
          <p:nvPr>
            <p:ph type="body" idx="1"/>
          </p:nvPr>
        </p:nvSpPr>
        <p:spPr>
          <a:xfrm>
            <a:off x="618825" y="1679175"/>
            <a:ext cx="3534300" cy="20901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4" name="Google Shape;124;p7"/>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25" name="Google Shape;125;p7"/>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7"/>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7"/>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7"/>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7"/>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0" name="Google Shape;130;p7"/>
          <p:cNvGrpSpPr/>
          <p:nvPr/>
        </p:nvGrpSpPr>
        <p:grpSpPr>
          <a:xfrm>
            <a:off x="8148521" y="3004593"/>
            <a:ext cx="98059" cy="1147595"/>
            <a:chOff x="3347921" y="16006"/>
            <a:chExt cx="98059" cy="1147595"/>
          </a:xfrm>
        </p:grpSpPr>
        <p:sp>
          <p:nvSpPr>
            <p:cNvPr id="131" name="Google Shape;131;p7"/>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7"/>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 name="Google Shape;133;p7"/>
          <p:cNvGrpSpPr/>
          <p:nvPr/>
        </p:nvGrpSpPr>
        <p:grpSpPr>
          <a:xfrm>
            <a:off x="281421" y="3769263"/>
            <a:ext cx="121172" cy="760495"/>
            <a:chOff x="5245196" y="3136513"/>
            <a:chExt cx="121172" cy="760495"/>
          </a:xfrm>
        </p:grpSpPr>
        <p:sp>
          <p:nvSpPr>
            <p:cNvPr id="134" name="Google Shape;134;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 name="Google Shape;136;p7"/>
          <p:cNvGrpSpPr/>
          <p:nvPr/>
        </p:nvGrpSpPr>
        <p:grpSpPr>
          <a:xfrm>
            <a:off x="8534739" y="4069632"/>
            <a:ext cx="57599" cy="831799"/>
            <a:chOff x="2038689" y="173907"/>
            <a:chExt cx="57599" cy="831799"/>
          </a:xfrm>
        </p:grpSpPr>
        <p:sp>
          <p:nvSpPr>
            <p:cNvPr id="137" name="Google Shape;137;p7"/>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7"/>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7"/>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7"/>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1"/>
        <p:cNvGrpSpPr/>
        <p:nvPr/>
      </p:nvGrpSpPr>
      <p:grpSpPr>
        <a:xfrm>
          <a:off x="0" y="0"/>
          <a:ext cx="0" cy="0"/>
          <a:chOff x="0" y="0"/>
          <a:chExt cx="0" cy="0"/>
        </a:xfrm>
      </p:grpSpPr>
      <p:sp>
        <p:nvSpPr>
          <p:cNvPr id="142" name="Google Shape;142;p8"/>
          <p:cNvSpPr txBox="1">
            <a:spLocks noGrp="1"/>
          </p:cNvSpPr>
          <p:nvPr>
            <p:ph type="ctrTitle"/>
          </p:nvPr>
        </p:nvSpPr>
        <p:spPr>
          <a:xfrm>
            <a:off x="923625" y="1196026"/>
            <a:ext cx="982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43" name="Google Shape;143;p8"/>
          <p:cNvSpPr txBox="1">
            <a:spLocks noGrp="1"/>
          </p:cNvSpPr>
          <p:nvPr>
            <p:ph type="subTitle" idx="1"/>
          </p:nvPr>
        </p:nvSpPr>
        <p:spPr>
          <a:xfrm>
            <a:off x="923637" y="1684093"/>
            <a:ext cx="2620500" cy="11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4" name="Google Shape;144;p8"/>
          <p:cNvSpPr txBox="1">
            <a:spLocks noGrp="1"/>
          </p:cNvSpPr>
          <p:nvPr>
            <p:ph type="ctrTitle" idx="2"/>
          </p:nvPr>
        </p:nvSpPr>
        <p:spPr>
          <a:xfrm>
            <a:off x="7050379" y="1196025"/>
            <a:ext cx="11373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45" name="Google Shape;145;p8"/>
          <p:cNvSpPr txBox="1">
            <a:spLocks noGrp="1"/>
          </p:cNvSpPr>
          <p:nvPr>
            <p:ph type="subTitle" idx="3"/>
          </p:nvPr>
        </p:nvSpPr>
        <p:spPr>
          <a:xfrm>
            <a:off x="5450166" y="1684093"/>
            <a:ext cx="2737500" cy="111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6" name="Google Shape;146;p8"/>
          <p:cNvSpPr txBox="1">
            <a:spLocks noGrp="1"/>
          </p:cNvSpPr>
          <p:nvPr>
            <p:ph type="ctrTitle" idx="4"/>
          </p:nvPr>
        </p:nvSpPr>
        <p:spPr>
          <a:xfrm>
            <a:off x="618825" y="411675"/>
            <a:ext cx="4618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47" name="Google Shape;147;p8"/>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8"/>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8"/>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8"/>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 name="Google Shape;151;p8"/>
          <p:cNvGrpSpPr/>
          <p:nvPr/>
        </p:nvGrpSpPr>
        <p:grpSpPr>
          <a:xfrm>
            <a:off x="6626134" y="-164562"/>
            <a:ext cx="121172" cy="760495"/>
            <a:chOff x="5245196" y="3136513"/>
            <a:chExt cx="121172" cy="760495"/>
          </a:xfrm>
        </p:grpSpPr>
        <p:sp>
          <p:nvSpPr>
            <p:cNvPr id="152" name="Google Shape;152;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8"/>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8"/>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6"/>
        <p:cNvGrpSpPr/>
        <p:nvPr/>
      </p:nvGrpSpPr>
      <p:grpSpPr>
        <a:xfrm>
          <a:off x="0" y="0"/>
          <a:ext cx="0" cy="0"/>
          <a:chOff x="0" y="0"/>
          <a:chExt cx="0" cy="0"/>
        </a:xfrm>
      </p:grpSpPr>
      <p:sp>
        <p:nvSpPr>
          <p:cNvPr id="157" name="Google Shape;157;p9"/>
          <p:cNvSpPr txBox="1">
            <a:spLocks noGrp="1"/>
          </p:cNvSpPr>
          <p:nvPr>
            <p:ph type="body" idx="1"/>
          </p:nvPr>
        </p:nvSpPr>
        <p:spPr>
          <a:xfrm>
            <a:off x="618306" y="2199025"/>
            <a:ext cx="1905900" cy="12963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6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58" name="Google Shape;158;p9"/>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59" name="Google Shape;159;p9"/>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9"/>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9"/>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9"/>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3" name="Google Shape;163;p9"/>
          <p:cNvGrpSpPr/>
          <p:nvPr/>
        </p:nvGrpSpPr>
        <p:grpSpPr>
          <a:xfrm>
            <a:off x="6626134" y="-164562"/>
            <a:ext cx="121172" cy="760495"/>
            <a:chOff x="5245196" y="3136513"/>
            <a:chExt cx="121172" cy="760495"/>
          </a:xfrm>
        </p:grpSpPr>
        <p:sp>
          <p:nvSpPr>
            <p:cNvPr id="164" name="Google Shape;164;p9"/>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9"/>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 name="Google Shape;166;p9"/>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9"/>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2037000" y="1496400"/>
            <a:ext cx="5070000" cy="21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70" name="Google Shape;170;p10"/>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0"/>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0"/>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0"/>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0"/>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0"/>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6" name="Google Shape;176;p10"/>
          <p:cNvGrpSpPr/>
          <p:nvPr/>
        </p:nvGrpSpPr>
        <p:grpSpPr>
          <a:xfrm>
            <a:off x="8263682" y="-434366"/>
            <a:ext cx="188886" cy="1181532"/>
            <a:chOff x="2877432" y="975334"/>
            <a:chExt cx="188886" cy="1181532"/>
          </a:xfrm>
        </p:grpSpPr>
        <p:sp>
          <p:nvSpPr>
            <p:cNvPr id="177" name="Google Shape;177;p10"/>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0"/>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0"/>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0" name="Google Shape;180;p10"/>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0"/>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0"/>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3" name="Google Shape;183;p10"/>
          <p:cNvGrpSpPr/>
          <p:nvPr/>
        </p:nvGrpSpPr>
        <p:grpSpPr>
          <a:xfrm>
            <a:off x="3090746" y="-533657"/>
            <a:ext cx="98059" cy="1147595"/>
            <a:chOff x="3347921" y="16006"/>
            <a:chExt cx="98059" cy="1147595"/>
          </a:xfrm>
        </p:grpSpPr>
        <p:sp>
          <p:nvSpPr>
            <p:cNvPr id="184" name="Google Shape;184;p10"/>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0"/>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 name="Google Shape;186;p10"/>
          <p:cNvGrpSpPr/>
          <p:nvPr/>
        </p:nvGrpSpPr>
        <p:grpSpPr>
          <a:xfrm>
            <a:off x="4892771" y="-340112"/>
            <a:ext cx="121172" cy="760495"/>
            <a:chOff x="5245196" y="3136513"/>
            <a:chExt cx="121172" cy="760495"/>
          </a:xfrm>
        </p:grpSpPr>
        <p:sp>
          <p:nvSpPr>
            <p:cNvPr id="187" name="Google Shape;187;p10"/>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0"/>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 name="Google Shape;189;p10"/>
          <p:cNvGrpSpPr/>
          <p:nvPr/>
        </p:nvGrpSpPr>
        <p:grpSpPr>
          <a:xfrm>
            <a:off x="6967836" y="85439"/>
            <a:ext cx="133252" cy="1952377"/>
            <a:chOff x="6780548" y="337714"/>
            <a:chExt cx="133252" cy="1952377"/>
          </a:xfrm>
        </p:grpSpPr>
        <p:sp>
          <p:nvSpPr>
            <p:cNvPr id="190" name="Google Shape;190;p10"/>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0"/>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2" name="Google Shape;192;p10"/>
          <p:cNvGrpSpPr/>
          <p:nvPr/>
        </p:nvGrpSpPr>
        <p:grpSpPr>
          <a:xfrm>
            <a:off x="250617" y="2402301"/>
            <a:ext cx="188650" cy="2468355"/>
            <a:chOff x="250617" y="2402301"/>
            <a:chExt cx="188650" cy="2468355"/>
          </a:xfrm>
        </p:grpSpPr>
        <p:sp>
          <p:nvSpPr>
            <p:cNvPr id="193" name="Google Shape;193;p10"/>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0"/>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0"/>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0"/>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7" name="Google Shape;197;p10"/>
          <p:cNvGrpSpPr/>
          <p:nvPr/>
        </p:nvGrpSpPr>
        <p:grpSpPr>
          <a:xfrm>
            <a:off x="982417" y="1695096"/>
            <a:ext cx="199237" cy="2828935"/>
            <a:chOff x="1608717" y="1280046"/>
            <a:chExt cx="199237" cy="2828935"/>
          </a:xfrm>
        </p:grpSpPr>
        <p:sp>
          <p:nvSpPr>
            <p:cNvPr id="198" name="Google Shape;198;p10"/>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0"/>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0"/>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1" name="Google Shape;201;p10"/>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2" name="Google Shape;202;p10"/>
          <p:cNvGrpSpPr/>
          <p:nvPr/>
        </p:nvGrpSpPr>
        <p:grpSpPr>
          <a:xfrm>
            <a:off x="2038689" y="173907"/>
            <a:ext cx="57599" cy="831799"/>
            <a:chOff x="2038689" y="173907"/>
            <a:chExt cx="57599" cy="831799"/>
          </a:xfrm>
        </p:grpSpPr>
        <p:sp>
          <p:nvSpPr>
            <p:cNvPr id="203" name="Google Shape;203;p10"/>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0"/>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5" name="Google Shape;205;p10"/>
          <p:cNvGrpSpPr/>
          <p:nvPr/>
        </p:nvGrpSpPr>
        <p:grpSpPr>
          <a:xfrm>
            <a:off x="8008096" y="2108910"/>
            <a:ext cx="199001" cy="2139770"/>
            <a:chOff x="8008096" y="2108910"/>
            <a:chExt cx="199001" cy="2139770"/>
          </a:xfrm>
        </p:grpSpPr>
        <p:sp>
          <p:nvSpPr>
            <p:cNvPr id="206" name="Google Shape;206;p10"/>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0"/>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8" name="Google Shape;208;p10"/>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9" name="Google Shape;209;p10"/>
          <p:cNvGrpSpPr/>
          <p:nvPr/>
        </p:nvGrpSpPr>
        <p:grpSpPr>
          <a:xfrm>
            <a:off x="4095146" y="-859690"/>
            <a:ext cx="199001" cy="2139770"/>
            <a:chOff x="8008096" y="2108910"/>
            <a:chExt cx="199001" cy="2139770"/>
          </a:xfrm>
        </p:grpSpPr>
        <p:sp>
          <p:nvSpPr>
            <p:cNvPr id="210" name="Google Shape;210;p10"/>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0"/>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2" name="Google Shape;212;p10"/>
          <p:cNvGrpSpPr/>
          <p:nvPr/>
        </p:nvGrpSpPr>
        <p:grpSpPr>
          <a:xfrm>
            <a:off x="6333286" y="3704939"/>
            <a:ext cx="133252" cy="1952377"/>
            <a:chOff x="6780548" y="337714"/>
            <a:chExt cx="133252" cy="1952377"/>
          </a:xfrm>
        </p:grpSpPr>
        <p:sp>
          <p:nvSpPr>
            <p:cNvPr id="213" name="Google Shape;213;p10"/>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0"/>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5" name="Google Shape;215;p10"/>
          <p:cNvGrpSpPr/>
          <p:nvPr/>
        </p:nvGrpSpPr>
        <p:grpSpPr>
          <a:xfrm>
            <a:off x="2702021" y="3612763"/>
            <a:ext cx="121172" cy="760495"/>
            <a:chOff x="5245196" y="3136513"/>
            <a:chExt cx="121172" cy="760495"/>
          </a:xfrm>
        </p:grpSpPr>
        <p:sp>
          <p:nvSpPr>
            <p:cNvPr id="216" name="Google Shape;216;p10"/>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0"/>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8" name="Google Shape;218;p10"/>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0"/>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xYJEM2C0G5Q&amp;ab_channel=TheDataPos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zPG4NjIkCjc&amp;ab_channel=statisticsfu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kM5ttbLc5b8&amp;ab_channel=Dataiku"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q71Niz856KE&amp;ab_channel=Serrano.Academy"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youtube.com/watch?v=ukzFI9rgwfU&amp;ab_channel=Simplilearn"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3"/>
          <p:cNvSpPr txBox="1">
            <a:spLocks noGrp="1"/>
          </p:cNvSpPr>
          <p:nvPr>
            <p:ph type="subTitle" idx="1"/>
          </p:nvPr>
        </p:nvSpPr>
        <p:spPr>
          <a:xfrm>
            <a:off x="2911900" y="3035513"/>
            <a:ext cx="32955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t>Z</a:t>
            </a:r>
            <a:r>
              <a:rPr lang="en-US" altLang="zh-CN" dirty="0"/>
              <a:t>hao Yuqing</a:t>
            </a:r>
            <a:endParaRPr dirty="0"/>
          </a:p>
        </p:txBody>
      </p:sp>
      <p:sp>
        <p:nvSpPr>
          <p:cNvPr id="431" name="Google Shape;431;p23"/>
          <p:cNvSpPr txBox="1">
            <a:spLocks noGrp="1"/>
          </p:cNvSpPr>
          <p:nvPr>
            <p:ph type="ctrTitle"/>
          </p:nvPr>
        </p:nvSpPr>
        <p:spPr>
          <a:xfrm>
            <a:off x="1561650" y="885040"/>
            <a:ext cx="60207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400" dirty="0"/>
              <a:t>INTRODUCTION TO </a:t>
            </a:r>
            <a:r>
              <a:rPr lang="en" sz="4400" dirty="0">
                <a:solidFill>
                  <a:schemeClr val="accent2"/>
                </a:solidFill>
              </a:rPr>
              <a:t>MACHINE LEARNING</a:t>
            </a:r>
            <a:endParaRPr sz="4400" dirty="0"/>
          </a:p>
        </p:txBody>
      </p:sp>
      <p:sp>
        <p:nvSpPr>
          <p:cNvPr id="432" name="Google Shape;432;p23"/>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23"/>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23"/>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23"/>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3"/>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3"/>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3"/>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2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23"/>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23"/>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8" name="Google Shape;448;p23"/>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3"/>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0" name="Google Shape;450;p23"/>
          <p:cNvGrpSpPr/>
          <p:nvPr/>
        </p:nvGrpSpPr>
        <p:grpSpPr>
          <a:xfrm>
            <a:off x="8008096" y="2108910"/>
            <a:ext cx="199001" cy="2139770"/>
            <a:chOff x="8008096" y="2108910"/>
            <a:chExt cx="199001" cy="2139770"/>
          </a:xfrm>
        </p:grpSpPr>
        <p:sp>
          <p:nvSpPr>
            <p:cNvPr id="451" name="Google Shape;451;p2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3" name="Google Shape;453;p23"/>
          <p:cNvGrpSpPr/>
          <p:nvPr/>
        </p:nvGrpSpPr>
        <p:grpSpPr>
          <a:xfrm>
            <a:off x="4472500" y="3928605"/>
            <a:ext cx="199001" cy="867199"/>
            <a:chOff x="4475150" y="4052605"/>
            <a:chExt cx="199001" cy="867199"/>
          </a:xfrm>
        </p:grpSpPr>
        <p:sp>
          <p:nvSpPr>
            <p:cNvPr id="454" name="Google Shape;454;p23"/>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3"/>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3"/>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9"/>
          <p:cNvSpPr txBox="1">
            <a:spLocks noGrp="1"/>
          </p:cNvSpPr>
          <p:nvPr>
            <p:ph type="ctrTitle"/>
          </p:nvPr>
        </p:nvSpPr>
        <p:spPr>
          <a:xfrm>
            <a:off x="693225" y="2282225"/>
            <a:ext cx="5177400" cy="837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 sz="3600"/>
              <a:t>SUPERVISED MACHINE LEARNING</a:t>
            </a:r>
            <a:endParaRPr sz="3600"/>
          </a:p>
        </p:txBody>
      </p:sp>
      <p:sp>
        <p:nvSpPr>
          <p:cNvPr id="510" name="Google Shape;510;p29"/>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9"/>
          <p:cNvSpPr txBox="1">
            <a:spLocks noGrp="1"/>
          </p:cNvSpPr>
          <p:nvPr>
            <p:ph type="title" idx="2"/>
          </p:nvPr>
        </p:nvSpPr>
        <p:spPr>
          <a:xfrm>
            <a:off x="5834900" y="2122225"/>
            <a:ext cx="9810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a:solidFill>
                  <a:schemeClr val="dk2"/>
                </a:solidFill>
              </a:rPr>
              <a:t>02</a:t>
            </a:r>
            <a:endParaRPr>
              <a:solidFill>
                <a:schemeClr val="dk2"/>
              </a:solidFill>
            </a:endParaRPr>
          </a:p>
        </p:txBody>
      </p:sp>
      <p:sp>
        <p:nvSpPr>
          <p:cNvPr id="512" name="Google Shape;512;p29"/>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9"/>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4" name="Google Shape;514;p29"/>
          <p:cNvCxnSpPr>
            <a:stCxn id="510" idx="2"/>
          </p:cNvCxnSpPr>
          <p:nvPr/>
        </p:nvCxnSpPr>
        <p:spPr>
          <a:xfrm>
            <a:off x="6325425" y="2953675"/>
            <a:ext cx="0" cy="9780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0"/>
          <p:cNvSpPr txBox="1">
            <a:spLocks noGrp="1"/>
          </p:cNvSpPr>
          <p:nvPr>
            <p:ph type="body" idx="1"/>
          </p:nvPr>
        </p:nvSpPr>
        <p:spPr>
          <a:xfrm>
            <a:off x="597375" y="1063525"/>
            <a:ext cx="4675500" cy="37869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Font typeface="Share Tech"/>
              <a:buChar char="-"/>
            </a:pPr>
            <a:r>
              <a:rPr lang="en" sz="1500" dirty="0">
                <a:latin typeface="Share Tech"/>
                <a:ea typeface="Share Tech"/>
                <a:cs typeface="Share Tech"/>
                <a:sym typeface="Share Tech"/>
              </a:rPr>
              <a:t>Classification is about predicting a discrete class label while Regression is about predicting a continuous quantity</a:t>
            </a:r>
            <a:endParaRPr sz="1500" dirty="0">
              <a:latin typeface="Share Tech"/>
              <a:ea typeface="Share Tech"/>
              <a:cs typeface="Share Tech"/>
              <a:sym typeface="Share Tech"/>
            </a:endParaRPr>
          </a:p>
          <a:p>
            <a:pPr marL="457200" lvl="0" indent="0" algn="l" rtl="0">
              <a:lnSpc>
                <a:spcPct val="100000"/>
              </a:lnSpc>
              <a:spcBef>
                <a:spcPts val="0"/>
              </a:spcBef>
              <a:spcAft>
                <a:spcPts val="0"/>
              </a:spcAft>
              <a:buSzPts val="1000"/>
              <a:buNone/>
            </a:pPr>
            <a:endParaRPr sz="1500" dirty="0">
              <a:latin typeface="Share Tech"/>
              <a:ea typeface="Share Tech"/>
              <a:cs typeface="Share Tech"/>
              <a:sym typeface="Share Tech"/>
            </a:endParaRPr>
          </a:p>
          <a:p>
            <a:pPr marL="0" lvl="0" indent="0" algn="l" rtl="0">
              <a:lnSpc>
                <a:spcPct val="100000"/>
              </a:lnSpc>
              <a:spcBef>
                <a:spcPts val="0"/>
              </a:spcBef>
              <a:spcAft>
                <a:spcPts val="0"/>
              </a:spcAft>
              <a:buSzPts val="1000"/>
              <a:buNone/>
            </a:pPr>
            <a:endParaRPr sz="1500" dirty="0">
              <a:latin typeface="Share Tech"/>
              <a:ea typeface="Share Tech"/>
              <a:cs typeface="Share Tech"/>
              <a:sym typeface="Share Tech"/>
            </a:endParaRPr>
          </a:p>
          <a:p>
            <a:pPr marL="457200" lvl="0" indent="-311150" algn="l" rtl="0">
              <a:lnSpc>
                <a:spcPct val="100000"/>
              </a:lnSpc>
              <a:spcBef>
                <a:spcPts val="1600"/>
              </a:spcBef>
              <a:spcAft>
                <a:spcPts val="0"/>
              </a:spcAft>
              <a:buSzPts val="1300"/>
              <a:buFont typeface="Share Tech"/>
              <a:buChar char="-"/>
            </a:pPr>
            <a:r>
              <a:rPr lang="en" sz="1500" dirty="0">
                <a:latin typeface="Share Tech"/>
                <a:ea typeface="Share Tech"/>
                <a:cs typeface="Share Tech"/>
                <a:sym typeface="Share Tech"/>
              </a:rPr>
              <a:t>A classification algorithm predicts the probability of  a class label based on the inputs</a:t>
            </a:r>
            <a:endParaRPr sz="1450" dirty="0">
              <a:solidFill>
                <a:srgbClr val="555555"/>
              </a:solidFill>
              <a:highlight>
                <a:srgbClr val="FFFFFF"/>
              </a:highlight>
              <a:latin typeface="Share Tech"/>
              <a:ea typeface="Share Tech"/>
              <a:cs typeface="Share Tech"/>
              <a:sym typeface="Share Tech"/>
            </a:endParaRPr>
          </a:p>
          <a:p>
            <a:pPr marL="0" lvl="0" indent="0" algn="l" rtl="0">
              <a:lnSpc>
                <a:spcPct val="100000"/>
              </a:lnSpc>
              <a:spcBef>
                <a:spcPts val="1600"/>
              </a:spcBef>
              <a:spcAft>
                <a:spcPts val="0"/>
              </a:spcAft>
              <a:buSzPts val="1000"/>
              <a:buNone/>
            </a:pPr>
            <a:endParaRPr dirty="0"/>
          </a:p>
          <a:p>
            <a:pPr marL="457200" lvl="0" indent="-311150" algn="l" rtl="0">
              <a:lnSpc>
                <a:spcPct val="100000"/>
              </a:lnSpc>
              <a:spcBef>
                <a:spcPts val="1600"/>
              </a:spcBef>
              <a:spcAft>
                <a:spcPts val="0"/>
              </a:spcAft>
              <a:buSzPts val="1300"/>
              <a:buFont typeface="Share Tech"/>
              <a:buChar char="-"/>
            </a:pPr>
            <a:r>
              <a:rPr lang="en" sz="1500" dirty="0">
                <a:latin typeface="Share Tech"/>
                <a:ea typeface="Share Tech"/>
                <a:cs typeface="Share Tech"/>
                <a:sym typeface="Share Tech"/>
              </a:rPr>
              <a:t>Classification predictions can be evaluated using accuracy, whereas regression predictions cannot</a:t>
            </a:r>
            <a:endParaRPr sz="1450" dirty="0">
              <a:solidFill>
                <a:srgbClr val="555555"/>
              </a:solidFill>
              <a:highlight>
                <a:srgbClr val="FFFFFF"/>
              </a:highlight>
              <a:latin typeface="Share Tech"/>
              <a:ea typeface="Share Tech"/>
              <a:cs typeface="Share Tech"/>
              <a:sym typeface="Share Tech"/>
            </a:endParaRPr>
          </a:p>
          <a:p>
            <a:pPr marL="457200" lvl="0" indent="0" algn="l" rtl="0">
              <a:lnSpc>
                <a:spcPct val="100000"/>
              </a:lnSpc>
              <a:spcBef>
                <a:spcPts val="1600"/>
              </a:spcBef>
              <a:spcAft>
                <a:spcPts val="0"/>
              </a:spcAft>
              <a:buSzPts val="1000"/>
              <a:buNone/>
            </a:pPr>
            <a:r>
              <a:rPr lang="en-SG" dirty="0">
                <a:hlinkClick r:id="rId3"/>
              </a:rPr>
              <a:t>https://www.youtube.com/watch?v=xYJEM2C0G5Q&amp;ab_channel=TheDataPost</a:t>
            </a:r>
            <a:endParaRPr lang="en-SG" dirty="0"/>
          </a:p>
          <a:p>
            <a:pPr marL="457200" lvl="0" indent="0" algn="l" rtl="0">
              <a:lnSpc>
                <a:spcPct val="100000"/>
              </a:lnSpc>
              <a:spcBef>
                <a:spcPts val="1600"/>
              </a:spcBef>
              <a:spcAft>
                <a:spcPts val="0"/>
              </a:spcAft>
              <a:buSzPts val="1000"/>
              <a:buNone/>
            </a:pPr>
            <a:endParaRPr dirty="0"/>
          </a:p>
          <a:p>
            <a:pPr marL="0" lvl="0" indent="0" algn="l" rtl="0">
              <a:lnSpc>
                <a:spcPct val="100000"/>
              </a:lnSpc>
              <a:spcBef>
                <a:spcPts val="1600"/>
              </a:spcBef>
              <a:spcAft>
                <a:spcPts val="1600"/>
              </a:spcAft>
              <a:buSzPts val="1000"/>
              <a:buNone/>
            </a:pPr>
            <a:endParaRPr dirty="0"/>
          </a:p>
        </p:txBody>
      </p:sp>
      <p:sp>
        <p:nvSpPr>
          <p:cNvPr id="520" name="Google Shape;520;p30"/>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Classification &amp; Regression </a:t>
            </a:r>
            <a:endParaRPr dirty="0"/>
          </a:p>
        </p:txBody>
      </p:sp>
      <p:pic>
        <p:nvPicPr>
          <p:cNvPr id="521" name="Google Shape;521;p30"/>
          <p:cNvPicPr preferRelativeResize="0"/>
          <p:nvPr/>
        </p:nvPicPr>
        <p:blipFill rotWithShape="1">
          <a:blip r:embed="rId4">
            <a:alphaModFix/>
          </a:blip>
          <a:srcRect/>
          <a:stretch/>
        </p:blipFill>
        <p:spPr>
          <a:xfrm>
            <a:off x="5306850" y="1285488"/>
            <a:ext cx="3775125" cy="2853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1"/>
          <p:cNvSpPr txBox="1">
            <a:spLocks noGrp="1"/>
          </p:cNvSpPr>
          <p:nvPr>
            <p:ph type="body" idx="1"/>
          </p:nvPr>
        </p:nvSpPr>
        <p:spPr>
          <a:xfrm>
            <a:off x="597375" y="1063525"/>
            <a:ext cx="5117100" cy="378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endParaRPr sz="2000" dirty="0">
              <a:latin typeface="Share Tech"/>
              <a:ea typeface="Share Tech"/>
              <a:cs typeface="Share Tech"/>
              <a:sym typeface="Share Tech"/>
            </a:endParaRPr>
          </a:p>
          <a:p>
            <a:pPr marL="457200" lvl="0" indent="-323850" algn="l" rtl="0">
              <a:lnSpc>
                <a:spcPct val="100000"/>
              </a:lnSpc>
              <a:spcBef>
                <a:spcPts val="0"/>
              </a:spcBef>
              <a:spcAft>
                <a:spcPts val="0"/>
              </a:spcAft>
              <a:buSzPts val="1500"/>
              <a:buFont typeface="Share Tech"/>
              <a:buChar char="-"/>
            </a:pPr>
            <a:r>
              <a:rPr lang="en" sz="1500" dirty="0">
                <a:latin typeface="Share Tech"/>
                <a:ea typeface="Share Tech"/>
                <a:cs typeface="Share Tech"/>
                <a:sym typeface="Share Tech"/>
              </a:rPr>
              <a:t>Linear Regression is a model where we try to establish a linear relationship between a dependent variable y and one or more dependent variable X</a:t>
            </a:r>
            <a:endParaRPr sz="1500" dirty="0">
              <a:latin typeface="Share Tech"/>
              <a:ea typeface="Share Tech"/>
              <a:cs typeface="Share Tech"/>
              <a:sym typeface="Share Tech"/>
            </a:endParaRPr>
          </a:p>
          <a:p>
            <a:pPr marL="0" lvl="0" indent="0" algn="l" rtl="0">
              <a:lnSpc>
                <a:spcPct val="100000"/>
              </a:lnSpc>
              <a:spcBef>
                <a:spcPts val="1600"/>
              </a:spcBef>
              <a:spcAft>
                <a:spcPts val="0"/>
              </a:spcAft>
              <a:buSzPts val="1000"/>
              <a:buNone/>
            </a:pPr>
            <a:endParaRPr dirty="0"/>
          </a:p>
          <a:p>
            <a:pPr marL="0" lvl="0" indent="0" algn="l" rtl="0">
              <a:lnSpc>
                <a:spcPct val="100000"/>
              </a:lnSpc>
              <a:spcBef>
                <a:spcPts val="1600"/>
              </a:spcBef>
              <a:spcAft>
                <a:spcPts val="0"/>
              </a:spcAft>
              <a:buSzPts val="1000"/>
              <a:buNone/>
            </a:pPr>
            <a:endParaRPr dirty="0"/>
          </a:p>
          <a:p>
            <a:pPr marL="457200" lvl="0" indent="-311150" algn="l" rtl="0">
              <a:lnSpc>
                <a:spcPct val="100000"/>
              </a:lnSpc>
              <a:spcBef>
                <a:spcPts val="1600"/>
              </a:spcBef>
              <a:spcAft>
                <a:spcPts val="0"/>
              </a:spcAft>
              <a:buSzPts val="1300"/>
              <a:buFont typeface="Share Tech"/>
              <a:buChar char="-"/>
            </a:pPr>
            <a:r>
              <a:rPr lang="en" sz="1500" dirty="0">
                <a:latin typeface="Share Tech"/>
                <a:ea typeface="Share Tech"/>
                <a:cs typeface="Share Tech"/>
                <a:sym typeface="Share Tech"/>
              </a:rPr>
              <a:t>The objective is to fit the best fit of a straight line that will try to minimize the error between the expected value predicted value</a:t>
            </a:r>
          </a:p>
          <a:p>
            <a:pPr marL="457200" lvl="0" indent="-311150" algn="l" rtl="0">
              <a:lnSpc>
                <a:spcPct val="100000"/>
              </a:lnSpc>
              <a:spcBef>
                <a:spcPts val="1600"/>
              </a:spcBef>
              <a:spcAft>
                <a:spcPts val="0"/>
              </a:spcAft>
              <a:buSzPts val="1300"/>
              <a:buFont typeface="Share Tech"/>
              <a:buChar char="-"/>
            </a:pPr>
            <a:r>
              <a:rPr lang="en-SG" sz="1500" dirty="0">
                <a:latin typeface="Share Tech"/>
                <a:ea typeface="Share Tech"/>
                <a:cs typeface="Share Tech"/>
                <a:sym typeface="Share Tech"/>
                <a:hlinkClick r:id="rId3"/>
              </a:rPr>
              <a:t>https://www.youtube.com/watch?v=zPG4NjIkCjc&amp;ab_channel=statisticsfun</a:t>
            </a:r>
            <a:endParaRPr lang="en" sz="1500" dirty="0">
              <a:latin typeface="Share Tech"/>
              <a:ea typeface="Share Tech"/>
              <a:cs typeface="Share Tech"/>
              <a:sym typeface="Share Tech"/>
            </a:endParaRPr>
          </a:p>
          <a:p>
            <a:pPr marL="457200" lvl="0" indent="-311150" algn="l" rtl="0">
              <a:lnSpc>
                <a:spcPct val="100000"/>
              </a:lnSpc>
              <a:spcBef>
                <a:spcPts val="1600"/>
              </a:spcBef>
              <a:spcAft>
                <a:spcPts val="0"/>
              </a:spcAft>
              <a:buSzPts val="1300"/>
              <a:buFont typeface="Share Tech"/>
              <a:buChar char="-"/>
            </a:pPr>
            <a:endParaRPr sz="1500" dirty="0">
              <a:latin typeface="Share Tech"/>
              <a:ea typeface="Share Tech"/>
              <a:cs typeface="Share Tech"/>
              <a:sym typeface="Share Tech"/>
            </a:endParaRPr>
          </a:p>
        </p:txBody>
      </p:sp>
      <p:sp>
        <p:nvSpPr>
          <p:cNvPr id="527" name="Google Shape;527;p31"/>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Linear Regression</a:t>
            </a:r>
            <a:endParaRPr/>
          </a:p>
        </p:txBody>
      </p:sp>
      <p:pic>
        <p:nvPicPr>
          <p:cNvPr id="528" name="Google Shape;528;p31"/>
          <p:cNvPicPr preferRelativeResize="0"/>
          <p:nvPr/>
        </p:nvPicPr>
        <p:blipFill rotWithShape="1">
          <a:blip r:embed="rId4">
            <a:alphaModFix/>
          </a:blip>
          <a:srcRect t="3493"/>
          <a:stretch/>
        </p:blipFill>
        <p:spPr>
          <a:xfrm>
            <a:off x="5673700" y="1447700"/>
            <a:ext cx="3372251" cy="25582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2"/>
          <p:cNvSpPr txBox="1">
            <a:spLocks noGrp="1"/>
          </p:cNvSpPr>
          <p:nvPr>
            <p:ph type="body" idx="1"/>
          </p:nvPr>
        </p:nvSpPr>
        <p:spPr>
          <a:xfrm>
            <a:off x="597375" y="1063525"/>
            <a:ext cx="4458000" cy="37869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Font typeface="Share Tech"/>
              <a:buChar char="-"/>
            </a:pPr>
            <a:r>
              <a:rPr lang="en" sz="1500">
                <a:latin typeface="Share Tech"/>
                <a:ea typeface="Share Tech"/>
                <a:cs typeface="Share Tech"/>
                <a:sym typeface="Share Tech"/>
              </a:rPr>
              <a:t>Implemented for Binary Classification Problems</a:t>
            </a:r>
            <a:endParaRPr sz="1500">
              <a:latin typeface="Share Tech"/>
              <a:ea typeface="Share Tech"/>
              <a:cs typeface="Share Tech"/>
              <a:sym typeface="Share Tech"/>
            </a:endParaRPr>
          </a:p>
          <a:p>
            <a:pPr marL="0" lvl="0" indent="0" algn="l" rtl="0">
              <a:lnSpc>
                <a:spcPct val="100000"/>
              </a:lnSpc>
              <a:spcBef>
                <a:spcPts val="0"/>
              </a:spcBef>
              <a:spcAft>
                <a:spcPts val="0"/>
              </a:spcAft>
              <a:buSzPts val="1000"/>
              <a:buNone/>
            </a:pPr>
            <a:endParaRPr sz="1500">
              <a:latin typeface="Share Tech"/>
              <a:ea typeface="Share Tech"/>
              <a:cs typeface="Share Tech"/>
              <a:sym typeface="Share Tech"/>
            </a:endParaRPr>
          </a:p>
          <a:p>
            <a:pPr marL="0" lvl="0" indent="0" algn="l" rtl="0">
              <a:lnSpc>
                <a:spcPct val="100000"/>
              </a:lnSpc>
              <a:spcBef>
                <a:spcPts val="0"/>
              </a:spcBef>
              <a:spcAft>
                <a:spcPts val="0"/>
              </a:spcAft>
              <a:buSzPts val="1000"/>
              <a:buNone/>
            </a:pPr>
            <a:endParaRPr sz="1500">
              <a:latin typeface="Share Tech"/>
              <a:ea typeface="Share Tech"/>
              <a:cs typeface="Share Tech"/>
              <a:sym typeface="Share Tech"/>
            </a:endParaRPr>
          </a:p>
          <a:p>
            <a:pPr marL="457200" lvl="0" indent="-323850" algn="l" rtl="0">
              <a:lnSpc>
                <a:spcPct val="100000"/>
              </a:lnSpc>
              <a:spcBef>
                <a:spcPts val="0"/>
              </a:spcBef>
              <a:spcAft>
                <a:spcPts val="0"/>
              </a:spcAft>
              <a:buSzPts val="1500"/>
              <a:buFont typeface="Share Tech"/>
              <a:buChar char="-"/>
            </a:pPr>
            <a:r>
              <a:rPr lang="en" sz="1500">
                <a:latin typeface="Share Tech"/>
                <a:ea typeface="Share Tech"/>
                <a:cs typeface="Share Tech"/>
                <a:sym typeface="Share Tech"/>
              </a:rPr>
              <a:t>A linear relationship is first established between y and X and then passed into the sigmoid function</a:t>
            </a:r>
            <a:endParaRPr sz="1500">
              <a:latin typeface="Share Tech"/>
              <a:ea typeface="Share Tech"/>
              <a:cs typeface="Share Tech"/>
              <a:sym typeface="Share Tech"/>
            </a:endParaRPr>
          </a:p>
          <a:p>
            <a:pPr marL="0" lvl="0" indent="0" algn="l" rtl="0">
              <a:lnSpc>
                <a:spcPct val="100000"/>
              </a:lnSpc>
              <a:spcBef>
                <a:spcPts val="0"/>
              </a:spcBef>
              <a:spcAft>
                <a:spcPts val="0"/>
              </a:spcAft>
              <a:buSzPts val="1000"/>
              <a:buNone/>
            </a:pPr>
            <a:endParaRPr sz="1500">
              <a:latin typeface="Share Tech"/>
              <a:ea typeface="Share Tech"/>
              <a:cs typeface="Share Tech"/>
              <a:sym typeface="Share Tech"/>
            </a:endParaRPr>
          </a:p>
          <a:p>
            <a:pPr marL="0" lvl="0" indent="0" algn="l" rtl="0">
              <a:lnSpc>
                <a:spcPct val="100000"/>
              </a:lnSpc>
              <a:spcBef>
                <a:spcPts val="0"/>
              </a:spcBef>
              <a:spcAft>
                <a:spcPts val="0"/>
              </a:spcAft>
              <a:buSzPts val="1000"/>
              <a:buNone/>
            </a:pPr>
            <a:endParaRPr sz="1500">
              <a:latin typeface="Share Tech"/>
              <a:ea typeface="Share Tech"/>
              <a:cs typeface="Share Tech"/>
              <a:sym typeface="Share Tech"/>
            </a:endParaRPr>
          </a:p>
          <a:p>
            <a:pPr marL="457200" lvl="0" indent="-323850" algn="l" rtl="0">
              <a:lnSpc>
                <a:spcPct val="100000"/>
              </a:lnSpc>
              <a:spcBef>
                <a:spcPts val="0"/>
              </a:spcBef>
              <a:spcAft>
                <a:spcPts val="0"/>
              </a:spcAft>
              <a:buSzPts val="1500"/>
              <a:buFont typeface="Share Tech"/>
              <a:buChar char="-"/>
            </a:pPr>
            <a:r>
              <a:rPr lang="en" sz="1500">
                <a:latin typeface="Share Tech"/>
                <a:ea typeface="Share Tech"/>
                <a:cs typeface="Share Tech"/>
                <a:sym typeface="Share Tech"/>
              </a:rPr>
              <a:t>The output is the estimated probability of the data belonging to a class label. </a:t>
            </a:r>
            <a:endParaRPr sz="1500">
              <a:latin typeface="Share Tech"/>
              <a:ea typeface="Share Tech"/>
              <a:cs typeface="Share Tech"/>
              <a:sym typeface="Share Tech"/>
            </a:endParaRPr>
          </a:p>
          <a:p>
            <a:pPr marL="457200" lvl="0" indent="0" algn="l" rtl="0">
              <a:lnSpc>
                <a:spcPct val="100000"/>
              </a:lnSpc>
              <a:spcBef>
                <a:spcPts val="0"/>
              </a:spcBef>
              <a:spcAft>
                <a:spcPts val="0"/>
              </a:spcAft>
              <a:buSzPts val="1000"/>
              <a:buNone/>
            </a:pPr>
            <a:endParaRPr sz="1500">
              <a:latin typeface="Share Tech"/>
              <a:ea typeface="Share Tech"/>
              <a:cs typeface="Share Tech"/>
              <a:sym typeface="Share Tech"/>
            </a:endParaRPr>
          </a:p>
          <a:p>
            <a:pPr marL="457200" lvl="0" indent="0" algn="l" rtl="0">
              <a:lnSpc>
                <a:spcPct val="100000"/>
              </a:lnSpc>
              <a:spcBef>
                <a:spcPts val="0"/>
              </a:spcBef>
              <a:spcAft>
                <a:spcPts val="0"/>
              </a:spcAft>
              <a:buSzPts val="1000"/>
              <a:buNone/>
            </a:pPr>
            <a:endParaRPr sz="1500">
              <a:latin typeface="Share Tech"/>
              <a:ea typeface="Share Tech"/>
              <a:cs typeface="Share Tech"/>
              <a:sym typeface="Share Tech"/>
            </a:endParaRPr>
          </a:p>
          <a:p>
            <a:pPr marL="457200" lvl="0" indent="-323850" algn="l" rtl="0">
              <a:lnSpc>
                <a:spcPct val="100000"/>
              </a:lnSpc>
              <a:spcBef>
                <a:spcPts val="0"/>
              </a:spcBef>
              <a:spcAft>
                <a:spcPts val="0"/>
              </a:spcAft>
              <a:buSzPts val="1500"/>
              <a:buFont typeface="Share Tech"/>
              <a:buChar char="-"/>
            </a:pPr>
            <a:r>
              <a:rPr lang="en" sz="1500">
                <a:latin typeface="Share Tech"/>
                <a:ea typeface="Share Tech"/>
                <a:cs typeface="Share Tech"/>
                <a:sym typeface="Share Tech"/>
              </a:rPr>
              <a:t>Default threshold value used is 0.5 to determine the class labels</a:t>
            </a:r>
            <a:endParaRPr sz="1500">
              <a:latin typeface="Share Tech"/>
              <a:ea typeface="Share Tech"/>
              <a:cs typeface="Share Tech"/>
              <a:sym typeface="Share Tech"/>
            </a:endParaRPr>
          </a:p>
          <a:p>
            <a:pPr marL="0" lvl="0" indent="0" algn="l" rtl="0">
              <a:lnSpc>
                <a:spcPct val="100000"/>
              </a:lnSpc>
              <a:spcBef>
                <a:spcPts val="0"/>
              </a:spcBef>
              <a:spcAft>
                <a:spcPts val="0"/>
              </a:spcAft>
              <a:buSzPts val="1000"/>
              <a:buNone/>
            </a:pPr>
            <a:endParaRPr/>
          </a:p>
          <a:p>
            <a:pPr marL="0" lvl="0" indent="0" algn="l" rtl="0">
              <a:lnSpc>
                <a:spcPct val="100000"/>
              </a:lnSpc>
              <a:spcBef>
                <a:spcPts val="1600"/>
              </a:spcBef>
              <a:spcAft>
                <a:spcPts val="1600"/>
              </a:spcAft>
              <a:buSzPts val="1000"/>
              <a:buNone/>
            </a:pPr>
            <a:endParaRPr/>
          </a:p>
        </p:txBody>
      </p:sp>
      <p:sp>
        <p:nvSpPr>
          <p:cNvPr id="534" name="Google Shape;534;p32"/>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Logistic Regression</a:t>
            </a:r>
            <a:endParaRPr/>
          </a:p>
        </p:txBody>
      </p:sp>
      <p:pic>
        <p:nvPicPr>
          <p:cNvPr id="535" name="Google Shape;535;p32"/>
          <p:cNvPicPr preferRelativeResize="0"/>
          <p:nvPr/>
        </p:nvPicPr>
        <p:blipFill rotWithShape="1">
          <a:blip r:embed="rId3">
            <a:alphaModFix/>
          </a:blip>
          <a:srcRect/>
          <a:stretch/>
        </p:blipFill>
        <p:spPr>
          <a:xfrm>
            <a:off x="5055375" y="1597400"/>
            <a:ext cx="3831825" cy="24769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3"/>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Linear vs Logistic Regression</a:t>
            </a:r>
            <a:endParaRPr/>
          </a:p>
        </p:txBody>
      </p:sp>
      <p:graphicFrame>
        <p:nvGraphicFramePr>
          <p:cNvPr id="541" name="Google Shape;541;p33"/>
          <p:cNvGraphicFramePr/>
          <p:nvPr/>
        </p:nvGraphicFramePr>
        <p:xfrm>
          <a:off x="952500" y="1426800"/>
          <a:ext cx="7239000" cy="3278950"/>
        </p:xfrm>
        <a:graphic>
          <a:graphicData uri="http://schemas.openxmlformats.org/drawingml/2006/table">
            <a:tbl>
              <a:tblPr>
                <a:noFill/>
                <a:tableStyleId>{5BBE6EA7-CC31-4E06-A316-CD49588594C6}</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4640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solidFill>
                            <a:schemeClr val="lt1"/>
                          </a:solidFill>
                          <a:latin typeface="Share Tech"/>
                          <a:ea typeface="Share Tech"/>
                          <a:cs typeface="Share Tech"/>
                          <a:sym typeface="Share Tech"/>
                        </a:rPr>
                        <a:t>Linear Regression</a:t>
                      </a:r>
                      <a:endParaRPr sz="1400" u="none" strike="noStrike" cap="none">
                        <a:solidFill>
                          <a:schemeClr val="lt1"/>
                        </a:solidFill>
                        <a:latin typeface="Share Tech"/>
                        <a:ea typeface="Share Tech"/>
                        <a:cs typeface="Share Tech"/>
                        <a:sym typeface="Share Tech"/>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solidFill>
                            <a:schemeClr val="lt1"/>
                          </a:solidFill>
                          <a:latin typeface="Share Tech"/>
                          <a:ea typeface="Share Tech"/>
                          <a:cs typeface="Share Tech"/>
                          <a:sym typeface="Share Tech"/>
                        </a:rPr>
                        <a:t>Logistic Regression</a:t>
                      </a:r>
                      <a:endParaRPr sz="1400" u="none" strike="noStrike" cap="none"/>
                    </a:p>
                  </a:txBody>
                  <a:tcPr marL="91425" marR="91425" marT="91425" marB="91425"/>
                </a:tc>
                <a:extLst>
                  <a:ext uri="{0D108BD9-81ED-4DB2-BD59-A6C34878D82A}">
                    <a16:rowId xmlns:a16="http://schemas.microsoft.com/office/drawing/2014/main" val="10000"/>
                  </a:ext>
                </a:extLst>
              </a:tr>
              <a:tr h="2814950">
                <a:tc>
                  <a:txBody>
                    <a:bodyPr/>
                    <a:lstStyle/>
                    <a:p>
                      <a:pPr marL="457200" marR="0" lvl="0" indent="-317500" algn="l" rtl="0">
                        <a:lnSpc>
                          <a:spcPct val="100000"/>
                        </a:lnSpc>
                        <a:spcBef>
                          <a:spcPts val="0"/>
                        </a:spcBef>
                        <a:spcAft>
                          <a:spcPts val="0"/>
                        </a:spcAft>
                        <a:buClr>
                          <a:schemeClr val="lt1"/>
                        </a:buClr>
                        <a:buSzPts val="1400"/>
                        <a:buFont typeface="Share Tech"/>
                        <a:buChar char="-"/>
                      </a:pPr>
                      <a:r>
                        <a:rPr lang="en" sz="1400" u="none" strike="noStrike" cap="none">
                          <a:solidFill>
                            <a:schemeClr val="lt1"/>
                          </a:solidFill>
                          <a:latin typeface="Share Tech"/>
                          <a:ea typeface="Share Tech"/>
                          <a:cs typeface="Share Tech"/>
                          <a:sym typeface="Share Tech"/>
                        </a:rPr>
                        <a:t>Used for Regression Problems</a:t>
                      </a:r>
                      <a:endParaRPr sz="1400" u="none" strike="noStrike" cap="none">
                        <a:solidFill>
                          <a:schemeClr val="lt1"/>
                        </a:solidFill>
                        <a:latin typeface="Share Tech"/>
                        <a:ea typeface="Share Tech"/>
                        <a:cs typeface="Share Tech"/>
                        <a:sym typeface="Share Tech"/>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Share Tech"/>
                        <a:ea typeface="Share Tech"/>
                        <a:cs typeface="Share Tech"/>
                        <a:sym typeface="Share Tech"/>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Share Tech"/>
                        <a:ea typeface="Share Tech"/>
                        <a:cs typeface="Share Tech"/>
                        <a:sym typeface="Share Tech"/>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Share Tech"/>
                        <a:ea typeface="Share Tech"/>
                        <a:cs typeface="Share Tech"/>
                        <a:sym typeface="Share Tech"/>
                      </a:endParaRPr>
                    </a:p>
                    <a:p>
                      <a:pPr marL="457200" marR="0" lvl="0" indent="-317500" algn="l" rtl="0">
                        <a:lnSpc>
                          <a:spcPct val="100000"/>
                        </a:lnSpc>
                        <a:spcBef>
                          <a:spcPts val="0"/>
                        </a:spcBef>
                        <a:spcAft>
                          <a:spcPts val="0"/>
                        </a:spcAft>
                        <a:buClr>
                          <a:schemeClr val="lt1"/>
                        </a:buClr>
                        <a:buSzPts val="1400"/>
                        <a:buFont typeface="Share Tech"/>
                        <a:buChar char="-"/>
                      </a:pPr>
                      <a:r>
                        <a:rPr lang="en" sz="1400" u="none" strike="noStrike" cap="none">
                          <a:solidFill>
                            <a:schemeClr val="lt1"/>
                          </a:solidFill>
                          <a:latin typeface="Share Tech"/>
                          <a:ea typeface="Share Tech"/>
                          <a:cs typeface="Share Tech"/>
                          <a:sym typeface="Share Tech"/>
                        </a:rPr>
                        <a:t>Regression line is linear</a:t>
                      </a:r>
                      <a:endParaRPr sz="1400" u="none" strike="noStrike" cap="none">
                        <a:solidFill>
                          <a:schemeClr val="lt1"/>
                        </a:solidFill>
                        <a:latin typeface="Share Tech"/>
                        <a:ea typeface="Share Tech"/>
                        <a:cs typeface="Share Tech"/>
                        <a:sym typeface="Share Tech"/>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Share Tech"/>
                        <a:ea typeface="Share Tech"/>
                        <a:cs typeface="Share Tech"/>
                        <a:sym typeface="Share Tech"/>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Share Tech"/>
                        <a:ea typeface="Share Tech"/>
                        <a:cs typeface="Share Tech"/>
                        <a:sym typeface="Share Tech"/>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Share Tech"/>
                        <a:ea typeface="Share Tech"/>
                        <a:cs typeface="Share Tech"/>
                        <a:sym typeface="Share Tech"/>
                      </a:endParaRPr>
                    </a:p>
                    <a:p>
                      <a:pPr marL="457200" marR="0" lvl="0" indent="-317500" algn="l" rtl="0">
                        <a:lnSpc>
                          <a:spcPct val="100000"/>
                        </a:lnSpc>
                        <a:spcBef>
                          <a:spcPts val="0"/>
                        </a:spcBef>
                        <a:spcAft>
                          <a:spcPts val="0"/>
                        </a:spcAft>
                        <a:buClr>
                          <a:schemeClr val="lt1"/>
                        </a:buClr>
                        <a:buSzPts val="1400"/>
                        <a:buFont typeface="Share Tech"/>
                        <a:buChar char="-"/>
                      </a:pPr>
                      <a:r>
                        <a:rPr lang="en" sz="1400" u="none" strike="noStrike" cap="none">
                          <a:solidFill>
                            <a:schemeClr val="lt1"/>
                          </a:solidFill>
                          <a:latin typeface="Share Tech"/>
                          <a:ea typeface="Share Tech"/>
                          <a:cs typeface="Share Tech"/>
                          <a:sym typeface="Share Tech"/>
                        </a:rPr>
                        <a:t>Output is continuous</a:t>
                      </a:r>
                      <a:endParaRPr sz="1400" u="none" strike="noStrike" cap="none">
                        <a:solidFill>
                          <a:schemeClr val="lt1"/>
                        </a:solidFill>
                        <a:latin typeface="Share Tech"/>
                        <a:ea typeface="Share Tech"/>
                        <a:cs typeface="Share Tech"/>
                        <a:sym typeface="Share Tech"/>
                      </a:endParaRPr>
                    </a:p>
                  </a:txBody>
                  <a:tcPr marL="91425" marR="91425" marT="91425" marB="91425"/>
                </a:tc>
                <a:tc>
                  <a:txBody>
                    <a:bodyPr/>
                    <a:lstStyle/>
                    <a:p>
                      <a:pPr marL="457200" marR="0" lvl="0" indent="-317500" algn="l" rtl="0">
                        <a:lnSpc>
                          <a:spcPct val="100000"/>
                        </a:lnSpc>
                        <a:spcBef>
                          <a:spcPts val="0"/>
                        </a:spcBef>
                        <a:spcAft>
                          <a:spcPts val="0"/>
                        </a:spcAft>
                        <a:buClr>
                          <a:schemeClr val="lt1"/>
                        </a:buClr>
                        <a:buSzPts val="1400"/>
                        <a:buFont typeface="Share Tech"/>
                        <a:buChar char="-"/>
                      </a:pPr>
                      <a:r>
                        <a:rPr lang="en" sz="1400" u="none" strike="noStrike" cap="none">
                          <a:solidFill>
                            <a:schemeClr val="lt1"/>
                          </a:solidFill>
                          <a:latin typeface="Share Tech"/>
                          <a:ea typeface="Share Tech"/>
                          <a:cs typeface="Share Tech"/>
                          <a:sym typeface="Share Tech"/>
                        </a:rPr>
                        <a:t>Used for Binary Classification Problems</a:t>
                      </a:r>
                      <a:endParaRPr sz="1400" u="none" strike="noStrike" cap="none">
                        <a:solidFill>
                          <a:schemeClr val="lt1"/>
                        </a:solidFill>
                        <a:latin typeface="Share Tech"/>
                        <a:ea typeface="Share Tech"/>
                        <a:cs typeface="Share Tech"/>
                        <a:sym typeface="Share Tech"/>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Share Tech"/>
                        <a:ea typeface="Share Tech"/>
                        <a:cs typeface="Share Tech"/>
                        <a:sym typeface="Share Tech"/>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Share Tech"/>
                        <a:ea typeface="Share Tech"/>
                        <a:cs typeface="Share Tech"/>
                        <a:sym typeface="Share Tech"/>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Share Tech"/>
                        <a:ea typeface="Share Tech"/>
                        <a:cs typeface="Share Tech"/>
                        <a:sym typeface="Share Tech"/>
                      </a:endParaRPr>
                    </a:p>
                    <a:p>
                      <a:pPr marL="457200" marR="0" lvl="0" indent="-317500" algn="l" rtl="0">
                        <a:lnSpc>
                          <a:spcPct val="100000"/>
                        </a:lnSpc>
                        <a:spcBef>
                          <a:spcPts val="0"/>
                        </a:spcBef>
                        <a:spcAft>
                          <a:spcPts val="0"/>
                        </a:spcAft>
                        <a:buClr>
                          <a:schemeClr val="lt1"/>
                        </a:buClr>
                        <a:buSzPts val="1400"/>
                        <a:buFont typeface="Share Tech"/>
                        <a:buChar char="-"/>
                      </a:pPr>
                      <a:r>
                        <a:rPr lang="en" sz="1400" u="none" strike="noStrike" cap="none">
                          <a:solidFill>
                            <a:schemeClr val="lt1"/>
                          </a:solidFill>
                          <a:latin typeface="Share Tech"/>
                          <a:ea typeface="Share Tech"/>
                          <a:cs typeface="Share Tech"/>
                          <a:sym typeface="Share Tech"/>
                        </a:rPr>
                        <a:t>Regression line follows the sigmoid function</a:t>
                      </a:r>
                      <a:endParaRPr sz="1400" u="none" strike="noStrike" cap="none">
                        <a:solidFill>
                          <a:schemeClr val="lt1"/>
                        </a:solidFill>
                        <a:latin typeface="Share Tech"/>
                        <a:ea typeface="Share Tech"/>
                        <a:cs typeface="Share Tech"/>
                        <a:sym typeface="Share Tech"/>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Share Tech"/>
                        <a:ea typeface="Share Tech"/>
                        <a:cs typeface="Share Tech"/>
                        <a:sym typeface="Share Tech"/>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Share Tech"/>
                        <a:ea typeface="Share Tech"/>
                        <a:cs typeface="Share Tech"/>
                        <a:sym typeface="Share Tech"/>
                      </a:endParaRPr>
                    </a:p>
                    <a:p>
                      <a:pPr marL="457200" marR="0" lvl="0" indent="-317500" algn="l" rtl="0">
                        <a:lnSpc>
                          <a:spcPct val="100000"/>
                        </a:lnSpc>
                        <a:spcBef>
                          <a:spcPts val="0"/>
                        </a:spcBef>
                        <a:spcAft>
                          <a:spcPts val="0"/>
                        </a:spcAft>
                        <a:buClr>
                          <a:schemeClr val="lt1"/>
                        </a:buClr>
                        <a:buSzPts val="1400"/>
                        <a:buFont typeface="Share Tech"/>
                        <a:buChar char="-"/>
                      </a:pPr>
                      <a:r>
                        <a:rPr lang="en" sz="1400" u="none" strike="noStrike" cap="none">
                          <a:solidFill>
                            <a:schemeClr val="lt1"/>
                          </a:solidFill>
                          <a:latin typeface="Share Tech"/>
                          <a:ea typeface="Share Tech"/>
                          <a:cs typeface="Share Tech"/>
                          <a:sym typeface="Share Tech"/>
                        </a:rPr>
                        <a:t>Output is </a:t>
                      </a:r>
                      <a:r>
                        <a:rPr lang="en">
                          <a:solidFill>
                            <a:schemeClr val="lt1"/>
                          </a:solidFill>
                          <a:latin typeface="Share Tech"/>
                          <a:ea typeface="Share Tech"/>
                          <a:cs typeface="Share Tech"/>
                          <a:sym typeface="Share Tech"/>
                        </a:rPr>
                        <a:t>Continuous but represents the probability of the data belonging to the discrete binary class label </a:t>
                      </a:r>
                      <a:r>
                        <a:rPr lang="en" sz="1400" u="none" strike="noStrike" cap="none">
                          <a:solidFill>
                            <a:schemeClr val="lt1"/>
                          </a:solidFill>
                          <a:latin typeface="Share Tech"/>
                          <a:ea typeface="Share Tech"/>
                          <a:cs typeface="Share Tech"/>
                          <a:sym typeface="Share Tech"/>
                        </a:rPr>
                        <a:t> (0 or 1)</a:t>
                      </a:r>
                      <a:endParaRPr sz="1400" u="none" strike="noStrike" cap="none">
                        <a:solidFill>
                          <a:schemeClr val="lt1"/>
                        </a:solidFill>
                        <a:latin typeface="Share Tech"/>
                        <a:ea typeface="Share Tech"/>
                        <a:cs typeface="Share Tech"/>
                        <a:sym typeface="Share Tech"/>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4"/>
          <p:cNvSpPr txBox="1">
            <a:spLocks noGrp="1"/>
          </p:cNvSpPr>
          <p:nvPr>
            <p:ph type="body" idx="1"/>
          </p:nvPr>
        </p:nvSpPr>
        <p:spPr>
          <a:xfrm>
            <a:off x="597375" y="1063525"/>
            <a:ext cx="5395500" cy="378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endParaRPr sz="2000">
              <a:latin typeface="Share Tech"/>
              <a:ea typeface="Share Tech"/>
              <a:cs typeface="Share Tech"/>
              <a:sym typeface="Share Tech"/>
            </a:endParaRPr>
          </a:p>
          <a:p>
            <a:pPr marL="457200" lvl="0" indent="-323850" algn="l" rtl="0">
              <a:lnSpc>
                <a:spcPct val="100000"/>
              </a:lnSpc>
              <a:spcBef>
                <a:spcPts val="0"/>
              </a:spcBef>
              <a:spcAft>
                <a:spcPts val="0"/>
              </a:spcAft>
              <a:buSzPts val="1500"/>
              <a:buFont typeface="Share Tech"/>
              <a:buChar char="-"/>
            </a:pPr>
            <a:r>
              <a:rPr lang="en" sz="1500">
                <a:latin typeface="Share Tech"/>
                <a:ea typeface="Share Tech"/>
                <a:cs typeface="Share Tech"/>
                <a:sym typeface="Share Tech"/>
              </a:rPr>
              <a:t>Decision Tree is a Supervised Learning Model that can be used in classification and regression Problems</a:t>
            </a:r>
            <a:endParaRPr sz="1500">
              <a:latin typeface="Share Tech"/>
              <a:ea typeface="Share Tech"/>
              <a:cs typeface="Share Tech"/>
              <a:sym typeface="Share Tech"/>
            </a:endParaRPr>
          </a:p>
          <a:p>
            <a:pPr marL="457200" lvl="0" indent="0" algn="l" rtl="0">
              <a:lnSpc>
                <a:spcPct val="100000"/>
              </a:lnSpc>
              <a:spcBef>
                <a:spcPts val="1600"/>
              </a:spcBef>
              <a:spcAft>
                <a:spcPts val="0"/>
              </a:spcAft>
              <a:buSzPts val="1000"/>
              <a:buNone/>
            </a:pPr>
            <a:endParaRPr sz="1500">
              <a:latin typeface="Share Tech"/>
              <a:ea typeface="Share Tech"/>
              <a:cs typeface="Share Tech"/>
              <a:sym typeface="Share Tech"/>
            </a:endParaRPr>
          </a:p>
          <a:p>
            <a:pPr marL="457200" lvl="0" indent="-323850" algn="l" rtl="0">
              <a:lnSpc>
                <a:spcPct val="100000"/>
              </a:lnSpc>
              <a:spcBef>
                <a:spcPts val="1600"/>
              </a:spcBef>
              <a:spcAft>
                <a:spcPts val="0"/>
              </a:spcAft>
              <a:buSzPts val="1500"/>
              <a:buFont typeface="Share Tech"/>
              <a:buChar char="-"/>
            </a:pPr>
            <a:r>
              <a:rPr lang="en" sz="1500">
                <a:latin typeface="Share Tech"/>
                <a:ea typeface="Share Tech"/>
                <a:cs typeface="Share Tech"/>
                <a:sym typeface="Share Tech"/>
              </a:rPr>
              <a:t>The CART Algorithm is one of the most common way to split Decision Trees based on the Gini Impurity as it requires less computational power</a:t>
            </a:r>
            <a:endParaRPr sz="1500">
              <a:latin typeface="Share Tech"/>
              <a:ea typeface="Share Tech"/>
              <a:cs typeface="Share Tech"/>
              <a:sym typeface="Share Tech"/>
            </a:endParaRPr>
          </a:p>
          <a:p>
            <a:pPr marL="0" lvl="0" indent="0" algn="l" rtl="0">
              <a:lnSpc>
                <a:spcPct val="100000"/>
              </a:lnSpc>
              <a:spcBef>
                <a:spcPts val="1600"/>
              </a:spcBef>
              <a:spcAft>
                <a:spcPts val="0"/>
              </a:spcAft>
              <a:buSzPts val="1000"/>
              <a:buNone/>
            </a:pPr>
            <a:endParaRPr sz="1500">
              <a:latin typeface="Share Tech"/>
              <a:ea typeface="Share Tech"/>
              <a:cs typeface="Share Tech"/>
              <a:sym typeface="Share Tech"/>
            </a:endParaRPr>
          </a:p>
          <a:p>
            <a:pPr marL="457200" lvl="0" indent="-311150" algn="l" rtl="0">
              <a:lnSpc>
                <a:spcPct val="100000"/>
              </a:lnSpc>
              <a:spcBef>
                <a:spcPts val="1600"/>
              </a:spcBef>
              <a:spcAft>
                <a:spcPts val="0"/>
              </a:spcAft>
              <a:buSzPts val="1300"/>
              <a:buFont typeface="Share Tech"/>
              <a:buChar char="-"/>
            </a:pPr>
            <a:r>
              <a:rPr lang="en" sz="1500">
                <a:latin typeface="Share Tech"/>
                <a:ea typeface="Share Tech"/>
                <a:cs typeface="Share Tech"/>
                <a:sym typeface="Share Tech"/>
              </a:rPr>
              <a:t>Gini Index (Gini Impurity)  measures the ‘impurity’ of a node</a:t>
            </a:r>
            <a:endParaRPr/>
          </a:p>
        </p:txBody>
      </p:sp>
      <p:sp>
        <p:nvSpPr>
          <p:cNvPr id="547" name="Google Shape;547;p34"/>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Decision Trees (CART)</a:t>
            </a:r>
            <a:endParaRPr/>
          </a:p>
        </p:txBody>
      </p:sp>
      <p:pic>
        <p:nvPicPr>
          <p:cNvPr id="548" name="Google Shape;548;p34"/>
          <p:cNvPicPr preferRelativeResize="0"/>
          <p:nvPr/>
        </p:nvPicPr>
        <p:blipFill>
          <a:blip r:embed="rId3">
            <a:alphaModFix/>
          </a:blip>
          <a:stretch>
            <a:fillRect/>
          </a:stretch>
        </p:blipFill>
        <p:spPr>
          <a:xfrm>
            <a:off x="5806425" y="2371225"/>
            <a:ext cx="3162625" cy="94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5"/>
          <p:cNvSpPr txBox="1">
            <a:spLocks noGrp="1"/>
          </p:cNvSpPr>
          <p:nvPr>
            <p:ph type="body" idx="1"/>
          </p:nvPr>
        </p:nvSpPr>
        <p:spPr>
          <a:xfrm>
            <a:off x="597375" y="1063525"/>
            <a:ext cx="3997800" cy="378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endParaRPr sz="2000">
              <a:latin typeface="Share Tech"/>
              <a:ea typeface="Share Tech"/>
              <a:cs typeface="Share Tech"/>
              <a:sym typeface="Share Tech"/>
            </a:endParaRPr>
          </a:p>
          <a:p>
            <a:pPr marL="457200" lvl="0" indent="-311150" algn="l" rtl="0">
              <a:lnSpc>
                <a:spcPct val="100000"/>
              </a:lnSpc>
              <a:spcBef>
                <a:spcPts val="0"/>
              </a:spcBef>
              <a:spcAft>
                <a:spcPts val="0"/>
              </a:spcAft>
              <a:buSzPts val="1300"/>
              <a:buFont typeface="Share Tech"/>
              <a:buChar char="-"/>
            </a:pPr>
            <a:r>
              <a:rPr lang="en" sz="1300">
                <a:latin typeface="Share Tech"/>
                <a:ea typeface="Share Tech"/>
                <a:cs typeface="Share Tech"/>
                <a:sym typeface="Share Tech"/>
              </a:rPr>
              <a:t>The goal of a Decision Tree is to reach a pure node, that is when gini index is 0</a:t>
            </a:r>
            <a:endParaRPr sz="1300">
              <a:latin typeface="Share Tech"/>
              <a:ea typeface="Share Tech"/>
              <a:cs typeface="Share Tech"/>
              <a:sym typeface="Share Tech"/>
            </a:endParaRPr>
          </a:p>
          <a:p>
            <a:pPr marL="457200" lvl="0" indent="0" algn="l" rtl="0">
              <a:lnSpc>
                <a:spcPct val="100000"/>
              </a:lnSpc>
              <a:spcBef>
                <a:spcPts val="1600"/>
              </a:spcBef>
              <a:spcAft>
                <a:spcPts val="0"/>
              </a:spcAft>
              <a:buSzPts val="1000"/>
              <a:buNone/>
            </a:pPr>
            <a:endParaRPr sz="1300">
              <a:latin typeface="Share Tech"/>
              <a:ea typeface="Share Tech"/>
              <a:cs typeface="Share Tech"/>
              <a:sym typeface="Share Tech"/>
            </a:endParaRPr>
          </a:p>
          <a:p>
            <a:pPr marL="457200" lvl="0" indent="-298450" algn="l" rtl="0">
              <a:lnSpc>
                <a:spcPct val="100000"/>
              </a:lnSpc>
              <a:spcBef>
                <a:spcPts val="1600"/>
              </a:spcBef>
              <a:spcAft>
                <a:spcPts val="0"/>
              </a:spcAft>
              <a:buSzPts val="1100"/>
              <a:buFont typeface="Share Tech"/>
              <a:buChar char="-"/>
            </a:pPr>
            <a:r>
              <a:rPr lang="en" sz="1300">
                <a:latin typeface="Share Tech"/>
                <a:ea typeface="Share Tech"/>
                <a:cs typeface="Share Tech"/>
                <a:sym typeface="Share Tech"/>
              </a:rPr>
              <a:t>this means that all the elements in the node are of one unique class.</a:t>
            </a:r>
            <a:endParaRPr sz="1600">
              <a:latin typeface="Share Tech"/>
              <a:ea typeface="Share Tech"/>
              <a:cs typeface="Share Tech"/>
              <a:sym typeface="Share Tech"/>
            </a:endParaRPr>
          </a:p>
          <a:p>
            <a:pPr marL="0" lvl="0" indent="0" algn="l" rtl="0">
              <a:lnSpc>
                <a:spcPct val="100000"/>
              </a:lnSpc>
              <a:spcBef>
                <a:spcPts val="1600"/>
              </a:spcBef>
              <a:spcAft>
                <a:spcPts val="0"/>
              </a:spcAft>
              <a:buSzPts val="1000"/>
              <a:buNone/>
            </a:pPr>
            <a:endParaRPr sz="1300">
              <a:latin typeface="Share Tech"/>
              <a:ea typeface="Share Tech"/>
              <a:cs typeface="Share Tech"/>
              <a:sym typeface="Share Tech"/>
            </a:endParaRPr>
          </a:p>
          <a:p>
            <a:pPr marL="457200" lvl="0" indent="-298450" algn="just" rtl="0">
              <a:lnSpc>
                <a:spcPct val="100000"/>
              </a:lnSpc>
              <a:spcBef>
                <a:spcPts val="1600"/>
              </a:spcBef>
              <a:spcAft>
                <a:spcPts val="0"/>
              </a:spcAft>
              <a:buSzPts val="1100"/>
              <a:buFont typeface="Share Tech"/>
              <a:buChar char="-"/>
            </a:pPr>
            <a:r>
              <a:rPr lang="en" sz="1300">
                <a:latin typeface="Share Tech"/>
                <a:ea typeface="Share Tech"/>
                <a:cs typeface="Share Tech"/>
                <a:sym typeface="Share Tech"/>
              </a:rPr>
              <a:t>The optimum split is chosen by the features with lowest Gini Impurity. The Decision Tree Algorithm loops through every single variable and every single value of the variable possible</a:t>
            </a:r>
            <a:endParaRPr sz="1900">
              <a:latin typeface="Share Tech"/>
              <a:ea typeface="Share Tech"/>
              <a:cs typeface="Share Tech"/>
              <a:sym typeface="Share Tech"/>
            </a:endParaRPr>
          </a:p>
          <a:p>
            <a:pPr marL="0" lvl="0" indent="0" algn="l" rtl="0">
              <a:lnSpc>
                <a:spcPct val="100000"/>
              </a:lnSpc>
              <a:spcBef>
                <a:spcPts val="1600"/>
              </a:spcBef>
              <a:spcAft>
                <a:spcPts val="1600"/>
              </a:spcAft>
              <a:buSzPts val="1000"/>
              <a:buNone/>
            </a:pPr>
            <a:endParaRPr sz="1000"/>
          </a:p>
        </p:txBody>
      </p:sp>
      <p:sp>
        <p:nvSpPr>
          <p:cNvPr id="554" name="Google Shape;554;p35"/>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Decision Trees (CART)</a:t>
            </a:r>
            <a:endParaRPr/>
          </a:p>
        </p:txBody>
      </p:sp>
      <p:pic>
        <p:nvPicPr>
          <p:cNvPr id="555" name="Google Shape;555;p35"/>
          <p:cNvPicPr preferRelativeResize="0"/>
          <p:nvPr/>
        </p:nvPicPr>
        <p:blipFill>
          <a:blip r:embed="rId3">
            <a:alphaModFix/>
          </a:blip>
          <a:stretch>
            <a:fillRect/>
          </a:stretch>
        </p:blipFill>
        <p:spPr>
          <a:xfrm>
            <a:off x="4800875" y="1571362"/>
            <a:ext cx="4213376" cy="2000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36"/>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Regression Metrics</a:t>
            </a:r>
            <a:endParaRPr/>
          </a:p>
        </p:txBody>
      </p:sp>
      <p:graphicFrame>
        <p:nvGraphicFramePr>
          <p:cNvPr id="561" name="Google Shape;561;p36"/>
          <p:cNvGraphicFramePr/>
          <p:nvPr/>
        </p:nvGraphicFramePr>
        <p:xfrm>
          <a:off x="211300" y="989475"/>
          <a:ext cx="5275850" cy="3801740"/>
        </p:xfrm>
        <a:graphic>
          <a:graphicData uri="http://schemas.openxmlformats.org/drawingml/2006/table">
            <a:tbl>
              <a:tblPr>
                <a:noFill/>
                <a:tableStyleId>{5BBE6EA7-CC31-4E06-A316-CD49588594C6}</a:tableStyleId>
              </a:tblPr>
              <a:tblGrid>
                <a:gridCol w="2637925">
                  <a:extLst>
                    <a:ext uri="{9D8B030D-6E8A-4147-A177-3AD203B41FA5}">
                      <a16:colId xmlns:a16="http://schemas.microsoft.com/office/drawing/2014/main" val="20000"/>
                    </a:ext>
                  </a:extLst>
                </a:gridCol>
                <a:gridCol w="2637925">
                  <a:extLst>
                    <a:ext uri="{9D8B030D-6E8A-4147-A177-3AD203B41FA5}">
                      <a16:colId xmlns:a16="http://schemas.microsoft.com/office/drawing/2014/main" val="20001"/>
                    </a:ext>
                  </a:extLst>
                </a:gridCol>
              </a:tblGrid>
              <a:tr h="390150">
                <a:tc>
                  <a:txBody>
                    <a:bodyPr/>
                    <a:lstStyle/>
                    <a:p>
                      <a:pPr marL="0" marR="0" lvl="0" indent="0" algn="l" rtl="0">
                        <a:lnSpc>
                          <a:spcPct val="100000"/>
                        </a:lnSpc>
                        <a:spcBef>
                          <a:spcPts val="0"/>
                        </a:spcBef>
                        <a:spcAft>
                          <a:spcPts val="0"/>
                        </a:spcAft>
                        <a:buClr>
                          <a:srgbClr val="000000"/>
                        </a:buClr>
                        <a:buSzPts val="1500"/>
                        <a:buFont typeface="Arial"/>
                        <a:buNone/>
                      </a:pPr>
                      <a:r>
                        <a:rPr lang="en" sz="1300" u="none" strike="noStrike" cap="none">
                          <a:solidFill>
                            <a:schemeClr val="lt1"/>
                          </a:solidFill>
                          <a:latin typeface="Share Tech"/>
                          <a:ea typeface="Share Tech"/>
                          <a:cs typeface="Share Tech"/>
                          <a:sym typeface="Share Tech"/>
                        </a:rPr>
                        <a:t>Metric</a:t>
                      </a:r>
                      <a:endParaRPr sz="1300" u="none" strike="noStrike" cap="none">
                        <a:solidFill>
                          <a:schemeClr val="lt1"/>
                        </a:solidFill>
                        <a:latin typeface="Share Tech"/>
                        <a:ea typeface="Share Tech"/>
                        <a:cs typeface="Share Tech"/>
                        <a:sym typeface="Share Tech"/>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 sz="1300" u="none" strike="noStrike" cap="none">
                          <a:solidFill>
                            <a:schemeClr val="lt1"/>
                          </a:solidFill>
                          <a:latin typeface="Share Tech"/>
                          <a:ea typeface="Share Tech"/>
                          <a:cs typeface="Share Tech"/>
                          <a:sym typeface="Share Tech"/>
                        </a:rPr>
                        <a:t>Description</a:t>
                      </a:r>
                      <a:endParaRPr sz="1300" u="none" strike="noStrike" cap="none">
                        <a:solidFill>
                          <a:schemeClr val="lt1"/>
                        </a:solidFill>
                        <a:latin typeface="Share Tech"/>
                        <a:ea typeface="Share Tech"/>
                        <a:cs typeface="Share Tech"/>
                        <a:sym typeface="Share Tech"/>
                      </a:endParaRPr>
                    </a:p>
                  </a:txBody>
                  <a:tcPr marL="91425" marR="91425" marT="91425" marB="91425"/>
                </a:tc>
                <a:extLst>
                  <a:ext uri="{0D108BD9-81ED-4DB2-BD59-A6C34878D82A}">
                    <a16:rowId xmlns:a16="http://schemas.microsoft.com/office/drawing/2014/main" val="10000"/>
                  </a:ext>
                </a:extLst>
              </a:tr>
              <a:tr h="1430600">
                <a:tc>
                  <a:txBody>
                    <a:bodyPr/>
                    <a:lstStyle/>
                    <a:p>
                      <a:pPr marL="0" marR="0" lvl="0" indent="0" algn="l" rtl="0">
                        <a:lnSpc>
                          <a:spcPct val="100000"/>
                        </a:lnSpc>
                        <a:spcBef>
                          <a:spcPts val="0"/>
                        </a:spcBef>
                        <a:spcAft>
                          <a:spcPts val="0"/>
                        </a:spcAft>
                        <a:buClr>
                          <a:srgbClr val="000000"/>
                        </a:buClr>
                        <a:buSzPts val="1500"/>
                        <a:buFont typeface="Arial"/>
                        <a:buNone/>
                      </a:pPr>
                      <a:r>
                        <a:rPr lang="en" sz="1300" u="none" strike="noStrike" cap="none">
                          <a:solidFill>
                            <a:schemeClr val="lt1"/>
                          </a:solidFill>
                          <a:latin typeface="Share Tech"/>
                          <a:ea typeface="Share Tech"/>
                          <a:cs typeface="Share Tech"/>
                          <a:sym typeface="Share Tech"/>
                        </a:rPr>
                        <a:t>R^2</a:t>
                      </a:r>
                      <a:endParaRPr sz="1300" u="none" strike="noStrike" cap="none">
                        <a:solidFill>
                          <a:schemeClr val="lt1"/>
                        </a:solidFill>
                        <a:latin typeface="Share Tech"/>
                        <a:ea typeface="Share Tech"/>
                        <a:cs typeface="Share Tech"/>
                        <a:sym typeface="Share Tech"/>
                      </a:endParaRPr>
                    </a:p>
                  </a:txBody>
                  <a:tcPr marL="91425" marR="91425" marT="91425" marB="91425"/>
                </a:tc>
                <a:tc>
                  <a:txBody>
                    <a:bodyPr/>
                    <a:lstStyle/>
                    <a:p>
                      <a:pPr marL="457200" lvl="0" indent="-304800" algn="l" rtl="0">
                        <a:spcBef>
                          <a:spcPts val="0"/>
                        </a:spcBef>
                        <a:spcAft>
                          <a:spcPts val="0"/>
                        </a:spcAft>
                        <a:buClr>
                          <a:schemeClr val="lt1"/>
                        </a:buClr>
                        <a:buSzPts val="1200"/>
                        <a:buFont typeface="Share Tech"/>
                        <a:buChar char="-"/>
                      </a:pPr>
                      <a:r>
                        <a:rPr lang="en" sz="1200">
                          <a:solidFill>
                            <a:schemeClr val="lt1"/>
                          </a:solidFill>
                          <a:latin typeface="Share Tech"/>
                          <a:ea typeface="Share Tech"/>
                          <a:cs typeface="Share Tech"/>
                          <a:sym typeface="Share Tech"/>
                        </a:rPr>
                        <a:t>Values between 0 and 1</a:t>
                      </a: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457200" lvl="0" indent="-304800" algn="l" rtl="0">
                        <a:spcBef>
                          <a:spcPts val="0"/>
                        </a:spcBef>
                        <a:spcAft>
                          <a:spcPts val="0"/>
                        </a:spcAft>
                        <a:buClr>
                          <a:schemeClr val="lt1"/>
                        </a:buClr>
                        <a:buSzPts val="1200"/>
                        <a:buFont typeface="Share Tech"/>
                        <a:buChar char="-"/>
                      </a:pPr>
                      <a:r>
                        <a:rPr lang="en" sz="1200">
                          <a:solidFill>
                            <a:schemeClr val="lt1"/>
                          </a:solidFill>
                          <a:latin typeface="Share Tech"/>
                          <a:ea typeface="Share Tech"/>
                          <a:cs typeface="Share Tech"/>
                          <a:sym typeface="Share Tech"/>
                        </a:rPr>
                        <a:t>Measure of how regression line fit the actual values</a:t>
                      </a:r>
                      <a:endParaRPr sz="1200">
                        <a:solidFill>
                          <a:schemeClr val="lt1"/>
                        </a:solidFill>
                        <a:latin typeface="Share Tech"/>
                        <a:ea typeface="Share Tech"/>
                        <a:cs typeface="Share Tech"/>
                        <a:sym typeface="Share Tech"/>
                      </a:endParaRPr>
                    </a:p>
                    <a:p>
                      <a:pPr marL="457200" lvl="0" indent="0" algn="l" rtl="0">
                        <a:spcBef>
                          <a:spcPts val="0"/>
                        </a:spcBef>
                        <a:spcAft>
                          <a:spcPts val="0"/>
                        </a:spcAft>
                        <a:buNone/>
                      </a:pPr>
                      <a:endParaRPr sz="1200">
                        <a:solidFill>
                          <a:schemeClr val="lt1"/>
                        </a:solidFill>
                        <a:latin typeface="Share Tech"/>
                        <a:ea typeface="Share Tech"/>
                        <a:cs typeface="Share Tech"/>
                        <a:sym typeface="Share Tech"/>
                      </a:endParaRPr>
                    </a:p>
                    <a:p>
                      <a:pPr marL="457200" marR="0" lvl="0" indent="-304800" algn="l" rtl="0">
                        <a:lnSpc>
                          <a:spcPct val="100000"/>
                        </a:lnSpc>
                        <a:spcBef>
                          <a:spcPts val="0"/>
                        </a:spcBef>
                        <a:spcAft>
                          <a:spcPts val="0"/>
                        </a:spcAft>
                        <a:buClr>
                          <a:schemeClr val="lt1"/>
                        </a:buClr>
                        <a:buSzPts val="1200"/>
                        <a:buFont typeface="Share Tech"/>
                        <a:buChar char="-"/>
                      </a:pPr>
                      <a:r>
                        <a:rPr lang="en" sz="1200" u="none" strike="noStrike" cap="none">
                          <a:solidFill>
                            <a:schemeClr val="lt1"/>
                          </a:solidFill>
                          <a:latin typeface="Share Tech"/>
                          <a:ea typeface="Share Tech"/>
                          <a:cs typeface="Share Tech"/>
                          <a:sym typeface="Share Tech"/>
                        </a:rPr>
                        <a:t>A higher R^2 value generally means that the model is a </a:t>
                      </a:r>
                      <a:r>
                        <a:rPr lang="en" sz="1200">
                          <a:solidFill>
                            <a:schemeClr val="lt1"/>
                          </a:solidFill>
                          <a:latin typeface="Share Tech"/>
                          <a:ea typeface="Share Tech"/>
                          <a:cs typeface="Share Tech"/>
                          <a:sym typeface="Share Tech"/>
                        </a:rPr>
                        <a:t>better</a:t>
                      </a:r>
                      <a:r>
                        <a:rPr lang="en" sz="1200" u="none" strike="noStrike" cap="none">
                          <a:solidFill>
                            <a:schemeClr val="lt1"/>
                          </a:solidFill>
                          <a:latin typeface="Share Tech"/>
                          <a:ea typeface="Share Tech"/>
                          <a:cs typeface="Share Tech"/>
                          <a:sym typeface="Share Tech"/>
                        </a:rPr>
                        <a:t> fit</a:t>
                      </a:r>
                      <a:endParaRPr sz="1200" u="none" strike="noStrike" cap="none">
                        <a:solidFill>
                          <a:schemeClr val="lt1"/>
                        </a:solidFill>
                        <a:latin typeface="Share Tech"/>
                        <a:ea typeface="Share Tech"/>
                        <a:cs typeface="Share Tech"/>
                        <a:sym typeface="Share Tech"/>
                      </a:endParaRPr>
                    </a:p>
                  </a:txBody>
                  <a:tcPr marL="91425" marR="91425" marT="91425" marB="91425"/>
                </a:tc>
                <a:extLst>
                  <a:ext uri="{0D108BD9-81ED-4DB2-BD59-A6C34878D82A}">
                    <a16:rowId xmlns:a16="http://schemas.microsoft.com/office/drawing/2014/main" val="10001"/>
                  </a:ext>
                </a:extLst>
              </a:tr>
              <a:tr h="1765700">
                <a:tc>
                  <a:txBody>
                    <a:bodyPr/>
                    <a:lstStyle/>
                    <a:p>
                      <a:pPr marL="0" marR="0" lvl="0" indent="0" algn="l" rtl="0">
                        <a:lnSpc>
                          <a:spcPct val="100000"/>
                        </a:lnSpc>
                        <a:spcBef>
                          <a:spcPts val="0"/>
                        </a:spcBef>
                        <a:spcAft>
                          <a:spcPts val="0"/>
                        </a:spcAft>
                        <a:buClr>
                          <a:srgbClr val="000000"/>
                        </a:buClr>
                        <a:buSzPts val="1500"/>
                        <a:buFont typeface="Arial"/>
                        <a:buNone/>
                      </a:pPr>
                      <a:r>
                        <a:rPr lang="en" sz="1300" u="none" strike="noStrike" cap="none">
                          <a:solidFill>
                            <a:schemeClr val="lt1"/>
                          </a:solidFill>
                          <a:latin typeface="Share Tech"/>
                          <a:ea typeface="Share Tech"/>
                          <a:cs typeface="Share Tech"/>
                          <a:sym typeface="Share Tech"/>
                        </a:rPr>
                        <a:t>Mean Square Error (MSE)</a:t>
                      </a:r>
                      <a:endParaRPr sz="1300" u="none" strike="noStrike" cap="none">
                        <a:solidFill>
                          <a:schemeClr val="lt1"/>
                        </a:solidFill>
                        <a:latin typeface="Share Tech"/>
                        <a:ea typeface="Share Tech"/>
                        <a:cs typeface="Share Tech"/>
                        <a:sym typeface="Share Tech"/>
                      </a:endParaRPr>
                    </a:p>
                  </a:txBody>
                  <a:tcPr marL="91425" marR="91425" marT="91425" marB="91425"/>
                </a:tc>
                <a:tc>
                  <a:txBody>
                    <a:bodyPr/>
                    <a:lstStyle/>
                    <a:p>
                      <a:pPr marL="457200" marR="0" lvl="0" indent="-304800" algn="l" rtl="0">
                        <a:lnSpc>
                          <a:spcPct val="100000"/>
                        </a:lnSpc>
                        <a:spcBef>
                          <a:spcPts val="0"/>
                        </a:spcBef>
                        <a:spcAft>
                          <a:spcPts val="0"/>
                        </a:spcAft>
                        <a:buClr>
                          <a:schemeClr val="lt1"/>
                        </a:buClr>
                        <a:buSzPts val="1200"/>
                        <a:buFont typeface="Share Tech"/>
                        <a:buChar char="-"/>
                      </a:pPr>
                      <a:r>
                        <a:rPr lang="en" sz="1200" u="none" strike="noStrike" cap="none">
                          <a:solidFill>
                            <a:schemeClr val="lt1"/>
                          </a:solidFill>
                          <a:latin typeface="Share Tech"/>
                          <a:ea typeface="Share Tech"/>
                          <a:cs typeface="Share Tech"/>
                          <a:sym typeface="Share Tech"/>
                        </a:rPr>
                        <a:t>Average of the square of the errors between predicted and expected values</a:t>
                      </a:r>
                      <a:endParaRPr sz="1200" u="none" strike="noStrike" cap="none">
                        <a:solidFill>
                          <a:schemeClr val="lt1"/>
                        </a:solidFill>
                        <a:latin typeface="Share Tech"/>
                        <a:ea typeface="Share Tech"/>
                        <a:cs typeface="Share Tech"/>
                        <a:sym typeface="Share Tech"/>
                      </a:endParaRPr>
                    </a:p>
                    <a:p>
                      <a:pPr marL="457200" marR="0" lvl="0" indent="0" algn="l" rtl="0">
                        <a:lnSpc>
                          <a:spcPct val="100000"/>
                        </a:lnSpc>
                        <a:spcBef>
                          <a:spcPts val="0"/>
                        </a:spcBef>
                        <a:spcAft>
                          <a:spcPts val="0"/>
                        </a:spcAft>
                        <a:buClr>
                          <a:srgbClr val="000000"/>
                        </a:buClr>
                        <a:buSzPts val="1500"/>
                        <a:buFont typeface="Arial"/>
                        <a:buNone/>
                      </a:pPr>
                      <a:endParaRPr sz="1200" u="none" strike="noStrike" cap="none">
                        <a:solidFill>
                          <a:schemeClr val="lt1"/>
                        </a:solidFill>
                        <a:latin typeface="Share Tech"/>
                        <a:ea typeface="Share Tech"/>
                        <a:cs typeface="Share Tech"/>
                        <a:sym typeface="Share Tech"/>
                      </a:endParaRPr>
                    </a:p>
                    <a:p>
                      <a:pPr marL="457200" marR="0" lvl="0" indent="-304800" algn="l" rtl="0">
                        <a:lnSpc>
                          <a:spcPct val="100000"/>
                        </a:lnSpc>
                        <a:spcBef>
                          <a:spcPts val="0"/>
                        </a:spcBef>
                        <a:spcAft>
                          <a:spcPts val="0"/>
                        </a:spcAft>
                        <a:buClr>
                          <a:schemeClr val="lt1"/>
                        </a:buClr>
                        <a:buSzPts val="1200"/>
                        <a:buFont typeface="Share Tech"/>
                        <a:buChar char="-"/>
                      </a:pPr>
                      <a:r>
                        <a:rPr lang="en" sz="1200" u="none" strike="noStrike" cap="none">
                          <a:solidFill>
                            <a:schemeClr val="lt1"/>
                          </a:solidFill>
                          <a:latin typeface="Share Tech"/>
                          <a:ea typeface="Share Tech"/>
                          <a:cs typeface="Share Tech"/>
                          <a:sym typeface="Share Tech"/>
                        </a:rPr>
                        <a:t>The larger the MSE the larger the error present in the</a:t>
                      </a:r>
                      <a:r>
                        <a:rPr lang="en" sz="1200">
                          <a:solidFill>
                            <a:schemeClr val="lt1"/>
                          </a:solidFill>
                          <a:latin typeface="Share Tech"/>
                          <a:ea typeface="Share Tech"/>
                          <a:cs typeface="Share Tech"/>
                          <a:sym typeface="Share Tech"/>
                        </a:rPr>
                        <a:t> </a:t>
                      </a:r>
                      <a:r>
                        <a:rPr lang="en" sz="1200" u="none" strike="noStrike" cap="none">
                          <a:solidFill>
                            <a:schemeClr val="lt1"/>
                          </a:solidFill>
                          <a:latin typeface="Share Tech"/>
                          <a:ea typeface="Share Tech"/>
                          <a:cs typeface="Share Tech"/>
                          <a:sym typeface="Share Tech"/>
                        </a:rPr>
                        <a:t> Regression Model</a:t>
                      </a:r>
                      <a:endParaRPr sz="1200" u="none" strike="noStrike" cap="none">
                        <a:solidFill>
                          <a:schemeClr val="lt1"/>
                        </a:solidFill>
                        <a:latin typeface="Share Tech"/>
                        <a:ea typeface="Share Tech"/>
                        <a:cs typeface="Share Tech"/>
                        <a:sym typeface="Share Tech"/>
                      </a:endParaRPr>
                    </a:p>
                  </a:txBody>
                  <a:tcPr marL="91425" marR="91425" marT="91425" marB="91425"/>
                </a:tc>
                <a:extLst>
                  <a:ext uri="{0D108BD9-81ED-4DB2-BD59-A6C34878D82A}">
                    <a16:rowId xmlns:a16="http://schemas.microsoft.com/office/drawing/2014/main" val="10002"/>
                  </a:ext>
                </a:extLst>
              </a:tr>
            </a:tbl>
          </a:graphicData>
        </a:graphic>
      </p:graphicFrame>
      <p:pic>
        <p:nvPicPr>
          <p:cNvPr id="562" name="Google Shape;562;p36"/>
          <p:cNvPicPr preferRelativeResize="0"/>
          <p:nvPr/>
        </p:nvPicPr>
        <p:blipFill>
          <a:blip r:embed="rId3">
            <a:alphaModFix/>
          </a:blip>
          <a:stretch>
            <a:fillRect/>
          </a:stretch>
        </p:blipFill>
        <p:spPr>
          <a:xfrm>
            <a:off x="6159025" y="3742925"/>
            <a:ext cx="2436550" cy="819850"/>
          </a:xfrm>
          <a:prstGeom prst="rect">
            <a:avLst/>
          </a:prstGeom>
          <a:noFill/>
          <a:ln>
            <a:noFill/>
          </a:ln>
        </p:spPr>
      </p:pic>
      <p:pic>
        <p:nvPicPr>
          <p:cNvPr id="563" name="Google Shape;563;p36"/>
          <p:cNvPicPr preferRelativeResize="0"/>
          <p:nvPr/>
        </p:nvPicPr>
        <p:blipFill>
          <a:blip r:embed="rId4">
            <a:alphaModFix/>
          </a:blip>
          <a:stretch>
            <a:fillRect/>
          </a:stretch>
        </p:blipFill>
        <p:spPr>
          <a:xfrm>
            <a:off x="5873000" y="1680963"/>
            <a:ext cx="3008601" cy="707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7"/>
          <p:cNvSpPr txBox="1">
            <a:spLocks noGrp="1"/>
          </p:cNvSpPr>
          <p:nvPr>
            <p:ph type="body" idx="1"/>
          </p:nvPr>
        </p:nvSpPr>
        <p:spPr>
          <a:xfrm>
            <a:off x="1018425" y="1681925"/>
            <a:ext cx="2398800" cy="104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endParaRPr sz="2000">
              <a:latin typeface="Share Tech"/>
              <a:ea typeface="Share Tech"/>
              <a:cs typeface="Share Tech"/>
              <a:sym typeface="Share Tech"/>
            </a:endParaRPr>
          </a:p>
          <a:p>
            <a:pPr marL="0" lvl="0" indent="0" algn="l" rtl="0">
              <a:lnSpc>
                <a:spcPct val="100000"/>
              </a:lnSpc>
              <a:spcBef>
                <a:spcPts val="0"/>
              </a:spcBef>
              <a:spcAft>
                <a:spcPts val="0"/>
              </a:spcAft>
              <a:buSzPts val="1000"/>
              <a:buNone/>
            </a:pPr>
            <a:r>
              <a:rPr lang="en" sz="2000">
                <a:latin typeface="Share Tech"/>
                <a:ea typeface="Share Tech"/>
                <a:cs typeface="Share Tech"/>
                <a:sym typeface="Share Tech"/>
              </a:rPr>
              <a:t>Accuracy = (TP+TN)/N</a:t>
            </a:r>
            <a:endParaRPr sz="2000">
              <a:latin typeface="Share Tech"/>
              <a:ea typeface="Share Tech"/>
              <a:cs typeface="Share Tech"/>
              <a:sym typeface="Share Tech"/>
            </a:endParaRPr>
          </a:p>
          <a:p>
            <a:pPr marL="0" lvl="0" indent="0" algn="l" rtl="0">
              <a:lnSpc>
                <a:spcPct val="100000"/>
              </a:lnSpc>
              <a:spcBef>
                <a:spcPts val="1600"/>
              </a:spcBef>
              <a:spcAft>
                <a:spcPts val="0"/>
              </a:spcAft>
              <a:buSzPts val="1000"/>
              <a:buNone/>
            </a:pPr>
            <a:endParaRPr sz="2000">
              <a:latin typeface="Share Tech"/>
              <a:ea typeface="Share Tech"/>
              <a:cs typeface="Share Tech"/>
              <a:sym typeface="Share Tech"/>
            </a:endParaRPr>
          </a:p>
          <a:p>
            <a:pPr marL="0" lvl="0" indent="0" algn="l" rtl="0">
              <a:lnSpc>
                <a:spcPct val="100000"/>
              </a:lnSpc>
              <a:spcBef>
                <a:spcPts val="1600"/>
              </a:spcBef>
              <a:spcAft>
                <a:spcPts val="0"/>
              </a:spcAft>
              <a:buSzPts val="1000"/>
              <a:buNone/>
            </a:pPr>
            <a:r>
              <a:rPr lang="en" sz="2000">
                <a:latin typeface="Share Tech"/>
                <a:ea typeface="Share Tech"/>
                <a:cs typeface="Share Tech"/>
                <a:sym typeface="Share Tech"/>
              </a:rPr>
              <a:t>N = TP + TN + FN + FP </a:t>
            </a:r>
            <a:endParaRPr sz="2000">
              <a:latin typeface="Share Tech"/>
              <a:ea typeface="Share Tech"/>
              <a:cs typeface="Share Tech"/>
              <a:sym typeface="Share Tech"/>
            </a:endParaRPr>
          </a:p>
          <a:p>
            <a:pPr marL="0" lvl="0" indent="0" algn="l" rtl="0">
              <a:lnSpc>
                <a:spcPct val="100000"/>
              </a:lnSpc>
              <a:spcBef>
                <a:spcPts val="1600"/>
              </a:spcBef>
              <a:spcAft>
                <a:spcPts val="1600"/>
              </a:spcAft>
              <a:buSzPts val="1000"/>
              <a:buNone/>
            </a:pPr>
            <a:endParaRPr/>
          </a:p>
        </p:txBody>
      </p:sp>
      <p:sp>
        <p:nvSpPr>
          <p:cNvPr id="569" name="Google Shape;569;p37"/>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Classification Metrics</a:t>
            </a:r>
            <a:endParaRPr/>
          </a:p>
        </p:txBody>
      </p:sp>
      <p:pic>
        <p:nvPicPr>
          <p:cNvPr id="570" name="Google Shape;570;p37"/>
          <p:cNvPicPr preferRelativeResize="0"/>
          <p:nvPr/>
        </p:nvPicPr>
        <p:blipFill>
          <a:blip r:embed="rId3">
            <a:alphaModFix/>
          </a:blip>
          <a:stretch>
            <a:fillRect/>
          </a:stretch>
        </p:blipFill>
        <p:spPr>
          <a:xfrm>
            <a:off x="4833450" y="2676525"/>
            <a:ext cx="3619500" cy="2466975"/>
          </a:xfrm>
          <a:prstGeom prst="rect">
            <a:avLst/>
          </a:prstGeom>
          <a:noFill/>
          <a:ln>
            <a:noFill/>
          </a:ln>
        </p:spPr>
      </p:pic>
      <p:pic>
        <p:nvPicPr>
          <p:cNvPr id="571" name="Google Shape;571;p37"/>
          <p:cNvPicPr preferRelativeResize="0"/>
          <p:nvPr/>
        </p:nvPicPr>
        <p:blipFill>
          <a:blip r:embed="rId4">
            <a:alphaModFix/>
          </a:blip>
          <a:stretch>
            <a:fillRect/>
          </a:stretch>
        </p:blipFill>
        <p:spPr>
          <a:xfrm>
            <a:off x="4816600" y="93325"/>
            <a:ext cx="3653200" cy="2400300"/>
          </a:xfrm>
          <a:prstGeom prst="rect">
            <a:avLst/>
          </a:prstGeom>
          <a:noFill/>
          <a:ln>
            <a:noFill/>
          </a:ln>
        </p:spPr>
      </p:pic>
      <p:sp>
        <p:nvSpPr>
          <p:cNvPr id="572" name="Google Shape;572;p37"/>
          <p:cNvSpPr txBox="1"/>
          <p:nvPr/>
        </p:nvSpPr>
        <p:spPr>
          <a:xfrm>
            <a:off x="1148475" y="3968500"/>
            <a:ext cx="2582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lt1"/>
                </a:solidFill>
                <a:latin typeface="Share Tech"/>
                <a:ea typeface="Share Tech"/>
                <a:cs typeface="Share Tech"/>
                <a:sym typeface="Share Tech"/>
              </a:rPr>
              <a:t>Accuracy = (15+10)/100 = 0.25 </a:t>
            </a:r>
            <a:endParaRPr sz="1200">
              <a:solidFill>
                <a:schemeClr val="lt1"/>
              </a:solidFill>
              <a:latin typeface="Share Tech"/>
              <a:ea typeface="Share Tech"/>
              <a:cs typeface="Share Tech"/>
              <a:sym typeface="Share Tech"/>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8"/>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Classification Metrics</a:t>
            </a:r>
            <a:endParaRPr/>
          </a:p>
        </p:txBody>
      </p:sp>
      <p:graphicFrame>
        <p:nvGraphicFramePr>
          <p:cNvPr id="578" name="Google Shape;578;p38"/>
          <p:cNvGraphicFramePr/>
          <p:nvPr/>
        </p:nvGraphicFramePr>
        <p:xfrm>
          <a:off x="762125" y="989475"/>
          <a:ext cx="6957625" cy="3883440"/>
        </p:xfrm>
        <a:graphic>
          <a:graphicData uri="http://schemas.openxmlformats.org/drawingml/2006/table">
            <a:tbl>
              <a:tblPr>
                <a:noFill/>
                <a:tableStyleId>{5BBE6EA7-CC31-4E06-A316-CD49588594C6}</a:tableStyleId>
              </a:tblPr>
              <a:tblGrid>
                <a:gridCol w="2230875">
                  <a:extLst>
                    <a:ext uri="{9D8B030D-6E8A-4147-A177-3AD203B41FA5}">
                      <a16:colId xmlns:a16="http://schemas.microsoft.com/office/drawing/2014/main" val="20000"/>
                    </a:ext>
                  </a:extLst>
                </a:gridCol>
                <a:gridCol w="2230875">
                  <a:extLst>
                    <a:ext uri="{9D8B030D-6E8A-4147-A177-3AD203B41FA5}">
                      <a16:colId xmlns:a16="http://schemas.microsoft.com/office/drawing/2014/main" val="20001"/>
                    </a:ext>
                  </a:extLst>
                </a:gridCol>
                <a:gridCol w="2495875">
                  <a:extLst>
                    <a:ext uri="{9D8B030D-6E8A-4147-A177-3AD203B41FA5}">
                      <a16:colId xmlns:a16="http://schemas.microsoft.com/office/drawing/2014/main" val="20002"/>
                    </a:ext>
                  </a:extLst>
                </a:gridCol>
              </a:tblGrid>
              <a:tr h="382650">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solidFill>
                            <a:schemeClr val="lt1"/>
                          </a:solidFill>
                          <a:latin typeface="Share Tech"/>
                          <a:ea typeface="Share Tech"/>
                          <a:cs typeface="Share Tech"/>
                          <a:sym typeface="Share Tech"/>
                        </a:rPr>
                        <a:t>Metric</a:t>
                      </a:r>
                      <a:endParaRPr sz="1500" u="none" strike="noStrike" cap="none">
                        <a:solidFill>
                          <a:schemeClr val="lt1"/>
                        </a:solidFill>
                        <a:latin typeface="Share Tech"/>
                        <a:ea typeface="Share Tech"/>
                        <a:cs typeface="Share Tech"/>
                        <a:sym typeface="Share Tech"/>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Share Tech"/>
                        <a:ea typeface="Share Tech"/>
                        <a:cs typeface="Share Tech"/>
                        <a:sym typeface="Share Tech"/>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a:solidFill>
                            <a:schemeClr val="lt1"/>
                          </a:solidFill>
                          <a:latin typeface="Share Tech"/>
                          <a:ea typeface="Share Tech"/>
                          <a:cs typeface="Share Tech"/>
                          <a:sym typeface="Share Tech"/>
                        </a:rPr>
                        <a:t>Description</a:t>
                      </a:r>
                      <a:endParaRPr sz="1400" u="none" strike="noStrike" cap="none">
                        <a:solidFill>
                          <a:schemeClr val="lt1"/>
                        </a:solidFill>
                        <a:latin typeface="Share Tech"/>
                        <a:ea typeface="Share Tech"/>
                        <a:cs typeface="Share Tech"/>
                        <a:sym typeface="Share Tech"/>
                      </a:endParaRPr>
                    </a:p>
                  </a:txBody>
                  <a:tcPr marL="91425" marR="91425" marT="91425" marB="91425"/>
                </a:tc>
                <a:extLst>
                  <a:ext uri="{0D108BD9-81ED-4DB2-BD59-A6C34878D82A}">
                    <a16:rowId xmlns:a16="http://schemas.microsoft.com/office/drawing/2014/main" val="10000"/>
                  </a:ext>
                </a:extLst>
              </a:tr>
              <a:tr h="1123400">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solidFill>
                            <a:schemeClr val="lt1"/>
                          </a:solidFill>
                          <a:latin typeface="Share Tech"/>
                          <a:ea typeface="Share Tech"/>
                          <a:cs typeface="Share Tech"/>
                          <a:sym typeface="Share Tech"/>
                        </a:rPr>
                        <a:t>Precision</a:t>
                      </a:r>
                      <a:endParaRPr sz="1500" u="none" strike="noStrike" cap="none">
                        <a:solidFill>
                          <a:schemeClr val="lt1"/>
                        </a:solidFill>
                        <a:latin typeface="Share Tech"/>
                        <a:ea typeface="Share Tech"/>
                        <a:cs typeface="Share Tech"/>
                        <a:sym typeface="Share Tech"/>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a:solidFill>
                            <a:schemeClr val="lt1"/>
                          </a:solidFill>
                          <a:latin typeface="Share Tech"/>
                          <a:ea typeface="Share Tech"/>
                          <a:cs typeface="Share Tech"/>
                          <a:sym typeface="Share Tech"/>
                        </a:rPr>
                        <a:t>TP/(TP+FP)</a:t>
                      </a:r>
                      <a:endParaRPr sz="1400" u="none" strike="noStrike" cap="none">
                        <a:solidFill>
                          <a:schemeClr val="lt1"/>
                        </a:solidFill>
                        <a:latin typeface="Share Tech"/>
                        <a:ea typeface="Share Tech"/>
                        <a:cs typeface="Share Tech"/>
                        <a:sym typeface="Share Tech"/>
                      </a:endParaRPr>
                    </a:p>
                  </a:txBody>
                  <a:tcPr marL="91425" marR="91425" marT="91425" marB="91425"/>
                </a:tc>
                <a:tc>
                  <a:txBody>
                    <a:bodyPr/>
                    <a:lstStyle/>
                    <a:p>
                      <a:pPr marL="457200" marR="0" lvl="0" indent="-298450" algn="l" rtl="0">
                        <a:lnSpc>
                          <a:spcPct val="100000"/>
                        </a:lnSpc>
                        <a:spcBef>
                          <a:spcPts val="0"/>
                        </a:spcBef>
                        <a:spcAft>
                          <a:spcPts val="0"/>
                        </a:spcAft>
                        <a:buClr>
                          <a:schemeClr val="lt1"/>
                        </a:buClr>
                        <a:buSzPts val="1100"/>
                        <a:buFont typeface="Share Tech"/>
                        <a:buChar char="-"/>
                      </a:pPr>
                      <a:r>
                        <a:rPr lang="en" sz="1100">
                          <a:solidFill>
                            <a:schemeClr val="lt1"/>
                          </a:solidFill>
                          <a:latin typeface="Share Tech"/>
                          <a:ea typeface="Share Tech"/>
                          <a:cs typeface="Share Tech"/>
                          <a:sym typeface="Share Tech"/>
                        </a:rPr>
                        <a:t>When FP is much more important</a:t>
                      </a:r>
                      <a:endParaRPr sz="1100">
                        <a:solidFill>
                          <a:schemeClr val="lt1"/>
                        </a:solidFill>
                        <a:latin typeface="Share Tech"/>
                        <a:ea typeface="Share Tech"/>
                        <a:cs typeface="Share Tech"/>
                        <a:sym typeface="Share Tech"/>
                      </a:endParaRPr>
                    </a:p>
                    <a:p>
                      <a:pPr marL="457200" marR="0" lvl="0" indent="0" algn="l" rtl="0">
                        <a:lnSpc>
                          <a:spcPct val="100000"/>
                        </a:lnSpc>
                        <a:spcBef>
                          <a:spcPts val="0"/>
                        </a:spcBef>
                        <a:spcAft>
                          <a:spcPts val="0"/>
                        </a:spcAft>
                        <a:buNone/>
                      </a:pPr>
                      <a:endParaRPr sz="1100">
                        <a:solidFill>
                          <a:schemeClr val="lt1"/>
                        </a:solidFill>
                        <a:latin typeface="Share Tech"/>
                        <a:ea typeface="Share Tech"/>
                        <a:cs typeface="Share Tech"/>
                        <a:sym typeface="Share Tech"/>
                      </a:endParaRPr>
                    </a:p>
                    <a:p>
                      <a:pPr marL="457200" lvl="0" indent="-298450" algn="l" rtl="0">
                        <a:spcBef>
                          <a:spcPts val="0"/>
                        </a:spcBef>
                        <a:spcAft>
                          <a:spcPts val="0"/>
                        </a:spcAft>
                        <a:buClr>
                          <a:schemeClr val="lt1"/>
                        </a:buClr>
                        <a:buSzPts val="1100"/>
                        <a:buFont typeface="Share Tech"/>
                        <a:buChar char="-"/>
                      </a:pPr>
                      <a:r>
                        <a:rPr lang="en" sz="1100">
                          <a:solidFill>
                            <a:schemeClr val="lt1"/>
                          </a:solidFill>
                          <a:latin typeface="Share Tech"/>
                          <a:ea typeface="Share Tech"/>
                          <a:cs typeface="Share Tech"/>
                          <a:sym typeface="Share Tech"/>
                        </a:rPr>
                        <a:t>For example, wrongly classifying a normal email as spam (False Positive) might make a user miss a important email</a:t>
                      </a:r>
                      <a:endParaRPr sz="1100">
                        <a:solidFill>
                          <a:schemeClr val="lt1"/>
                        </a:solidFill>
                        <a:latin typeface="Share Tech"/>
                        <a:ea typeface="Share Tech"/>
                        <a:cs typeface="Share Tech"/>
                        <a:sym typeface="Share Tech"/>
                      </a:endParaRPr>
                    </a:p>
                    <a:p>
                      <a:pPr marL="0" marR="0" lvl="0" indent="0" algn="l" rtl="0">
                        <a:lnSpc>
                          <a:spcPct val="100000"/>
                        </a:lnSpc>
                        <a:spcBef>
                          <a:spcPts val="0"/>
                        </a:spcBef>
                        <a:spcAft>
                          <a:spcPts val="0"/>
                        </a:spcAft>
                        <a:buNone/>
                      </a:pPr>
                      <a:endParaRPr sz="1100">
                        <a:solidFill>
                          <a:schemeClr val="lt1"/>
                        </a:solidFill>
                        <a:latin typeface="Share Tech"/>
                        <a:ea typeface="Share Tech"/>
                        <a:cs typeface="Share Tech"/>
                        <a:sym typeface="Share Tech"/>
                      </a:endParaRPr>
                    </a:p>
                  </a:txBody>
                  <a:tcPr marL="91425" marR="91425" marT="91425" marB="91425"/>
                </a:tc>
                <a:extLst>
                  <a:ext uri="{0D108BD9-81ED-4DB2-BD59-A6C34878D82A}">
                    <a16:rowId xmlns:a16="http://schemas.microsoft.com/office/drawing/2014/main" val="10001"/>
                  </a:ext>
                </a:extLst>
              </a:tr>
              <a:tr h="1262250">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solidFill>
                            <a:schemeClr val="lt1"/>
                          </a:solidFill>
                          <a:latin typeface="Share Tech"/>
                          <a:ea typeface="Share Tech"/>
                          <a:cs typeface="Share Tech"/>
                          <a:sym typeface="Share Tech"/>
                        </a:rPr>
                        <a:t>Recall</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a:solidFill>
                            <a:schemeClr val="lt1"/>
                          </a:solidFill>
                          <a:latin typeface="Share Tech"/>
                          <a:ea typeface="Share Tech"/>
                          <a:cs typeface="Share Tech"/>
                          <a:sym typeface="Share Tech"/>
                        </a:rPr>
                        <a:t>TP/(TP+FN)</a:t>
                      </a:r>
                      <a:endParaRPr sz="1400" u="none" strike="noStrike" cap="none">
                        <a:solidFill>
                          <a:schemeClr val="lt1"/>
                        </a:solidFill>
                        <a:latin typeface="Share Tech"/>
                        <a:ea typeface="Share Tech"/>
                        <a:cs typeface="Share Tech"/>
                        <a:sym typeface="Share Tech"/>
                      </a:endParaRPr>
                    </a:p>
                  </a:txBody>
                  <a:tcPr marL="91425" marR="91425" marT="91425" marB="91425"/>
                </a:tc>
                <a:tc>
                  <a:txBody>
                    <a:bodyPr/>
                    <a:lstStyle/>
                    <a:p>
                      <a:pPr marL="457200" marR="0" lvl="0" indent="-298450" algn="l" rtl="0">
                        <a:lnSpc>
                          <a:spcPct val="100000"/>
                        </a:lnSpc>
                        <a:spcBef>
                          <a:spcPts val="0"/>
                        </a:spcBef>
                        <a:spcAft>
                          <a:spcPts val="0"/>
                        </a:spcAft>
                        <a:buClr>
                          <a:schemeClr val="lt1"/>
                        </a:buClr>
                        <a:buSzPts val="1100"/>
                        <a:buFont typeface="Share Tech"/>
                        <a:buChar char="-"/>
                      </a:pPr>
                      <a:r>
                        <a:rPr lang="en" sz="1100">
                          <a:solidFill>
                            <a:schemeClr val="lt1"/>
                          </a:solidFill>
                          <a:latin typeface="Share Tech"/>
                          <a:ea typeface="Share Tech"/>
                          <a:cs typeface="Share Tech"/>
                          <a:sym typeface="Share Tech"/>
                        </a:rPr>
                        <a:t>When FN is much more important</a:t>
                      </a:r>
                      <a:endParaRPr sz="1100">
                        <a:solidFill>
                          <a:schemeClr val="lt1"/>
                        </a:solidFill>
                        <a:latin typeface="Share Tech"/>
                        <a:ea typeface="Share Tech"/>
                        <a:cs typeface="Share Tech"/>
                        <a:sym typeface="Share Tech"/>
                      </a:endParaRPr>
                    </a:p>
                    <a:p>
                      <a:pPr marL="0" marR="0" lvl="0" indent="0" algn="l" rtl="0">
                        <a:lnSpc>
                          <a:spcPct val="100000"/>
                        </a:lnSpc>
                        <a:spcBef>
                          <a:spcPts val="0"/>
                        </a:spcBef>
                        <a:spcAft>
                          <a:spcPts val="0"/>
                        </a:spcAft>
                        <a:buClr>
                          <a:srgbClr val="000000"/>
                        </a:buClr>
                        <a:buSzPts val="1400"/>
                        <a:buFont typeface="Arial"/>
                        <a:buNone/>
                      </a:pPr>
                      <a:endParaRPr sz="1100">
                        <a:solidFill>
                          <a:schemeClr val="lt1"/>
                        </a:solidFill>
                        <a:latin typeface="Share Tech"/>
                        <a:ea typeface="Share Tech"/>
                        <a:cs typeface="Share Tech"/>
                        <a:sym typeface="Share Tech"/>
                      </a:endParaRPr>
                    </a:p>
                    <a:p>
                      <a:pPr marL="457200" lvl="0" indent="-298450" algn="l" rtl="0">
                        <a:spcBef>
                          <a:spcPts val="0"/>
                        </a:spcBef>
                        <a:spcAft>
                          <a:spcPts val="0"/>
                        </a:spcAft>
                        <a:buClr>
                          <a:schemeClr val="lt1"/>
                        </a:buClr>
                        <a:buSzPts val="1100"/>
                        <a:buFont typeface="Share Tech"/>
                        <a:buChar char="-"/>
                      </a:pPr>
                      <a:r>
                        <a:rPr lang="en" sz="1100">
                          <a:solidFill>
                            <a:schemeClr val="lt1"/>
                          </a:solidFill>
                          <a:latin typeface="Share Tech"/>
                          <a:ea typeface="Share Tech"/>
                          <a:cs typeface="Share Tech"/>
                          <a:sym typeface="Share Tech"/>
                        </a:rPr>
                        <a:t>For example, wrongly classifying a covid-19 patient as negative (False Negative) is detrimental</a:t>
                      </a:r>
                      <a:endParaRPr sz="1100">
                        <a:solidFill>
                          <a:schemeClr val="lt1"/>
                        </a:solidFill>
                        <a:latin typeface="Share Tech"/>
                        <a:ea typeface="Share Tech"/>
                        <a:cs typeface="Share Tech"/>
                        <a:sym typeface="Share Tech"/>
                      </a:endParaRPr>
                    </a:p>
                  </a:txBody>
                  <a:tcPr marL="91425" marR="91425" marT="91425" marB="91425"/>
                </a:tc>
                <a:extLst>
                  <a:ext uri="{0D108BD9-81ED-4DB2-BD59-A6C34878D82A}">
                    <a16:rowId xmlns:a16="http://schemas.microsoft.com/office/drawing/2014/main" val="10002"/>
                  </a:ext>
                </a:extLst>
              </a:tr>
              <a:tr h="845700">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solidFill>
                            <a:schemeClr val="lt1"/>
                          </a:solidFill>
                          <a:latin typeface="Share Tech"/>
                          <a:ea typeface="Share Tech"/>
                          <a:cs typeface="Share Tech"/>
                          <a:sym typeface="Share Tech"/>
                        </a:rPr>
                        <a:t>F1-Score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a:solidFill>
                            <a:schemeClr val="lt1"/>
                          </a:solidFill>
                          <a:latin typeface="Share Tech"/>
                          <a:ea typeface="Share Tech"/>
                          <a:cs typeface="Share Tech"/>
                          <a:sym typeface="Share Tech"/>
                        </a:rPr>
                        <a:t>2*(Precision+Recall)/(Precision*Recall)</a:t>
                      </a:r>
                      <a:endParaRPr sz="1400" u="none" strike="noStrike" cap="none">
                        <a:solidFill>
                          <a:schemeClr val="lt1"/>
                        </a:solidFill>
                        <a:latin typeface="Share Tech"/>
                        <a:ea typeface="Share Tech"/>
                        <a:cs typeface="Share Tech"/>
                        <a:sym typeface="Share Tech"/>
                      </a:endParaRPr>
                    </a:p>
                  </a:txBody>
                  <a:tcPr marL="91425" marR="91425" marT="91425" marB="91425"/>
                </a:tc>
                <a:tc>
                  <a:txBody>
                    <a:bodyPr/>
                    <a:lstStyle/>
                    <a:p>
                      <a:pPr marL="457200" marR="0" lvl="0" indent="-298450" algn="l" rtl="0">
                        <a:lnSpc>
                          <a:spcPct val="100000"/>
                        </a:lnSpc>
                        <a:spcBef>
                          <a:spcPts val="0"/>
                        </a:spcBef>
                        <a:spcAft>
                          <a:spcPts val="0"/>
                        </a:spcAft>
                        <a:buClr>
                          <a:schemeClr val="lt1"/>
                        </a:buClr>
                        <a:buSzPts val="1100"/>
                        <a:buFont typeface="Share Tech"/>
                        <a:buChar char="-"/>
                      </a:pPr>
                      <a:r>
                        <a:rPr lang="en" sz="1100">
                          <a:solidFill>
                            <a:schemeClr val="lt1"/>
                          </a:solidFill>
                          <a:latin typeface="Share Tech"/>
                          <a:ea typeface="Share Tech"/>
                          <a:cs typeface="Share Tech"/>
                          <a:sym typeface="Share Tech"/>
                        </a:rPr>
                        <a:t>Harmonic Mean between Precision and Recall</a:t>
                      </a:r>
                      <a:endParaRPr sz="1100">
                        <a:solidFill>
                          <a:schemeClr val="lt1"/>
                        </a:solidFill>
                        <a:latin typeface="Share Tech"/>
                        <a:ea typeface="Share Tech"/>
                        <a:cs typeface="Share Tech"/>
                        <a:sym typeface="Share Tech"/>
                      </a:endParaRPr>
                    </a:p>
                    <a:p>
                      <a:pPr marL="0" marR="0" lvl="0" indent="0" algn="l" rtl="0">
                        <a:lnSpc>
                          <a:spcPct val="100000"/>
                        </a:lnSpc>
                        <a:spcBef>
                          <a:spcPts val="0"/>
                        </a:spcBef>
                        <a:spcAft>
                          <a:spcPts val="0"/>
                        </a:spcAft>
                        <a:buNone/>
                      </a:pPr>
                      <a:endParaRPr sz="1100">
                        <a:solidFill>
                          <a:schemeClr val="lt1"/>
                        </a:solidFill>
                        <a:latin typeface="Share Tech"/>
                        <a:ea typeface="Share Tech"/>
                        <a:cs typeface="Share Tech"/>
                        <a:sym typeface="Share Tech"/>
                      </a:endParaRPr>
                    </a:p>
                    <a:p>
                      <a:pPr marL="457200" marR="0" lvl="0" indent="-298450" algn="l" rtl="0">
                        <a:lnSpc>
                          <a:spcPct val="100000"/>
                        </a:lnSpc>
                        <a:spcBef>
                          <a:spcPts val="0"/>
                        </a:spcBef>
                        <a:spcAft>
                          <a:spcPts val="0"/>
                        </a:spcAft>
                        <a:buClr>
                          <a:schemeClr val="lt1"/>
                        </a:buClr>
                        <a:buSzPts val="1100"/>
                        <a:buFont typeface="Share Tech"/>
                        <a:buChar char="-"/>
                      </a:pPr>
                      <a:r>
                        <a:rPr lang="en" sz="1100">
                          <a:solidFill>
                            <a:schemeClr val="lt1"/>
                          </a:solidFill>
                          <a:latin typeface="Share Tech"/>
                          <a:ea typeface="Share Tech"/>
                          <a:cs typeface="Share Tech"/>
                          <a:sym typeface="Share Tech"/>
                        </a:rPr>
                        <a:t>Measure of a model’s accuracy </a:t>
                      </a:r>
                      <a:endParaRPr sz="1100">
                        <a:solidFill>
                          <a:schemeClr val="lt1"/>
                        </a:solidFill>
                        <a:latin typeface="Share Tech"/>
                        <a:ea typeface="Share Tech"/>
                        <a:cs typeface="Share Tech"/>
                        <a:sym typeface="Share Tech"/>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4"/>
          <p:cNvSpPr txBox="1">
            <a:spLocks noGrp="1"/>
          </p:cNvSpPr>
          <p:nvPr>
            <p:ph type="body" idx="1"/>
          </p:nvPr>
        </p:nvSpPr>
        <p:spPr>
          <a:xfrm>
            <a:off x="597375" y="1063525"/>
            <a:ext cx="7866900" cy="3786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Font typeface="Share Tech"/>
              <a:buAutoNum type="arabicPeriod"/>
            </a:pPr>
            <a:r>
              <a:rPr lang="en" sz="1600">
                <a:latin typeface="Share Tech"/>
                <a:ea typeface="Share Tech"/>
                <a:cs typeface="Share Tech"/>
                <a:sym typeface="Share Tech"/>
              </a:rPr>
              <a:t>Overview</a:t>
            </a:r>
            <a:endParaRPr sz="1600">
              <a:latin typeface="Share Tech"/>
              <a:ea typeface="Share Tech"/>
              <a:cs typeface="Share Tech"/>
              <a:sym typeface="Share Tech"/>
            </a:endParaRPr>
          </a:p>
          <a:p>
            <a:pPr marL="914400" lvl="0" indent="-330200" algn="l" rtl="0">
              <a:lnSpc>
                <a:spcPct val="100000"/>
              </a:lnSpc>
              <a:spcBef>
                <a:spcPts val="0"/>
              </a:spcBef>
              <a:spcAft>
                <a:spcPts val="0"/>
              </a:spcAft>
              <a:buSzPts val="1600"/>
              <a:buFont typeface="Share Tech"/>
              <a:buChar char="-"/>
            </a:pPr>
            <a:r>
              <a:rPr lang="en" sz="1600">
                <a:latin typeface="Share Tech"/>
                <a:ea typeface="Share Tech"/>
                <a:cs typeface="Share Tech"/>
                <a:sym typeface="Share Tech"/>
              </a:rPr>
              <a:t>Introduction</a:t>
            </a:r>
            <a:endParaRPr sz="1600">
              <a:latin typeface="Share Tech"/>
              <a:ea typeface="Share Tech"/>
              <a:cs typeface="Share Tech"/>
              <a:sym typeface="Share Tech"/>
            </a:endParaRPr>
          </a:p>
          <a:p>
            <a:pPr marL="914400" lvl="0" indent="-330200" algn="l" rtl="0">
              <a:lnSpc>
                <a:spcPct val="100000"/>
              </a:lnSpc>
              <a:spcBef>
                <a:spcPts val="0"/>
              </a:spcBef>
              <a:spcAft>
                <a:spcPts val="0"/>
              </a:spcAft>
              <a:buSzPts val="1600"/>
              <a:buFont typeface="Share Tech"/>
              <a:buChar char="-"/>
            </a:pPr>
            <a:r>
              <a:rPr lang="en" sz="1600">
                <a:latin typeface="Share Tech"/>
                <a:ea typeface="Share Tech"/>
                <a:cs typeface="Share Tech"/>
                <a:sym typeface="Share Tech"/>
              </a:rPr>
              <a:t>Data Types</a:t>
            </a:r>
            <a:endParaRPr sz="1600">
              <a:latin typeface="Share Tech"/>
              <a:ea typeface="Share Tech"/>
              <a:cs typeface="Share Tech"/>
              <a:sym typeface="Share Tech"/>
            </a:endParaRPr>
          </a:p>
          <a:p>
            <a:pPr marL="0" lvl="0" indent="0" algn="l" rtl="0">
              <a:lnSpc>
                <a:spcPct val="100000"/>
              </a:lnSpc>
              <a:spcBef>
                <a:spcPts val="0"/>
              </a:spcBef>
              <a:spcAft>
                <a:spcPts val="0"/>
              </a:spcAft>
              <a:buSzPts val="1000"/>
              <a:buNone/>
            </a:pPr>
            <a:endParaRPr sz="1600">
              <a:latin typeface="Share Tech"/>
              <a:ea typeface="Share Tech"/>
              <a:cs typeface="Share Tech"/>
              <a:sym typeface="Share Tech"/>
            </a:endParaRPr>
          </a:p>
          <a:p>
            <a:pPr marL="0" lvl="0" indent="0" algn="l" rtl="0">
              <a:lnSpc>
                <a:spcPct val="100000"/>
              </a:lnSpc>
              <a:spcBef>
                <a:spcPts val="0"/>
              </a:spcBef>
              <a:spcAft>
                <a:spcPts val="0"/>
              </a:spcAft>
              <a:buNone/>
            </a:pPr>
            <a:r>
              <a:rPr lang="en" sz="1600">
                <a:latin typeface="Share Tech"/>
                <a:ea typeface="Share Tech"/>
                <a:cs typeface="Share Tech"/>
                <a:sym typeface="Share Tech"/>
              </a:rPr>
              <a:t>2.    Supervised Machine Learning</a:t>
            </a:r>
            <a:endParaRPr sz="1600">
              <a:latin typeface="Share Tech"/>
              <a:ea typeface="Share Tech"/>
              <a:cs typeface="Share Tech"/>
              <a:sym typeface="Share Tech"/>
            </a:endParaRPr>
          </a:p>
          <a:p>
            <a:pPr marL="914400" lvl="0" indent="-330200" algn="l" rtl="0">
              <a:spcBef>
                <a:spcPts val="0"/>
              </a:spcBef>
              <a:spcAft>
                <a:spcPts val="0"/>
              </a:spcAft>
              <a:buSzPts val="1600"/>
              <a:buFont typeface="Share Tech"/>
              <a:buChar char="-"/>
            </a:pPr>
            <a:r>
              <a:rPr lang="en" sz="1600">
                <a:latin typeface="Share Tech"/>
                <a:ea typeface="Share Tech"/>
                <a:cs typeface="Share Tech"/>
                <a:sym typeface="Share Tech"/>
              </a:rPr>
              <a:t>Classification &amp; Regression in ML</a:t>
            </a:r>
            <a:endParaRPr sz="1600">
              <a:latin typeface="Share Tech"/>
              <a:ea typeface="Share Tech"/>
              <a:cs typeface="Share Tech"/>
              <a:sym typeface="Share Tech"/>
            </a:endParaRPr>
          </a:p>
          <a:p>
            <a:pPr marL="914400" lvl="0" indent="-330200" algn="l" rtl="0">
              <a:lnSpc>
                <a:spcPct val="100000"/>
              </a:lnSpc>
              <a:spcBef>
                <a:spcPts val="0"/>
              </a:spcBef>
              <a:spcAft>
                <a:spcPts val="0"/>
              </a:spcAft>
              <a:buSzPts val="1600"/>
              <a:buFont typeface="Share Tech"/>
              <a:buChar char="-"/>
            </a:pPr>
            <a:r>
              <a:rPr lang="en" sz="1600">
                <a:latin typeface="Share Tech"/>
                <a:ea typeface="Share Tech"/>
                <a:cs typeface="Share Tech"/>
                <a:sym typeface="Share Tech"/>
              </a:rPr>
              <a:t>Linear Regression</a:t>
            </a:r>
            <a:endParaRPr sz="1600">
              <a:latin typeface="Share Tech"/>
              <a:ea typeface="Share Tech"/>
              <a:cs typeface="Share Tech"/>
              <a:sym typeface="Share Tech"/>
            </a:endParaRPr>
          </a:p>
          <a:p>
            <a:pPr marL="914400" lvl="0" indent="-330200" algn="l" rtl="0">
              <a:lnSpc>
                <a:spcPct val="100000"/>
              </a:lnSpc>
              <a:spcBef>
                <a:spcPts val="0"/>
              </a:spcBef>
              <a:spcAft>
                <a:spcPts val="0"/>
              </a:spcAft>
              <a:buSzPts val="1600"/>
              <a:buFont typeface="Share Tech"/>
              <a:buChar char="-"/>
            </a:pPr>
            <a:r>
              <a:rPr lang="en" sz="1600">
                <a:latin typeface="Share Tech"/>
                <a:ea typeface="Share Tech"/>
                <a:cs typeface="Share Tech"/>
                <a:sym typeface="Share Tech"/>
              </a:rPr>
              <a:t>Logistic Regression</a:t>
            </a:r>
            <a:endParaRPr sz="1600">
              <a:latin typeface="Share Tech"/>
              <a:ea typeface="Share Tech"/>
              <a:cs typeface="Share Tech"/>
              <a:sym typeface="Share Tech"/>
            </a:endParaRPr>
          </a:p>
          <a:p>
            <a:pPr marL="914400" lvl="0" indent="-330200" algn="l" rtl="0">
              <a:lnSpc>
                <a:spcPct val="100000"/>
              </a:lnSpc>
              <a:spcBef>
                <a:spcPts val="0"/>
              </a:spcBef>
              <a:spcAft>
                <a:spcPts val="0"/>
              </a:spcAft>
              <a:buSzPts val="1600"/>
              <a:buFont typeface="Share Tech"/>
              <a:buChar char="-"/>
            </a:pPr>
            <a:r>
              <a:rPr lang="en" sz="1600">
                <a:latin typeface="Share Tech"/>
                <a:ea typeface="Share Tech"/>
                <a:cs typeface="Share Tech"/>
                <a:sym typeface="Share Tech"/>
              </a:rPr>
              <a:t>Decision Trees</a:t>
            </a:r>
            <a:endParaRPr sz="1600">
              <a:latin typeface="Share Tech"/>
              <a:ea typeface="Share Tech"/>
              <a:cs typeface="Share Tech"/>
              <a:sym typeface="Share Tech"/>
            </a:endParaRPr>
          </a:p>
          <a:p>
            <a:pPr marL="914400" lvl="0" indent="-330200" algn="l" rtl="0">
              <a:lnSpc>
                <a:spcPct val="100000"/>
              </a:lnSpc>
              <a:spcBef>
                <a:spcPts val="0"/>
              </a:spcBef>
              <a:spcAft>
                <a:spcPts val="0"/>
              </a:spcAft>
              <a:buSzPts val="1600"/>
              <a:buFont typeface="Share Tech"/>
              <a:buChar char="-"/>
            </a:pPr>
            <a:r>
              <a:rPr lang="en" sz="1600">
                <a:latin typeface="Share Tech"/>
                <a:ea typeface="Share Tech"/>
                <a:cs typeface="Share Tech"/>
                <a:sym typeface="Share Tech"/>
              </a:rPr>
              <a:t>Regression &amp; Classification Metrics</a:t>
            </a:r>
            <a:endParaRPr sz="1600">
              <a:latin typeface="Share Tech"/>
              <a:ea typeface="Share Tech"/>
              <a:cs typeface="Share Tech"/>
              <a:sym typeface="Share Tech"/>
            </a:endParaRPr>
          </a:p>
          <a:p>
            <a:pPr marL="0" lvl="0" indent="0" algn="l" rtl="0">
              <a:lnSpc>
                <a:spcPct val="100000"/>
              </a:lnSpc>
              <a:spcBef>
                <a:spcPts val="0"/>
              </a:spcBef>
              <a:spcAft>
                <a:spcPts val="0"/>
              </a:spcAft>
              <a:buSzPts val="1000"/>
              <a:buNone/>
            </a:pPr>
            <a:endParaRPr sz="1600">
              <a:latin typeface="Share Tech"/>
              <a:ea typeface="Share Tech"/>
              <a:cs typeface="Share Tech"/>
              <a:sym typeface="Share Tech"/>
            </a:endParaRPr>
          </a:p>
          <a:p>
            <a:pPr marL="0" lvl="0" indent="0" algn="l" rtl="0">
              <a:lnSpc>
                <a:spcPct val="100000"/>
              </a:lnSpc>
              <a:spcBef>
                <a:spcPts val="0"/>
              </a:spcBef>
              <a:spcAft>
                <a:spcPts val="0"/>
              </a:spcAft>
              <a:buNone/>
            </a:pPr>
            <a:r>
              <a:rPr lang="en" sz="1600">
                <a:latin typeface="Share Tech"/>
                <a:ea typeface="Share Tech"/>
                <a:cs typeface="Share Tech"/>
                <a:sym typeface="Share Tech"/>
              </a:rPr>
              <a:t>3.    Unsupervised Machine Learning</a:t>
            </a:r>
            <a:endParaRPr sz="1600">
              <a:latin typeface="Share Tech"/>
              <a:ea typeface="Share Tech"/>
              <a:cs typeface="Share Tech"/>
              <a:sym typeface="Share Tech"/>
            </a:endParaRPr>
          </a:p>
          <a:p>
            <a:pPr marL="914400" lvl="0" indent="-330200" algn="l" rtl="0">
              <a:lnSpc>
                <a:spcPct val="100000"/>
              </a:lnSpc>
              <a:spcBef>
                <a:spcPts val="0"/>
              </a:spcBef>
              <a:spcAft>
                <a:spcPts val="0"/>
              </a:spcAft>
              <a:buSzPts val="1600"/>
              <a:buFont typeface="Share Tech"/>
              <a:buChar char="-"/>
            </a:pPr>
            <a:r>
              <a:rPr lang="en" sz="1600">
                <a:latin typeface="Share Tech"/>
                <a:ea typeface="Share Tech"/>
                <a:cs typeface="Share Tech"/>
                <a:sym typeface="Share Tech"/>
              </a:rPr>
              <a:t>Clustering</a:t>
            </a:r>
            <a:endParaRPr sz="1600">
              <a:latin typeface="Share Tech"/>
              <a:ea typeface="Share Tech"/>
              <a:cs typeface="Share Tech"/>
              <a:sym typeface="Share Tech"/>
            </a:endParaRPr>
          </a:p>
          <a:p>
            <a:pPr marL="914400" lvl="0" indent="-330200" algn="l" rtl="0">
              <a:lnSpc>
                <a:spcPct val="100000"/>
              </a:lnSpc>
              <a:spcBef>
                <a:spcPts val="0"/>
              </a:spcBef>
              <a:spcAft>
                <a:spcPts val="0"/>
              </a:spcAft>
              <a:buSzPts val="1600"/>
              <a:buFont typeface="Share Tech"/>
              <a:buChar char="-"/>
            </a:pPr>
            <a:r>
              <a:rPr lang="en" sz="1600">
                <a:latin typeface="Share Tech"/>
                <a:ea typeface="Share Tech"/>
                <a:cs typeface="Share Tech"/>
                <a:sym typeface="Share Tech"/>
              </a:rPr>
              <a:t>K-Means</a:t>
            </a:r>
            <a:endParaRPr sz="1600">
              <a:latin typeface="Share Tech"/>
              <a:ea typeface="Share Tech"/>
              <a:cs typeface="Share Tech"/>
              <a:sym typeface="Share Tech"/>
            </a:endParaRPr>
          </a:p>
          <a:p>
            <a:pPr marL="914400" lvl="0" indent="-330200" algn="l" rtl="0">
              <a:lnSpc>
                <a:spcPct val="100000"/>
              </a:lnSpc>
              <a:spcBef>
                <a:spcPts val="0"/>
              </a:spcBef>
              <a:spcAft>
                <a:spcPts val="0"/>
              </a:spcAft>
              <a:buSzPts val="1600"/>
              <a:buFont typeface="Share Tech"/>
              <a:buChar char="-"/>
            </a:pPr>
            <a:r>
              <a:rPr lang="en" sz="1600">
                <a:latin typeface="Share Tech"/>
                <a:ea typeface="Share Tech"/>
                <a:cs typeface="Share Tech"/>
                <a:sym typeface="Share Tech"/>
              </a:rPr>
              <a:t>Gaussian-Mixture</a:t>
            </a:r>
            <a:endParaRPr sz="1600">
              <a:latin typeface="Share Tech"/>
              <a:ea typeface="Share Tech"/>
              <a:cs typeface="Share Tech"/>
              <a:sym typeface="Share Tech"/>
            </a:endParaRPr>
          </a:p>
          <a:p>
            <a:pPr marL="0" lvl="0" indent="0" algn="l" rtl="0">
              <a:lnSpc>
                <a:spcPct val="100000"/>
              </a:lnSpc>
              <a:spcBef>
                <a:spcPts val="0"/>
              </a:spcBef>
              <a:spcAft>
                <a:spcPts val="0"/>
              </a:spcAft>
              <a:buSzPts val="1000"/>
              <a:buNone/>
            </a:pPr>
            <a:endParaRPr/>
          </a:p>
          <a:p>
            <a:pPr marL="0" lvl="0" indent="0" algn="l" rtl="0">
              <a:lnSpc>
                <a:spcPct val="100000"/>
              </a:lnSpc>
              <a:spcBef>
                <a:spcPts val="1600"/>
              </a:spcBef>
              <a:spcAft>
                <a:spcPts val="1600"/>
              </a:spcAft>
              <a:buSzPts val="1000"/>
              <a:buNone/>
            </a:pPr>
            <a:endParaRPr/>
          </a:p>
        </p:txBody>
      </p:sp>
      <p:sp>
        <p:nvSpPr>
          <p:cNvPr id="462" name="Google Shape;462;p24"/>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WORKSHOP OUTLINE</a:t>
            </a:r>
            <a:endParaRPr/>
          </a:p>
        </p:txBody>
      </p:sp>
      <p:grpSp>
        <p:nvGrpSpPr>
          <p:cNvPr id="463" name="Google Shape;463;p24"/>
          <p:cNvGrpSpPr/>
          <p:nvPr/>
        </p:nvGrpSpPr>
        <p:grpSpPr>
          <a:xfrm>
            <a:off x="6062497" y="1261570"/>
            <a:ext cx="2227257" cy="2971957"/>
            <a:chOff x="3086313" y="2877049"/>
            <a:chExt cx="320142" cy="392581"/>
          </a:xfrm>
        </p:grpSpPr>
        <p:sp>
          <p:nvSpPr>
            <p:cNvPr id="464" name="Google Shape;464;p24"/>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5" name="Google Shape;465;p24"/>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6" name="Google Shape;466;p24"/>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7" name="Google Shape;467;p24"/>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8" name="Google Shape;468;p24"/>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9" name="Google Shape;469;p24"/>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0" name="Google Shape;470;p24"/>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1" name="Google Shape;471;p24"/>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2" name="Google Shape;472;p24"/>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3" name="Google Shape;473;p24"/>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4" name="Google Shape;474;p24"/>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5" name="Google Shape;475;p24"/>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39"/>
          <p:cNvSpPr txBox="1">
            <a:spLocks noGrp="1"/>
          </p:cNvSpPr>
          <p:nvPr>
            <p:ph type="ctrTitle"/>
          </p:nvPr>
        </p:nvSpPr>
        <p:spPr>
          <a:xfrm>
            <a:off x="693225" y="2282225"/>
            <a:ext cx="5177400" cy="837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 sz="3600"/>
              <a:t>UNSUPERVISED MACHINE LEARNING</a:t>
            </a:r>
            <a:endParaRPr sz="3600"/>
          </a:p>
        </p:txBody>
      </p:sp>
      <p:sp>
        <p:nvSpPr>
          <p:cNvPr id="584" name="Google Shape;584;p39"/>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39"/>
          <p:cNvSpPr txBox="1">
            <a:spLocks noGrp="1"/>
          </p:cNvSpPr>
          <p:nvPr>
            <p:ph type="title" idx="2"/>
          </p:nvPr>
        </p:nvSpPr>
        <p:spPr>
          <a:xfrm>
            <a:off x="5834900" y="2122225"/>
            <a:ext cx="9810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a:solidFill>
                  <a:schemeClr val="dk2"/>
                </a:solidFill>
              </a:rPr>
              <a:t>03</a:t>
            </a:r>
            <a:endParaRPr>
              <a:solidFill>
                <a:schemeClr val="dk2"/>
              </a:solidFill>
            </a:endParaRPr>
          </a:p>
        </p:txBody>
      </p:sp>
      <p:sp>
        <p:nvSpPr>
          <p:cNvPr id="586" name="Google Shape;586;p39"/>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39"/>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88" name="Google Shape;588;p39"/>
          <p:cNvCxnSpPr>
            <a:stCxn id="584" idx="2"/>
          </p:cNvCxnSpPr>
          <p:nvPr/>
        </p:nvCxnSpPr>
        <p:spPr>
          <a:xfrm>
            <a:off x="6325425" y="2953675"/>
            <a:ext cx="0" cy="9780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txBox="1">
            <a:spLocks noGrp="1"/>
          </p:cNvSpPr>
          <p:nvPr>
            <p:ph type="ctrTitle"/>
          </p:nvPr>
        </p:nvSpPr>
        <p:spPr>
          <a:xfrm>
            <a:off x="3074825" y="2567050"/>
            <a:ext cx="5435100" cy="9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Yan Lecun, VP and Chief AI scientist at Facebook</a:t>
            </a:r>
            <a:endParaRPr/>
          </a:p>
        </p:txBody>
      </p:sp>
      <p:sp>
        <p:nvSpPr>
          <p:cNvPr id="594" name="Google Shape;594;p40"/>
          <p:cNvSpPr txBox="1">
            <a:spLocks noGrp="1"/>
          </p:cNvSpPr>
          <p:nvPr>
            <p:ph type="subTitle" idx="1"/>
          </p:nvPr>
        </p:nvSpPr>
        <p:spPr>
          <a:xfrm>
            <a:off x="1410475" y="883900"/>
            <a:ext cx="6215400" cy="158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Unsupervised learning - teaching machines to learn for themselves without the need to be explicitly told if everything they do is right or wrong - is the “true AI”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1"/>
          <p:cNvSpPr txBox="1">
            <a:spLocks noGrp="1"/>
          </p:cNvSpPr>
          <p:nvPr>
            <p:ph type="ctrTitle"/>
          </p:nvPr>
        </p:nvSpPr>
        <p:spPr>
          <a:xfrm>
            <a:off x="618825" y="411675"/>
            <a:ext cx="6630900" cy="5778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500" b="1">
                <a:latin typeface="Maven Pro"/>
                <a:ea typeface="Maven Pro"/>
                <a:cs typeface="Maven Pro"/>
                <a:sym typeface="Maven Pro"/>
              </a:rPr>
              <a:t>What is Unsupervised Learning?</a:t>
            </a:r>
            <a:endParaRPr b="1"/>
          </a:p>
        </p:txBody>
      </p:sp>
      <p:sp>
        <p:nvSpPr>
          <p:cNvPr id="600" name="Google Shape;600;p41"/>
          <p:cNvSpPr txBox="1">
            <a:spLocks noGrp="1"/>
          </p:cNvSpPr>
          <p:nvPr>
            <p:ph type="body" idx="1"/>
          </p:nvPr>
        </p:nvSpPr>
        <p:spPr>
          <a:xfrm>
            <a:off x="618275" y="1796000"/>
            <a:ext cx="7750500" cy="3131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800"/>
              <a:t>Data given to the algorithm is not labelled, i.e only input variables (x values) are given without their corresponding output variables (y values).</a:t>
            </a:r>
            <a:endParaRPr sz="1800"/>
          </a:p>
          <a:p>
            <a:pPr marL="457200" lvl="0" indent="0" algn="l" rtl="0">
              <a:spcBef>
                <a:spcPts val="0"/>
              </a:spcBef>
              <a:spcAft>
                <a:spcPts val="0"/>
              </a:spcAft>
              <a:buNone/>
            </a:pPr>
            <a:endParaRPr sz="1800"/>
          </a:p>
          <a:p>
            <a:pPr marL="457200" lvl="0" indent="0" algn="l" rtl="0">
              <a:spcBef>
                <a:spcPts val="0"/>
              </a:spcBef>
              <a:spcAft>
                <a:spcPts val="0"/>
              </a:spcAft>
              <a:buNone/>
            </a:pPr>
            <a:endParaRPr sz="1800"/>
          </a:p>
          <a:p>
            <a:pPr marL="457200" lvl="0" indent="-317500" algn="l" rtl="0">
              <a:spcBef>
                <a:spcPts val="0"/>
              </a:spcBef>
              <a:spcAft>
                <a:spcPts val="0"/>
              </a:spcAft>
              <a:buSzPts val="1400"/>
              <a:buChar char="-"/>
            </a:pPr>
            <a:r>
              <a:rPr lang="en" sz="1800"/>
              <a:t>Algorithms are left to discover interesting structures in the data on their own without the user’s inputs/observations.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2"/>
          <p:cNvSpPr txBox="1">
            <a:spLocks noGrp="1"/>
          </p:cNvSpPr>
          <p:nvPr>
            <p:ph type="body" idx="1"/>
          </p:nvPr>
        </p:nvSpPr>
        <p:spPr>
          <a:xfrm>
            <a:off x="618300" y="1109575"/>
            <a:ext cx="4055100" cy="37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u="sng"/>
              <a:t>Supervised</a:t>
            </a:r>
            <a:r>
              <a:rPr lang="en" sz="1800"/>
              <a:t> - we use regression techniques to find the best fit line between the features.</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u="sng"/>
              <a:t>Unsupervised</a:t>
            </a:r>
            <a:r>
              <a:rPr lang="en" sz="1800"/>
              <a:t> - inputs are segregated based on features and prediction is based on which cluster it belongs to.</a:t>
            </a:r>
            <a:endParaRPr sz="1800"/>
          </a:p>
        </p:txBody>
      </p:sp>
      <p:sp>
        <p:nvSpPr>
          <p:cNvPr id="606" name="Google Shape;606;p42"/>
          <p:cNvSpPr txBox="1">
            <a:spLocks noGrp="1"/>
          </p:cNvSpPr>
          <p:nvPr>
            <p:ph type="ctrTitle"/>
          </p:nvPr>
        </p:nvSpPr>
        <p:spPr>
          <a:xfrm>
            <a:off x="618825" y="411675"/>
            <a:ext cx="63300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latin typeface="Maven Pro"/>
                <a:ea typeface="Maven Pro"/>
                <a:cs typeface="Maven Pro"/>
                <a:sym typeface="Maven Pro"/>
              </a:rPr>
              <a:t>Supervised vs. Unsupervised Learning </a:t>
            </a:r>
            <a:endParaRPr sz="2500" b="1">
              <a:latin typeface="Maven Pro"/>
              <a:ea typeface="Maven Pro"/>
              <a:cs typeface="Maven Pro"/>
              <a:sym typeface="Maven Pro"/>
            </a:endParaRPr>
          </a:p>
        </p:txBody>
      </p:sp>
      <p:pic>
        <p:nvPicPr>
          <p:cNvPr id="607" name="Google Shape;607;p42"/>
          <p:cNvPicPr preferRelativeResize="0"/>
          <p:nvPr/>
        </p:nvPicPr>
        <p:blipFill>
          <a:blip r:embed="rId3">
            <a:alphaModFix/>
          </a:blip>
          <a:stretch>
            <a:fillRect/>
          </a:stretch>
        </p:blipFill>
        <p:spPr>
          <a:xfrm>
            <a:off x="4748575" y="1109575"/>
            <a:ext cx="4239250" cy="2717500"/>
          </a:xfrm>
          <a:prstGeom prst="rect">
            <a:avLst/>
          </a:prstGeom>
          <a:noFill/>
          <a:ln>
            <a:noFill/>
          </a:ln>
        </p:spPr>
      </p:pic>
      <p:sp>
        <p:nvSpPr>
          <p:cNvPr id="608" name="Google Shape;608;p42"/>
          <p:cNvSpPr/>
          <p:nvPr/>
        </p:nvSpPr>
        <p:spPr>
          <a:xfrm>
            <a:off x="4757975" y="1203600"/>
            <a:ext cx="4306500" cy="2576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9" name="Google Shape;609;p42"/>
          <p:cNvPicPr preferRelativeResize="0"/>
          <p:nvPr/>
        </p:nvPicPr>
        <p:blipFill>
          <a:blip r:embed="rId3">
            <a:alphaModFix/>
          </a:blip>
          <a:stretch>
            <a:fillRect/>
          </a:stretch>
        </p:blipFill>
        <p:spPr>
          <a:xfrm>
            <a:off x="4757975" y="1203600"/>
            <a:ext cx="4306500" cy="257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43"/>
          <p:cNvSpPr txBox="1">
            <a:spLocks noGrp="1"/>
          </p:cNvSpPr>
          <p:nvPr>
            <p:ph type="body" idx="1"/>
          </p:nvPr>
        </p:nvSpPr>
        <p:spPr>
          <a:xfrm>
            <a:off x="667625" y="1560925"/>
            <a:ext cx="8274600" cy="315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u="sng"/>
              <a:t>Feature:</a:t>
            </a:r>
            <a:r>
              <a:rPr lang="en" sz="1800"/>
              <a:t> An input variable used in making predictions.</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u="sng"/>
              <a:t>Predictions:</a:t>
            </a:r>
            <a:r>
              <a:rPr lang="en" sz="1800"/>
              <a:t> A model’s output when provided with an input example.</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u="sng"/>
              <a:t>Example:</a:t>
            </a:r>
            <a:r>
              <a:rPr lang="en" sz="1800"/>
              <a:t> One row of a dataset. An example contains one or more features and possibly a label.</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u="sng"/>
              <a:t>Label:</a:t>
            </a:r>
            <a:r>
              <a:rPr lang="en" sz="1800"/>
              <a:t> Result of a feature.</a:t>
            </a:r>
            <a:endParaRPr sz="1800"/>
          </a:p>
          <a:p>
            <a:pPr marL="0" lvl="0" indent="0" algn="l" rtl="0">
              <a:spcBef>
                <a:spcPts val="0"/>
              </a:spcBef>
              <a:spcAft>
                <a:spcPts val="0"/>
              </a:spcAft>
              <a:buNone/>
            </a:pPr>
            <a:endParaRPr sz="1800"/>
          </a:p>
        </p:txBody>
      </p:sp>
      <p:sp>
        <p:nvSpPr>
          <p:cNvPr id="615" name="Google Shape;615;p4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latin typeface="Maven Pro"/>
                <a:ea typeface="Maven Pro"/>
                <a:cs typeface="Maven Pro"/>
                <a:sym typeface="Maven Pro"/>
              </a:rPr>
              <a:t>Important Terminology</a:t>
            </a:r>
            <a:endParaRPr sz="2500" b="1">
              <a:latin typeface="Maven Pro"/>
              <a:ea typeface="Maven Pro"/>
              <a:cs typeface="Maven Pro"/>
              <a:sym typeface="Maven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44"/>
          <p:cNvSpPr txBox="1">
            <a:spLocks noGrp="1"/>
          </p:cNvSpPr>
          <p:nvPr>
            <p:ph type="body" idx="1"/>
          </p:nvPr>
        </p:nvSpPr>
        <p:spPr>
          <a:xfrm>
            <a:off x="618300" y="1572075"/>
            <a:ext cx="3537900" cy="258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It is the process of grouping similar entities together. The goal of this unsupervised machine learning technique is to find similarities in the data point and group similar data points together.</a:t>
            </a:r>
          </a:p>
          <a:p>
            <a:pPr marL="0" lvl="0" indent="0" algn="l" rtl="0">
              <a:spcBef>
                <a:spcPts val="0"/>
              </a:spcBef>
              <a:spcAft>
                <a:spcPts val="0"/>
              </a:spcAft>
              <a:buNone/>
            </a:pPr>
            <a:endParaRPr lang="en" sz="1800" dirty="0"/>
          </a:p>
          <a:p>
            <a:pPr marL="0" lvl="0" indent="0" algn="l" rtl="0">
              <a:spcBef>
                <a:spcPts val="0"/>
              </a:spcBef>
              <a:spcAft>
                <a:spcPts val="0"/>
              </a:spcAft>
              <a:buNone/>
            </a:pPr>
            <a:r>
              <a:rPr lang="en-SG" sz="1800" dirty="0">
                <a:hlinkClick r:id="rId3"/>
              </a:rPr>
              <a:t>https://www.youtube.com/watch?v=kM5ttbLc5b8&amp;ab_channel=Dataiku</a:t>
            </a:r>
            <a:endParaRPr lang="en"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
        <p:nvSpPr>
          <p:cNvPr id="621" name="Google Shape;621;p44"/>
          <p:cNvSpPr txBox="1">
            <a:spLocks noGrp="1"/>
          </p:cNvSpPr>
          <p:nvPr>
            <p:ph type="ctrTitle"/>
          </p:nvPr>
        </p:nvSpPr>
        <p:spPr>
          <a:xfrm>
            <a:off x="618825" y="411675"/>
            <a:ext cx="62454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latin typeface="Maven Pro"/>
                <a:ea typeface="Maven Pro"/>
                <a:cs typeface="Maven Pro"/>
                <a:sym typeface="Maven Pro"/>
              </a:rPr>
              <a:t>Clustering in Unsupervised Learning</a:t>
            </a:r>
            <a:endParaRPr sz="2500" b="1">
              <a:latin typeface="Maven Pro"/>
              <a:ea typeface="Maven Pro"/>
              <a:cs typeface="Maven Pro"/>
              <a:sym typeface="Maven Pro"/>
            </a:endParaRPr>
          </a:p>
        </p:txBody>
      </p:sp>
      <p:pic>
        <p:nvPicPr>
          <p:cNvPr id="622" name="Google Shape;622;p44"/>
          <p:cNvPicPr preferRelativeResize="0"/>
          <p:nvPr/>
        </p:nvPicPr>
        <p:blipFill>
          <a:blip r:embed="rId4">
            <a:alphaModFix/>
          </a:blip>
          <a:stretch>
            <a:fillRect/>
          </a:stretch>
        </p:blipFill>
        <p:spPr>
          <a:xfrm>
            <a:off x="4410050" y="1318150"/>
            <a:ext cx="4316052" cy="2584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5"/>
          <p:cNvSpPr txBox="1">
            <a:spLocks noGrp="1"/>
          </p:cNvSpPr>
          <p:nvPr>
            <p:ph type="body" idx="1"/>
          </p:nvPr>
        </p:nvSpPr>
        <p:spPr>
          <a:xfrm>
            <a:off x="618825" y="1513900"/>
            <a:ext cx="7477200" cy="2971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dirty="0"/>
              <a:t>K-Means</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AutoNum type="arabicPeriod"/>
            </a:pPr>
            <a:r>
              <a:rPr lang="en" sz="1800" dirty="0"/>
              <a:t>Mixture of Gaussians</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AutoNum type="arabicPeriod"/>
            </a:pPr>
            <a:r>
              <a:rPr lang="en" sz="1800" dirty="0"/>
              <a:t>Spectral </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AutoNum type="arabicPeriod"/>
            </a:pPr>
            <a:r>
              <a:rPr lang="en" sz="1800" dirty="0"/>
              <a:t>Mean Shift etc.</a:t>
            </a:r>
            <a:endParaRPr sz="1800" dirty="0"/>
          </a:p>
          <a:p>
            <a:pPr marL="0" lvl="0" indent="0" algn="l" rtl="0">
              <a:spcBef>
                <a:spcPts val="0"/>
              </a:spcBef>
              <a:spcAft>
                <a:spcPts val="0"/>
              </a:spcAft>
              <a:buNone/>
            </a:pPr>
            <a:r>
              <a:rPr lang="en" sz="1800" dirty="0"/>
              <a:t>					</a:t>
            </a:r>
            <a:endParaRPr sz="1800" dirty="0"/>
          </a:p>
        </p:txBody>
      </p:sp>
      <p:sp>
        <p:nvSpPr>
          <p:cNvPr id="628" name="Google Shape;628;p45"/>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latin typeface="Maven Pro"/>
                <a:ea typeface="Maven Pro"/>
                <a:cs typeface="Maven Pro"/>
                <a:sym typeface="Maven Pro"/>
              </a:rPr>
              <a:t>Types  of Clustering</a:t>
            </a:r>
            <a:endParaRPr sz="2500" b="1">
              <a:latin typeface="Maven Pro"/>
              <a:ea typeface="Maven Pro"/>
              <a:cs typeface="Maven Pro"/>
              <a:sym typeface="Maven Pr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6"/>
          <p:cNvSpPr txBox="1">
            <a:spLocks noGrp="1"/>
          </p:cNvSpPr>
          <p:nvPr>
            <p:ph type="body" idx="1"/>
          </p:nvPr>
        </p:nvSpPr>
        <p:spPr>
          <a:xfrm>
            <a:off x="618300" y="1354050"/>
            <a:ext cx="4177200" cy="238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In this algorithm, we have to tell the algorithm how many possible clusters ( or K ) there are in the dataset. The algorithm then iteratively moves the k-centers and selects the data points that are closest to the centroid in the cluster.</a:t>
            </a:r>
            <a:endParaRPr sz="1800"/>
          </a:p>
        </p:txBody>
      </p:sp>
      <p:sp>
        <p:nvSpPr>
          <p:cNvPr id="634" name="Google Shape;634;p4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latin typeface="Maven Pro"/>
                <a:ea typeface="Maven Pro"/>
                <a:cs typeface="Maven Pro"/>
                <a:sym typeface="Maven Pro"/>
              </a:rPr>
              <a:t>K-Means </a:t>
            </a:r>
            <a:endParaRPr sz="2500" b="1">
              <a:latin typeface="Maven Pro"/>
              <a:ea typeface="Maven Pro"/>
              <a:cs typeface="Maven Pro"/>
              <a:sym typeface="Maven Pro"/>
            </a:endParaRPr>
          </a:p>
        </p:txBody>
      </p:sp>
      <p:pic>
        <p:nvPicPr>
          <p:cNvPr id="635" name="Google Shape;635;p46"/>
          <p:cNvPicPr preferRelativeResize="0"/>
          <p:nvPr/>
        </p:nvPicPr>
        <p:blipFill>
          <a:blip r:embed="rId3">
            <a:alphaModFix/>
          </a:blip>
          <a:stretch>
            <a:fillRect/>
          </a:stretch>
        </p:blipFill>
        <p:spPr>
          <a:xfrm>
            <a:off x="4947900" y="1141875"/>
            <a:ext cx="4043700" cy="2600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7"/>
          <p:cNvSpPr txBox="1">
            <a:spLocks noGrp="1"/>
          </p:cNvSpPr>
          <p:nvPr>
            <p:ph type="body" idx="1"/>
          </p:nvPr>
        </p:nvSpPr>
        <p:spPr>
          <a:xfrm>
            <a:off x="618300" y="1213000"/>
            <a:ext cx="4544100" cy="33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Elbow Method</a:t>
            </a:r>
            <a:endParaRPr b="1" u="sng"/>
          </a:p>
          <a:p>
            <a:pPr marL="0" lvl="0" indent="0" algn="l" rtl="0">
              <a:spcBef>
                <a:spcPts val="0"/>
              </a:spcBef>
              <a:spcAft>
                <a:spcPts val="0"/>
              </a:spcAft>
              <a:buNone/>
            </a:pPr>
            <a:r>
              <a:rPr lang="en"/>
              <a:t>The x-axis is the K-value and the y-axis is some objective function. A common objective function is the average distance between the data points and the nearest centroid.</a:t>
            </a:r>
            <a:endParaRPr/>
          </a:p>
          <a:p>
            <a:pPr marL="0" lvl="0" indent="0" algn="l" rtl="0">
              <a:spcBef>
                <a:spcPts val="0"/>
              </a:spcBef>
              <a:spcAft>
                <a:spcPts val="0"/>
              </a:spcAft>
              <a:buNone/>
            </a:pPr>
            <a:endParaRPr/>
          </a:p>
          <a:p>
            <a:pPr marL="0" lvl="0" indent="0" algn="l" rtl="0">
              <a:spcBef>
                <a:spcPts val="0"/>
              </a:spcBef>
              <a:spcAft>
                <a:spcPts val="0"/>
              </a:spcAft>
              <a:buNone/>
            </a:pPr>
            <a:r>
              <a:rPr lang="en" u="sng"/>
              <a:t>The best number for K is the “elbow” or kinked region</a:t>
            </a:r>
            <a:r>
              <a:rPr lang="en"/>
              <a:t>. After this point, it is generally established that adding more clusters will not add significant value to our analysis  </a:t>
            </a:r>
            <a:endParaRPr u="sng"/>
          </a:p>
        </p:txBody>
      </p:sp>
      <p:sp>
        <p:nvSpPr>
          <p:cNvPr id="641" name="Google Shape;641;p4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b="1">
                <a:latin typeface="Maven Pro"/>
                <a:ea typeface="Maven Pro"/>
                <a:cs typeface="Maven Pro"/>
                <a:sym typeface="Maven Pro"/>
              </a:rPr>
              <a:t>#</a:t>
            </a:r>
            <a:r>
              <a:rPr lang="en" sz="2000" b="1">
                <a:latin typeface="Maven Pro"/>
                <a:ea typeface="Maven Pro"/>
                <a:cs typeface="Maven Pro"/>
                <a:sym typeface="Maven Pro"/>
              </a:rPr>
              <a:t> How to find the K-value </a:t>
            </a:r>
            <a:endParaRPr sz="2000" b="1">
              <a:latin typeface="Maven Pro"/>
              <a:ea typeface="Maven Pro"/>
              <a:cs typeface="Maven Pro"/>
              <a:sym typeface="Maven Pro"/>
            </a:endParaRPr>
          </a:p>
        </p:txBody>
      </p:sp>
      <p:pic>
        <p:nvPicPr>
          <p:cNvPr id="642" name="Google Shape;642;p47"/>
          <p:cNvPicPr preferRelativeResize="0"/>
          <p:nvPr/>
        </p:nvPicPr>
        <p:blipFill rotWithShape="1">
          <a:blip r:embed="rId3">
            <a:alphaModFix/>
          </a:blip>
          <a:srcRect r="17965"/>
          <a:stretch/>
        </p:blipFill>
        <p:spPr>
          <a:xfrm>
            <a:off x="5472600" y="1141875"/>
            <a:ext cx="3309900" cy="2704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48"/>
          <p:cNvSpPr txBox="1">
            <a:spLocks noGrp="1"/>
          </p:cNvSpPr>
          <p:nvPr>
            <p:ph type="body" idx="1"/>
          </p:nvPr>
        </p:nvSpPr>
        <p:spPr>
          <a:xfrm>
            <a:off x="618300" y="1165975"/>
            <a:ext cx="4873200" cy="34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is a probabilistic model that uses the soft clustering approach for assigning data points to Gaussian distributions.</a:t>
            </a:r>
          </a:p>
          <a:p>
            <a:pPr marL="0" lvl="0" indent="0" algn="l" rtl="0">
              <a:spcBef>
                <a:spcPts val="0"/>
              </a:spcBef>
              <a:spcAft>
                <a:spcPts val="0"/>
              </a:spcAft>
              <a:buNone/>
            </a:pPr>
            <a:r>
              <a:rPr lang="en-SG" dirty="0">
                <a:hlinkClick r:id="rId3"/>
              </a:rPr>
              <a:t>https://www.youtube.com/watch?v=q71Niz856KE&amp;ab_channel=Serrano.Academy</a:t>
            </a:r>
            <a:endParaRPr lang="en" dirty="0"/>
          </a:p>
          <a:p>
            <a:pPr marL="0" lvl="0" indent="0" algn="l" rtl="0">
              <a:spcBef>
                <a:spcPts val="0"/>
              </a:spcBef>
              <a:spcAft>
                <a:spcPts val="0"/>
              </a:spcAft>
              <a:buNone/>
            </a:pPr>
            <a:endParaRPr dirty="0"/>
          </a:p>
        </p:txBody>
      </p:sp>
      <p:sp>
        <p:nvSpPr>
          <p:cNvPr id="648" name="Google Shape;648;p48"/>
          <p:cNvSpPr txBox="1">
            <a:spLocks noGrp="1"/>
          </p:cNvSpPr>
          <p:nvPr>
            <p:ph type="ctrTitle"/>
          </p:nvPr>
        </p:nvSpPr>
        <p:spPr>
          <a:xfrm>
            <a:off x="618825" y="411675"/>
            <a:ext cx="6377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latin typeface="Maven Pro"/>
                <a:ea typeface="Maven Pro"/>
                <a:cs typeface="Maven Pro"/>
                <a:sym typeface="Maven Pro"/>
              </a:rPr>
              <a:t>Gaussian Mixture Model</a:t>
            </a:r>
            <a:endParaRPr sz="2500" b="1">
              <a:latin typeface="Maven Pro"/>
              <a:ea typeface="Maven Pro"/>
              <a:cs typeface="Maven Pro"/>
              <a:sym typeface="Maven Pro"/>
            </a:endParaRPr>
          </a:p>
        </p:txBody>
      </p:sp>
      <p:pic>
        <p:nvPicPr>
          <p:cNvPr id="649" name="Google Shape;649;p48"/>
          <p:cNvPicPr preferRelativeResize="0"/>
          <p:nvPr/>
        </p:nvPicPr>
        <p:blipFill>
          <a:blip r:embed="rId4">
            <a:alphaModFix/>
          </a:blip>
          <a:stretch>
            <a:fillRect/>
          </a:stretch>
        </p:blipFill>
        <p:spPr>
          <a:xfrm>
            <a:off x="462775" y="2418375"/>
            <a:ext cx="3347700" cy="2198490"/>
          </a:xfrm>
          <a:prstGeom prst="rect">
            <a:avLst/>
          </a:prstGeom>
          <a:noFill/>
          <a:ln>
            <a:noFill/>
          </a:ln>
        </p:spPr>
      </p:pic>
      <p:pic>
        <p:nvPicPr>
          <p:cNvPr id="650" name="Google Shape;650;p48"/>
          <p:cNvPicPr preferRelativeResize="0"/>
          <p:nvPr/>
        </p:nvPicPr>
        <p:blipFill>
          <a:blip r:embed="rId5">
            <a:alphaModFix/>
          </a:blip>
          <a:stretch>
            <a:fillRect/>
          </a:stretch>
        </p:blipFill>
        <p:spPr>
          <a:xfrm>
            <a:off x="5154925" y="2418375"/>
            <a:ext cx="3347701" cy="219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5"/>
          <p:cNvSpPr txBox="1">
            <a:spLocks noGrp="1"/>
          </p:cNvSpPr>
          <p:nvPr>
            <p:ph type="ctrTitle"/>
          </p:nvPr>
        </p:nvSpPr>
        <p:spPr>
          <a:xfrm>
            <a:off x="2092462" y="2116375"/>
            <a:ext cx="2622000" cy="837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
              <a:t>OVERVIEW</a:t>
            </a:r>
            <a:endParaRPr/>
          </a:p>
        </p:txBody>
      </p:sp>
      <p:sp>
        <p:nvSpPr>
          <p:cNvPr id="481" name="Google Shape;481;p25"/>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25"/>
          <p:cNvSpPr txBox="1">
            <a:spLocks noGrp="1"/>
          </p:cNvSpPr>
          <p:nvPr>
            <p:ph type="title" idx="2"/>
          </p:nvPr>
        </p:nvSpPr>
        <p:spPr>
          <a:xfrm>
            <a:off x="5834900" y="2122225"/>
            <a:ext cx="9810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a:solidFill>
                  <a:schemeClr val="dk2"/>
                </a:solidFill>
              </a:rPr>
              <a:t>01</a:t>
            </a:r>
            <a:endParaRPr>
              <a:solidFill>
                <a:schemeClr val="dk2"/>
              </a:solidFill>
            </a:endParaRPr>
          </a:p>
        </p:txBody>
      </p:sp>
      <p:sp>
        <p:nvSpPr>
          <p:cNvPr id="483" name="Google Shape;483;p25"/>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5"/>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85" name="Google Shape;485;p25"/>
          <p:cNvCxnSpPr>
            <a:stCxn id="481" idx="2"/>
          </p:cNvCxnSpPr>
          <p:nvPr/>
        </p:nvCxnSpPr>
        <p:spPr>
          <a:xfrm>
            <a:off x="6325425" y="2953675"/>
            <a:ext cx="0" cy="9780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pic>
        <p:nvPicPr>
          <p:cNvPr id="7" name="图片 6">
            <a:extLst>
              <a:ext uri="{FF2B5EF4-FFF2-40B4-BE49-F238E27FC236}">
                <a16:creationId xmlns:a16="http://schemas.microsoft.com/office/drawing/2014/main" id="{FB66C3E6-1E59-D8D0-9F4F-2945648A5738}"/>
              </a:ext>
            </a:extLst>
          </p:cNvPr>
          <p:cNvPicPr>
            <a:picLocks noChangeAspect="1"/>
          </p:cNvPicPr>
          <p:nvPr/>
        </p:nvPicPr>
        <p:blipFill>
          <a:blip r:embed="rId3"/>
          <a:stretch>
            <a:fillRect/>
          </a:stretch>
        </p:blipFill>
        <p:spPr>
          <a:xfrm>
            <a:off x="0" y="0"/>
            <a:ext cx="9144000" cy="5143500"/>
          </a:xfrm>
          <a:prstGeom prst="rect">
            <a:avLst/>
          </a:prstGeom>
        </p:spPr>
      </p:pic>
      <p:pic>
        <p:nvPicPr>
          <p:cNvPr id="9" name="图片 8">
            <a:extLst>
              <a:ext uri="{FF2B5EF4-FFF2-40B4-BE49-F238E27FC236}">
                <a16:creationId xmlns:a16="http://schemas.microsoft.com/office/drawing/2014/main" id="{BC6C86B3-5159-1000-D4DC-1546AF86C77F}"/>
              </a:ext>
            </a:extLst>
          </p:cNvPr>
          <p:cNvPicPr>
            <a:picLocks noChangeAspect="1"/>
          </p:cNvPicPr>
          <p:nvPr/>
        </p:nvPicPr>
        <p:blipFill>
          <a:blip r:embed="rId4"/>
          <a:stretch>
            <a:fillRect/>
          </a:stretch>
        </p:blipFill>
        <p:spPr>
          <a:xfrm>
            <a:off x="7953209" y="0"/>
            <a:ext cx="1190791" cy="990738"/>
          </a:xfrm>
          <a:prstGeom prst="rect">
            <a:avLst/>
          </a:prstGeom>
        </p:spPr>
      </p:pic>
      <p:pic>
        <p:nvPicPr>
          <p:cNvPr id="11" name="图片 10">
            <a:extLst>
              <a:ext uri="{FF2B5EF4-FFF2-40B4-BE49-F238E27FC236}">
                <a16:creationId xmlns:a16="http://schemas.microsoft.com/office/drawing/2014/main" id="{24483B1B-B6BE-4834-C9F0-17101EBC1D6A}"/>
              </a:ext>
            </a:extLst>
          </p:cNvPr>
          <p:cNvPicPr>
            <a:picLocks noChangeAspect="1"/>
          </p:cNvPicPr>
          <p:nvPr/>
        </p:nvPicPr>
        <p:blipFill>
          <a:blip r:embed="rId4"/>
          <a:stretch>
            <a:fillRect/>
          </a:stretch>
        </p:blipFill>
        <p:spPr>
          <a:xfrm>
            <a:off x="8252652" y="4324018"/>
            <a:ext cx="825916" cy="6871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50"/>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62" name="Google Shape;662;p50"/>
          <p:cNvCxnSpPr>
            <a:stCxn id="663" idx="2"/>
          </p:cNvCxnSpPr>
          <p:nvPr/>
        </p:nvCxnSpPr>
        <p:spPr>
          <a:xfrm>
            <a:off x="6325425" y="2953675"/>
            <a:ext cx="0" cy="978000"/>
          </a:xfrm>
          <a:prstGeom prst="straightConnector1">
            <a:avLst/>
          </a:prstGeom>
          <a:noFill/>
          <a:ln w="19050" cap="flat" cmpd="sng">
            <a:solidFill>
              <a:schemeClr val="accent2"/>
            </a:solidFill>
            <a:prstDash val="solid"/>
            <a:round/>
            <a:headEnd type="none" w="sm" len="sm"/>
            <a:tailEnd type="none" w="sm" len="sm"/>
          </a:ln>
        </p:spPr>
      </p:cxnSp>
      <p:sp>
        <p:nvSpPr>
          <p:cNvPr id="664" name="Google Shape;664;p50"/>
          <p:cNvSpPr txBox="1">
            <a:spLocks noGrp="1"/>
          </p:cNvSpPr>
          <p:nvPr>
            <p:ph type="title" idx="2"/>
          </p:nvPr>
        </p:nvSpPr>
        <p:spPr>
          <a:xfrm>
            <a:off x="1974575" y="1830075"/>
            <a:ext cx="4703100" cy="1121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THANK YOU</a:t>
            </a:r>
            <a:endParaRPr/>
          </a:p>
        </p:txBody>
      </p:sp>
      <p:sp>
        <p:nvSpPr>
          <p:cNvPr id="665" name="Google Shape;665;p50"/>
          <p:cNvSpPr txBox="1">
            <a:spLocks noGrp="1"/>
          </p:cNvSpPr>
          <p:nvPr>
            <p:ph type="subTitle" idx="1"/>
          </p:nvPr>
        </p:nvSpPr>
        <p:spPr>
          <a:xfrm>
            <a:off x="2845925" y="1433775"/>
            <a:ext cx="2960400" cy="396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 sz="1600">
                <a:solidFill>
                  <a:schemeClr val="accent2"/>
                </a:solidFill>
              </a:rPr>
              <a:t>Do you have any questions?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91;p26">
            <a:extLst>
              <a:ext uri="{FF2B5EF4-FFF2-40B4-BE49-F238E27FC236}">
                <a16:creationId xmlns:a16="http://schemas.microsoft.com/office/drawing/2014/main" id="{F2CCF298-38C6-03D5-14E3-409A89B72819}"/>
              </a:ext>
            </a:extLst>
          </p:cNvPr>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sz="3000" dirty="0"/>
              <a:t>Introduction</a:t>
            </a:r>
            <a:endParaRPr sz="3000" dirty="0"/>
          </a:p>
        </p:txBody>
      </p:sp>
      <p:sp>
        <p:nvSpPr>
          <p:cNvPr id="6" name="文本框 5">
            <a:extLst>
              <a:ext uri="{FF2B5EF4-FFF2-40B4-BE49-F238E27FC236}">
                <a16:creationId xmlns:a16="http://schemas.microsoft.com/office/drawing/2014/main" id="{AE3743A2-139F-C8FD-F23B-FDDEFAFB04C9}"/>
              </a:ext>
            </a:extLst>
          </p:cNvPr>
          <p:cNvSpPr txBox="1"/>
          <p:nvPr/>
        </p:nvSpPr>
        <p:spPr>
          <a:xfrm>
            <a:off x="589359" y="1191025"/>
            <a:ext cx="3188874" cy="738664"/>
          </a:xfrm>
          <a:prstGeom prst="rect">
            <a:avLst/>
          </a:prstGeom>
          <a:noFill/>
        </p:spPr>
        <p:txBody>
          <a:bodyPr wrap="square" rtlCol="0">
            <a:spAutoFit/>
          </a:bodyPr>
          <a:lstStyle/>
          <a:p>
            <a:r>
              <a:rPr lang="en-US" altLang="zh-CN" dirty="0">
                <a:hlinkClick r:id="rId2"/>
              </a:rPr>
              <a:t>https://www.youtube.com/watch?v=ukzFI9rgwfU&amp;ab_channel=Simplilearn</a:t>
            </a:r>
            <a:endParaRPr lang="en-US" altLang="zh-CN" dirty="0"/>
          </a:p>
          <a:p>
            <a:endParaRPr lang="zh-CN" altLang="en-US" dirty="0"/>
          </a:p>
        </p:txBody>
      </p:sp>
      <p:pic>
        <p:nvPicPr>
          <p:cNvPr id="1026" name="Picture 2" descr="Machine learning in industry | ATRIA Innovation">
            <a:extLst>
              <a:ext uri="{FF2B5EF4-FFF2-40B4-BE49-F238E27FC236}">
                <a16:creationId xmlns:a16="http://schemas.microsoft.com/office/drawing/2014/main" id="{4FC1215C-63CC-3D07-0DEB-65F1637D5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8085" y="1813930"/>
            <a:ext cx="4644124" cy="3199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148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6"/>
          <p:cNvSpPr txBox="1">
            <a:spLocks noGrp="1"/>
          </p:cNvSpPr>
          <p:nvPr>
            <p:ph type="body" idx="1"/>
          </p:nvPr>
        </p:nvSpPr>
        <p:spPr>
          <a:xfrm>
            <a:off x="618825" y="1522545"/>
            <a:ext cx="7866900" cy="320928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Font typeface="Share Tech"/>
              <a:buChar char="-"/>
            </a:pPr>
            <a:r>
              <a:rPr lang="en-US" altLang="zh-CN" sz="2000" dirty="0">
                <a:latin typeface="Share Tech"/>
              </a:rPr>
              <a:t>Machine learning (ML) is a field of inquiry devoted to understanding and building methods that 'learn', that is, methods that leverage data to improve performance on some set of tasks. </a:t>
            </a:r>
          </a:p>
          <a:p>
            <a:pPr marL="457200" lvl="0" indent="-355600" algn="l" rtl="0">
              <a:lnSpc>
                <a:spcPct val="100000"/>
              </a:lnSpc>
              <a:spcBef>
                <a:spcPts val="0"/>
              </a:spcBef>
              <a:spcAft>
                <a:spcPts val="0"/>
              </a:spcAft>
              <a:buSzPts val="2000"/>
              <a:buFont typeface="Share Tech"/>
              <a:buChar char="-"/>
            </a:pPr>
            <a:endParaRPr lang="en-US" altLang="zh-CN" sz="2000" dirty="0">
              <a:latin typeface="Share Tech"/>
            </a:endParaRPr>
          </a:p>
          <a:p>
            <a:pPr marL="457200" lvl="0" indent="-355600" algn="l" rtl="0">
              <a:lnSpc>
                <a:spcPct val="100000"/>
              </a:lnSpc>
              <a:spcBef>
                <a:spcPts val="0"/>
              </a:spcBef>
              <a:spcAft>
                <a:spcPts val="0"/>
              </a:spcAft>
              <a:buSzPts val="2000"/>
              <a:buFont typeface="Share Tech"/>
              <a:buChar char="-"/>
            </a:pPr>
            <a:r>
              <a:rPr lang="en-US" altLang="zh-CN" sz="2000" dirty="0">
                <a:latin typeface="Share Tech"/>
              </a:rPr>
              <a:t>Machine learning algorithms are used in a wide variety of applications, such as in medicine, email filtering, speech recognition, and computer vision, etc.</a:t>
            </a:r>
            <a:endParaRPr sz="2000" dirty="0">
              <a:latin typeface="Share Tech"/>
              <a:sym typeface="Share Tech"/>
            </a:endParaRPr>
          </a:p>
        </p:txBody>
      </p:sp>
      <p:sp>
        <p:nvSpPr>
          <p:cNvPr id="491" name="Google Shape;491;p26"/>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Introduction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4D0025-67B2-3046-BDCC-C5C8B1F68321}"/>
              </a:ext>
            </a:extLst>
          </p:cNvPr>
          <p:cNvSpPr>
            <a:spLocks noGrp="1"/>
          </p:cNvSpPr>
          <p:nvPr>
            <p:ph type="body" idx="1"/>
          </p:nvPr>
        </p:nvSpPr>
        <p:spPr/>
        <p:txBody>
          <a:bodyPr/>
          <a:lstStyle/>
          <a:p>
            <a:r>
              <a:rPr lang="en-US" altLang="zh-CN" sz="2000" dirty="0">
                <a:latin typeface="Share Tech"/>
              </a:rPr>
              <a:t>AI</a:t>
            </a:r>
          </a:p>
          <a:p>
            <a:r>
              <a:rPr lang="en-US" altLang="zh-CN" sz="1600" dirty="0">
                <a:latin typeface="Share Tech"/>
              </a:rPr>
              <a:t>ML learns and predicts based on passive observations, whereas AI implies an agent interacting with the environment to learn and take actions that maximize its chance of successfully achieving its goals.</a:t>
            </a:r>
          </a:p>
          <a:p>
            <a:endParaRPr lang="en-US" altLang="zh-CN" sz="1600" dirty="0">
              <a:latin typeface="Share Tech"/>
            </a:endParaRPr>
          </a:p>
          <a:p>
            <a:r>
              <a:rPr lang="en-US" altLang="zh-CN" sz="1600" dirty="0">
                <a:latin typeface="Share Tech"/>
              </a:rPr>
              <a:t>As of 2020, many sources continue to assert that ML remains a subfield of AI. Others have the view that not all ML is part of AI, but only an 'intelligent subset' of ML should be considered AI.</a:t>
            </a:r>
            <a:endParaRPr lang="zh-CN" altLang="en-US" sz="1600" dirty="0">
              <a:latin typeface="Share Tech"/>
            </a:endParaRPr>
          </a:p>
        </p:txBody>
      </p:sp>
      <p:sp>
        <p:nvSpPr>
          <p:cNvPr id="3" name="标题 2">
            <a:extLst>
              <a:ext uri="{FF2B5EF4-FFF2-40B4-BE49-F238E27FC236}">
                <a16:creationId xmlns:a16="http://schemas.microsoft.com/office/drawing/2014/main" id="{2D3594DF-E25B-F1AD-52C6-0C591386B332}"/>
              </a:ext>
            </a:extLst>
          </p:cNvPr>
          <p:cNvSpPr>
            <a:spLocks noGrp="1"/>
          </p:cNvSpPr>
          <p:nvPr>
            <p:ph type="ctrTitle"/>
          </p:nvPr>
        </p:nvSpPr>
        <p:spPr/>
        <p:txBody>
          <a:bodyPr/>
          <a:lstStyle/>
          <a:p>
            <a:r>
              <a:rPr lang="en-US" altLang="zh-CN" dirty="0"/>
              <a:t>Relative Keywords</a:t>
            </a:r>
            <a:endParaRPr lang="zh-CN" altLang="en-US" dirty="0"/>
          </a:p>
        </p:txBody>
      </p:sp>
      <p:sp>
        <p:nvSpPr>
          <p:cNvPr id="4" name="文本占位符 3">
            <a:extLst>
              <a:ext uri="{FF2B5EF4-FFF2-40B4-BE49-F238E27FC236}">
                <a16:creationId xmlns:a16="http://schemas.microsoft.com/office/drawing/2014/main" id="{736128D1-8CA9-3184-832E-B4F3D481EBBD}"/>
              </a:ext>
            </a:extLst>
          </p:cNvPr>
          <p:cNvSpPr>
            <a:spLocks noGrp="1"/>
          </p:cNvSpPr>
          <p:nvPr>
            <p:ph type="body" idx="2"/>
          </p:nvPr>
        </p:nvSpPr>
        <p:spPr>
          <a:xfrm>
            <a:off x="4690125" y="1063525"/>
            <a:ext cx="3768075" cy="3786900"/>
          </a:xfrm>
        </p:spPr>
        <p:txBody>
          <a:bodyPr/>
          <a:lstStyle/>
          <a:p>
            <a:pPr>
              <a:buClr>
                <a:schemeClr val="lt1"/>
              </a:buClr>
            </a:pPr>
            <a:r>
              <a:rPr lang="en-US" altLang="zh-CN" sz="2000" dirty="0">
                <a:latin typeface="Share Tech"/>
              </a:rPr>
              <a:t>Data Mining</a:t>
            </a:r>
          </a:p>
          <a:p>
            <a:pPr>
              <a:buClr>
                <a:schemeClr val="lt1"/>
              </a:buClr>
            </a:pPr>
            <a:endParaRPr lang="en-US" altLang="zh-CN" sz="2000" dirty="0">
              <a:latin typeface="Share Tech"/>
            </a:endParaRPr>
          </a:p>
          <a:p>
            <a:pPr>
              <a:buClr>
                <a:schemeClr val="lt1"/>
              </a:buClr>
            </a:pPr>
            <a:r>
              <a:rPr lang="en-US" altLang="zh-CN" sz="1600" dirty="0">
                <a:latin typeface="Share Tech"/>
              </a:rPr>
              <a:t>Machine learning and data mining often employ the same methods and overlap significantly, but while machine learning focuses on prediction, based on known properties learned from the training data, data mining focuses on the discovery of(previously) unknown properties in the data (this is the analysis step of knowledge discovery in databases).</a:t>
            </a:r>
            <a:endParaRPr lang="zh-CN" altLang="en-US" sz="1600" dirty="0">
              <a:latin typeface="Share Tech"/>
            </a:endParaRPr>
          </a:p>
        </p:txBody>
      </p:sp>
    </p:spTree>
    <p:extLst>
      <p:ext uri="{BB962C8B-B14F-4D97-AF65-F5344CB8AC3E}">
        <p14:creationId xmlns:p14="http://schemas.microsoft.com/office/powerpoint/2010/main" val="168025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8"/>
          <p:cNvSpPr txBox="1">
            <a:spLocks noGrp="1"/>
          </p:cNvSpPr>
          <p:nvPr>
            <p:ph type="body" idx="1"/>
          </p:nvPr>
        </p:nvSpPr>
        <p:spPr>
          <a:xfrm>
            <a:off x="597375" y="1063525"/>
            <a:ext cx="4827000" cy="37869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Font typeface="Share Tech"/>
              <a:buChar char="-"/>
            </a:pPr>
            <a:r>
              <a:rPr lang="en" sz="2000" dirty="0">
                <a:latin typeface="Share Tech"/>
                <a:ea typeface="Share Tech"/>
                <a:cs typeface="Share Tech"/>
                <a:sym typeface="Share Tech"/>
              </a:rPr>
              <a:t>Supervised Learning Models are trained using labelled data.</a:t>
            </a:r>
          </a:p>
          <a:p>
            <a:pPr marL="457200" lvl="0" indent="-355600" algn="l" rtl="0">
              <a:lnSpc>
                <a:spcPct val="100000"/>
              </a:lnSpc>
              <a:spcBef>
                <a:spcPts val="0"/>
              </a:spcBef>
              <a:spcAft>
                <a:spcPts val="0"/>
              </a:spcAft>
              <a:buSzPts val="2000"/>
              <a:buFont typeface="Share Tech"/>
              <a:buChar char="-"/>
            </a:pPr>
            <a:r>
              <a:rPr lang="en-US" altLang="zh-CN" sz="1600" dirty="0">
                <a:latin typeface="Share Tech"/>
              </a:rPr>
              <a:t>The computer is presented with example inputs and their desired outputs, given by a "teacher", and the goal is to learn a general rule that maps inputs to outputs.</a:t>
            </a:r>
            <a:endParaRPr sz="1600" dirty="0">
              <a:latin typeface="Share Tech"/>
              <a:sym typeface="Share Tech"/>
            </a:endParaRPr>
          </a:p>
          <a:p>
            <a:pPr marL="0" lvl="0" indent="0" algn="l" rtl="0">
              <a:lnSpc>
                <a:spcPct val="100000"/>
              </a:lnSpc>
              <a:spcBef>
                <a:spcPts val="0"/>
              </a:spcBef>
              <a:spcAft>
                <a:spcPts val="0"/>
              </a:spcAft>
              <a:buNone/>
            </a:pPr>
            <a:endParaRPr sz="2000" dirty="0">
              <a:latin typeface="Share Tech"/>
              <a:sym typeface="Share Tech"/>
            </a:endParaRPr>
          </a:p>
          <a:p>
            <a:pPr marL="457200" lvl="0" indent="-355600" algn="l" rtl="0">
              <a:lnSpc>
                <a:spcPct val="100000"/>
              </a:lnSpc>
              <a:spcBef>
                <a:spcPts val="0"/>
              </a:spcBef>
              <a:spcAft>
                <a:spcPts val="0"/>
              </a:spcAft>
              <a:buSzPts val="2000"/>
              <a:buFont typeface="Share Tech"/>
              <a:buChar char="-"/>
            </a:pPr>
            <a:r>
              <a:rPr lang="en" sz="2000" dirty="0">
                <a:latin typeface="Share Tech"/>
                <a:sym typeface="Share Tech"/>
              </a:rPr>
              <a:t>Unsupervised Learning Models are trained using unlabelled data.</a:t>
            </a:r>
          </a:p>
          <a:p>
            <a:pPr marL="457200" lvl="0" indent="-355600" algn="l" rtl="0">
              <a:lnSpc>
                <a:spcPct val="100000"/>
              </a:lnSpc>
              <a:spcBef>
                <a:spcPts val="0"/>
              </a:spcBef>
              <a:spcAft>
                <a:spcPts val="0"/>
              </a:spcAft>
              <a:buSzPts val="2000"/>
              <a:buFont typeface="Share Tech"/>
              <a:buChar char="-"/>
            </a:pPr>
            <a:r>
              <a:rPr lang="en-US" altLang="zh-CN" sz="1600" dirty="0">
                <a:latin typeface="Share Tech"/>
              </a:rPr>
              <a:t>No labels are given to the learning algorithm, leaving it on its own to find structure in its input. Unsupervised learning can be a goal in itself (discovering hidden patterns in data) or a means towards an end – Feature learning.</a:t>
            </a:r>
            <a:endParaRPr sz="1600" dirty="0">
              <a:latin typeface="Share Tech"/>
              <a:sym typeface="Share Tech"/>
            </a:endParaRPr>
          </a:p>
          <a:p>
            <a:pPr marL="0" lvl="0" indent="0" algn="l" rtl="0">
              <a:lnSpc>
                <a:spcPct val="100000"/>
              </a:lnSpc>
              <a:spcBef>
                <a:spcPts val="0"/>
              </a:spcBef>
              <a:spcAft>
                <a:spcPts val="0"/>
              </a:spcAft>
              <a:buSzPts val="1000"/>
              <a:buNone/>
            </a:pPr>
            <a:endParaRPr sz="1600" dirty="0">
              <a:latin typeface="Share Tech"/>
            </a:endParaRPr>
          </a:p>
          <a:p>
            <a:pPr marL="0" lvl="0" indent="0" algn="l" rtl="0">
              <a:lnSpc>
                <a:spcPct val="100000"/>
              </a:lnSpc>
              <a:spcBef>
                <a:spcPts val="1600"/>
              </a:spcBef>
              <a:spcAft>
                <a:spcPts val="1600"/>
              </a:spcAft>
              <a:buSzPts val="1000"/>
              <a:buNone/>
            </a:pPr>
            <a:endParaRPr dirty="0"/>
          </a:p>
        </p:txBody>
      </p:sp>
      <p:sp>
        <p:nvSpPr>
          <p:cNvPr id="503" name="Google Shape;503;p28"/>
          <p:cNvSpPr txBox="1">
            <a:spLocks noGrp="1"/>
          </p:cNvSpPr>
          <p:nvPr>
            <p:ph type="ctrTitle"/>
          </p:nvPr>
        </p:nvSpPr>
        <p:spPr>
          <a:xfrm>
            <a:off x="618825" y="411675"/>
            <a:ext cx="7817944"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Supervised vs Unsupervised vs Reinforcement</a:t>
            </a:r>
            <a:endParaRPr dirty="0"/>
          </a:p>
        </p:txBody>
      </p:sp>
      <p:pic>
        <p:nvPicPr>
          <p:cNvPr id="504" name="Google Shape;504;p28"/>
          <p:cNvPicPr preferRelativeResize="0"/>
          <p:nvPr/>
        </p:nvPicPr>
        <p:blipFill>
          <a:blip r:embed="rId3">
            <a:alphaModFix/>
          </a:blip>
          <a:stretch>
            <a:fillRect/>
          </a:stretch>
        </p:blipFill>
        <p:spPr>
          <a:xfrm>
            <a:off x="5610844" y="1606019"/>
            <a:ext cx="3301650" cy="224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CFA009-18D2-CA97-CA8E-D3B85107F65F}"/>
              </a:ext>
            </a:extLst>
          </p:cNvPr>
          <p:cNvSpPr>
            <a:spLocks noGrp="1"/>
          </p:cNvSpPr>
          <p:nvPr>
            <p:ph type="body" idx="1"/>
          </p:nvPr>
        </p:nvSpPr>
        <p:spPr/>
        <p:txBody>
          <a:bodyPr/>
          <a:lstStyle/>
          <a:p>
            <a:pPr indent="-355600">
              <a:buSzPts val="2000"/>
              <a:buFont typeface="Share Tech"/>
              <a:buChar char="-"/>
            </a:pPr>
            <a:r>
              <a:rPr lang="en-US" altLang="zh-CN" sz="2000" dirty="0">
                <a:latin typeface="Share Tech"/>
              </a:rPr>
              <a:t>Reinforcement learning is a computer program interacts with a dynamic environment in which it must perform a certain goal (such as driving a vehicle or playing a game against an opponent). </a:t>
            </a:r>
          </a:p>
          <a:p>
            <a:pPr indent="-355600">
              <a:buSzPts val="2000"/>
              <a:buFont typeface="Share Tech"/>
              <a:buChar char="-"/>
            </a:pPr>
            <a:r>
              <a:rPr lang="en-US" altLang="zh-CN" sz="2000" dirty="0">
                <a:latin typeface="Share Tech"/>
              </a:rPr>
              <a:t>As it navigates its problem space, the program is provided feedback that's analogous to rewards, which it tries to maximize.</a:t>
            </a:r>
            <a:endParaRPr lang="zh-CN" altLang="en-US" sz="2000" dirty="0">
              <a:latin typeface="Share Tech"/>
            </a:endParaRPr>
          </a:p>
        </p:txBody>
      </p:sp>
      <p:sp>
        <p:nvSpPr>
          <p:cNvPr id="5" name="Google Shape;503;p28">
            <a:extLst>
              <a:ext uri="{FF2B5EF4-FFF2-40B4-BE49-F238E27FC236}">
                <a16:creationId xmlns:a16="http://schemas.microsoft.com/office/drawing/2014/main" id="{5ED83B04-68AE-90E1-3C0F-898BC7633583}"/>
              </a:ext>
            </a:extLst>
          </p:cNvPr>
          <p:cNvSpPr txBox="1">
            <a:spLocks noGrp="1"/>
          </p:cNvSpPr>
          <p:nvPr>
            <p:ph type="ctrTitle"/>
          </p:nvPr>
        </p:nvSpPr>
        <p:spPr>
          <a:xfrm>
            <a:off x="618825" y="411675"/>
            <a:ext cx="7817944"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Supervised vs Unsupervised vs Reinforcement</a:t>
            </a:r>
            <a:endParaRPr dirty="0"/>
          </a:p>
        </p:txBody>
      </p:sp>
      <p:pic>
        <p:nvPicPr>
          <p:cNvPr id="7" name="图片 6">
            <a:extLst>
              <a:ext uri="{FF2B5EF4-FFF2-40B4-BE49-F238E27FC236}">
                <a16:creationId xmlns:a16="http://schemas.microsoft.com/office/drawing/2014/main" id="{D5D45B9A-C06D-A905-7020-9E60E688F741}"/>
              </a:ext>
            </a:extLst>
          </p:cNvPr>
          <p:cNvPicPr>
            <a:picLocks noChangeAspect="1"/>
          </p:cNvPicPr>
          <p:nvPr/>
        </p:nvPicPr>
        <p:blipFill>
          <a:blip r:embed="rId2"/>
          <a:stretch>
            <a:fillRect/>
          </a:stretch>
        </p:blipFill>
        <p:spPr>
          <a:xfrm>
            <a:off x="5045620" y="1251762"/>
            <a:ext cx="3553321" cy="3410426"/>
          </a:xfrm>
          <a:prstGeom prst="rect">
            <a:avLst/>
          </a:prstGeom>
        </p:spPr>
      </p:pic>
    </p:spTree>
    <p:extLst>
      <p:ext uri="{BB962C8B-B14F-4D97-AF65-F5344CB8AC3E}">
        <p14:creationId xmlns:p14="http://schemas.microsoft.com/office/powerpoint/2010/main" val="176181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7"/>
          <p:cNvSpPr txBox="1">
            <a:spLocks noGrp="1"/>
          </p:cNvSpPr>
          <p:nvPr>
            <p:ph type="body" idx="1"/>
          </p:nvPr>
        </p:nvSpPr>
        <p:spPr>
          <a:xfrm>
            <a:off x="597375" y="1063525"/>
            <a:ext cx="7866900" cy="378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Share Tech"/>
              <a:buAutoNum type="arabicPeriod"/>
            </a:pPr>
            <a:r>
              <a:rPr lang="en" sz="1800">
                <a:latin typeface="Share Tech"/>
                <a:ea typeface="Share Tech"/>
                <a:cs typeface="Share Tech"/>
                <a:sym typeface="Share Tech"/>
              </a:rPr>
              <a:t>Categorical</a:t>
            </a:r>
            <a:endParaRPr sz="1800">
              <a:latin typeface="Share Tech"/>
              <a:ea typeface="Share Tech"/>
              <a:cs typeface="Share Tech"/>
              <a:sym typeface="Share Tech"/>
            </a:endParaRPr>
          </a:p>
          <a:p>
            <a:pPr marL="914400" lvl="0" indent="-342900" algn="l" rtl="0">
              <a:lnSpc>
                <a:spcPct val="100000"/>
              </a:lnSpc>
              <a:spcBef>
                <a:spcPts val="0"/>
              </a:spcBef>
              <a:spcAft>
                <a:spcPts val="0"/>
              </a:spcAft>
              <a:buSzPts val="1800"/>
              <a:buFont typeface="Share Tech"/>
              <a:buChar char="-"/>
            </a:pPr>
            <a:r>
              <a:rPr lang="en" sz="1800">
                <a:latin typeface="Share Tech"/>
                <a:ea typeface="Share Tech"/>
                <a:cs typeface="Share Tech"/>
                <a:sym typeface="Share Tech"/>
              </a:rPr>
              <a:t>Data that can be divided into groups</a:t>
            </a:r>
            <a:endParaRPr sz="1800">
              <a:latin typeface="Share Tech"/>
              <a:ea typeface="Share Tech"/>
              <a:cs typeface="Share Tech"/>
              <a:sym typeface="Share Tech"/>
            </a:endParaRPr>
          </a:p>
          <a:p>
            <a:pPr marL="914400" lvl="0" indent="-342900" algn="l" rtl="0">
              <a:lnSpc>
                <a:spcPct val="100000"/>
              </a:lnSpc>
              <a:spcBef>
                <a:spcPts val="0"/>
              </a:spcBef>
              <a:spcAft>
                <a:spcPts val="0"/>
              </a:spcAft>
              <a:buSzPts val="1800"/>
              <a:buFont typeface="Share Tech"/>
              <a:buChar char="-"/>
            </a:pPr>
            <a:r>
              <a:rPr lang="en" sz="1800">
                <a:latin typeface="Share Tech"/>
                <a:ea typeface="Share Tech"/>
                <a:cs typeface="Share Tech"/>
                <a:sym typeface="Share Tech"/>
              </a:rPr>
              <a:t>Example: Age, Race, Gender</a:t>
            </a:r>
            <a:endParaRPr sz="1800">
              <a:latin typeface="Share Tech"/>
              <a:ea typeface="Share Tech"/>
              <a:cs typeface="Share Tech"/>
              <a:sym typeface="Share Tech"/>
            </a:endParaRPr>
          </a:p>
          <a:p>
            <a:pPr marL="0" lvl="0" indent="0" algn="l" rtl="0">
              <a:lnSpc>
                <a:spcPct val="100000"/>
              </a:lnSpc>
              <a:spcBef>
                <a:spcPts val="0"/>
              </a:spcBef>
              <a:spcAft>
                <a:spcPts val="0"/>
              </a:spcAft>
              <a:buNone/>
            </a:pPr>
            <a:endParaRPr sz="1800">
              <a:latin typeface="Share Tech"/>
              <a:ea typeface="Share Tech"/>
              <a:cs typeface="Share Tech"/>
              <a:sym typeface="Share Tech"/>
            </a:endParaRPr>
          </a:p>
          <a:p>
            <a:pPr marL="457200" lvl="0" indent="-342900" algn="l" rtl="0">
              <a:lnSpc>
                <a:spcPct val="100000"/>
              </a:lnSpc>
              <a:spcBef>
                <a:spcPts val="0"/>
              </a:spcBef>
              <a:spcAft>
                <a:spcPts val="0"/>
              </a:spcAft>
              <a:buSzPts val="1800"/>
              <a:buFont typeface="Share Tech"/>
              <a:buAutoNum type="arabicPeriod"/>
            </a:pPr>
            <a:r>
              <a:rPr lang="en" sz="1800">
                <a:latin typeface="Share Tech"/>
                <a:ea typeface="Share Tech"/>
                <a:cs typeface="Share Tech"/>
                <a:sym typeface="Share Tech"/>
              </a:rPr>
              <a:t>Numerical</a:t>
            </a:r>
            <a:endParaRPr sz="1800">
              <a:latin typeface="Share Tech"/>
              <a:ea typeface="Share Tech"/>
              <a:cs typeface="Share Tech"/>
              <a:sym typeface="Share Tech"/>
            </a:endParaRPr>
          </a:p>
          <a:p>
            <a:pPr marL="914400" lvl="0" indent="-342900" algn="l" rtl="0">
              <a:lnSpc>
                <a:spcPct val="100000"/>
              </a:lnSpc>
              <a:spcBef>
                <a:spcPts val="0"/>
              </a:spcBef>
              <a:spcAft>
                <a:spcPts val="0"/>
              </a:spcAft>
              <a:buSzPts val="1800"/>
              <a:buFont typeface="Share Tech"/>
              <a:buChar char="-"/>
            </a:pPr>
            <a:r>
              <a:rPr lang="en" sz="1800">
                <a:latin typeface="Share Tech"/>
                <a:ea typeface="Share Tech"/>
                <a:cs typeface="Share Tech"/>
                <a:sym typeface="Share Tech"/>
              </a:rPr>
              <a:t>Values represented by numbers, either integers or decimals</a:t>
            </a:r>
            <a:endParaRPr sz="1800">
              <a:latin typeface="Share Tech"/>
              <a:ea typeface="Share Tech"/>
              <a:cs typeface="Share Tech"/>
              <a:sym typeface="Share Tech"/>
            </a:endParaRPr>
          </a:p>
          <a:p>
            <a:pPr marL="0" lvl="0" indent="0" algn="l" rtl="0">
              <a:lnSpc>
                <a:spcPct val="100000"/>
              </a:lnSpc>
              <a:spcBef>
                <a:spcPts val="0"/>
              </a:spcBef>
              <a:spcAft>
                <a:spcPts val="0"/>
              </a:spcAft>
              <a:buNone/>
            </a:pPr>
            <a:endParaRPr sz="1800">
              <a:latin typeface="Share Tech"/>
              <a:ea typeface="Share Tech"/>
              <a:cs typeface="Share Tech"/>
              <a:sym typeface="Share Tech"/>
            </a:endParaRPr>
          </a:p>
          <a:p>
            <a:pPr marL="457200" lvl="0" indent="-342900" algn="l" rtl="0">
              <a:lnSpc>
                <a:spcPct val="100000"/>
              </a:lnSpc>
              <a:spcBef>
                <a:spcPts val="0"/>
              </a:spcBef>
              <a:spcAft>
                <a:spcPts val="0"/>
              </a:spcAft>
              <a:buSzPts val="1800"/>
              <a:buFont typeface="Share Tech"/>
              <a:buAutoNum type="arabicPeriod"/>
            </a:pPr>
            <a:r>
              <a:rPr lang="en" sz="1800">
                <a:latin typeface="Share Tech"/>
                <a:ea typeface="Share Tech"/>
                <a:cs typeface="Share Tech"/>
                <a:sym typeface="Share Tech"/>
              </a:rPr>
              <a:t>Time-Series</a:t>
            </a:r>
            <a:endParaRPr sz="1800">
              <a:latin typeface="Share Tech"/>
              <a:ea typeface="Share Tech"/>
              <a:cs typeface="Share Tech"/>
              <a:sym typeface="Share Tech"/>
            </a:endParaRPr>
          </a:p>
          <a:p>
            <a:pPr marL="914400" lvl="0" indent="-342900" algn="l" rtl="0">
              <a:lnSpc>
                <a:spcPct val="100000"/>
              </a:lnSpc>
              <a:spcBef>
                <a:spcPts val="0"/>
              </a:spcBef>
              <a:spcAft>
                <a:spcPts val="0"/>
              </a:spcAft>
              <a:buSzPts val="1800"/>
              <a:buFont typeface="Share Tech"/>
              <a:buChar char="-"/>
            </a:pPr>
            <a:r>
              <a:rPr lang="en" sz="1800">
                <a:latin typeface="Share Tech"/>
                <a:ea typeface="Share Tech"/>
                <a:cs typeface="Share Tech"/>
                <a:sym typeface="Share Tech"/>
              </a:rPr>
              <a:t>Series of data points indexed in time order</a:t>
            </a:r>
            <a:endParaRPr sz="1800">
              <a:latin typeface="Share Tech"/>
              <a:ea typeface="Share Tech"/>
              <a:cs typeface="Share Tech"/>
              <a:sym typeface="Share Tech"/>
            </a:endParaRPr>
          </a:p>
          <a:p>
            <a:pPr marL="914400" lvl="0" indent="-342900" algn="l" rtl="0">
              <a:lnSpc>
                <a:spcPct val="100000"/>
              </a:lnSpc>
              <a:spcBef>
                <a:spcPts val="0"/>
              </a:spcBef>
              <a:spcAft>
                <a:spcPts val="0"/>
              </a:spcAft>
              <a:buSzPts val="1800"/>
              <a:buFont typeface="Share Tech"/>
              <a:buChar char="-"/>
            </a:pPr>
            <a:r>
              <a:rPr lang="en" sz="1800">
                <a:latin typeface="Share Tech"/>
                <a:ea typeface="Share Tech"/>
                <a:cs typeface="Share Tech"/>
                <a:sym typeface="Share Tech"/>
              </a:rPr>
              <a:t>Example: Revenue over a time period, Stock price over a time period </a:t>
            </a:r>
            <a:endParaRPr sz="1800">
              <a:latin typeface="Share Tech"/>
              <a:ea typeface="Share Tech"/>
              <a:cs typeface="Share Tech"/>
              <a:sym typeface="Share Tech"/>
            </a:endParaRPr>
          </a:p>
          <a:p>
            <a:pPr marL="0" lvl="0" indent="0" algn="l" rtl="0">
              <a:lnSpc>
                <a:spcPct val="100000"/>
              </a:lnSpc>
              <a:spcBef>
                <a:spcPts val="0"/>
              </a:spcBef>
              <a:spcAft>
                <a:spcPts val="0"/>
              </a:spcAft>
              <a:buNone/>
            </a:pPr>
            <a:endParaRPr sz="1800">
              <a:latin typeface="Share Tech"/>
              <a:ea typeface="Share Tech"/>
              <a:cs typeface="Share Tech"/>
              <a:sym typeface="Share Tech"/>
            </a:endParaRPr>
          </a:p>
          <a:p>
            <a:pPr marL="457200" lvl="0" indent="-342900" algn="l" rtl="0">
              <a:lnSpc>
                <a:spcPct val="100000"/>
              </a:lnSpc>
              <a:spcBef>
                <a:spcPts val="0"/>
              </a:spcBef>
              <a:spcAft>
                <a:spcPts val="0"/>
              </a:spcAft>
              <a:buSzPts val="1800"/>
              <a:buFont typeface="Share Tech"/>
              <a:buAutoNum type="arabicPeriod"/>
            </a:pPr>
            <a:r>
              <a:rPr lang="en" sz="1800">
                <a:latin typeface="Share Tech"/>
                <a:ea typeface="Share Tech"/>
                <a:cs typeface="Share Tech"/>
                <a:sym typeface="Share Tech"/>
              </a:rPr>
              <a:t>Text</a:t>
            </a:r>
            <a:endParaRPr sz="1800">
              <a:latin typeface="Share Tech"/>
              <a:ea typeface="Share Tech"/>
              <a:cs typeface="Share Tech"/>
              <a:sym typeface="Share Tech"/>
            </a:endParaRPr>
          </a:p>
          <a:p>
            <a:pPr marL="914400" lvl="0" indent="-342900" algn="l" rtl="0">
              <a:lnSpc>
                <a:spcPct val="100000"/>
              </a:lnSpc>
              <a:spcBef>
                <a:spcPts val="0"/>
              </a:spcBef>
              <a:spcAft>
                <a:spcPts val="0"/>
              </a:spcAft>
              <a:buSzPts val="1800"/>
              <a:buFont typeface="Share Tech"/>
              <a:buChar char="-"/>
            </a:pPr>
            <a:r>
              <a:rPr lang="en" sz="1800">
                <a:latin typeface="Share Tech"/>
                <a:ea typeface="Share Tech"/>
                <a:cs typeface="Share Tech"/>
                <a:sym typeface="Share Tech"/>
              </a:rPr>
              <a:t>Words, Sentences</a:t>
            </a:r>
            <a:endParaRPr sz="1800">
              <a:latin typeface="Share Tech"/>
              <a:ea typeface="Share Tech"/>
              <a:cs typeface="Share Tech"/>
              <a:sym typeface="Share Tech"/>
            </a:endParaRPr>
          </a:p>
          <a:p>
            <a:pPr marL="914400" lvl="0" indent="-342900" algn="l" rtl="0">
              <a:lnSpc>
                <a:spcPct val="100000"/>
              </a:lnSpc>
              <a:spcBef>
                <a:spcPts val="0"/>
              </a:spcBef>
              <a:spcAft>
                <a:spcPts val="0"/>
              </a:spcAft>
              <a:buSzPts val="1800"/>
              <a:buFont typeface="Share Tech"/>
              <a:buChar char="-"/>
            </a:pPr>
            <a:r>
              <a:rPr lang="en" sz="1800">
                <a:latin typeface="Share Tech"/>
                <a:ea typeface="Share Tech"/>
                <a:cs typeface="Share Tech"/>
                <a:sym typeface="Share Tech"/>
              </a:rPr>
              <a:t>Example: Customer Reviews</a:t>
            </a:r>
            <a:endParaRPr sz="1800">
              <a:latin typeface="Share Tech"/>
              <a:ea typeface="Share Tech"/>
              <a:cs typeface="Share Tech"/>
              <a:sym typeface="Share Tech"/>
            </a:endParaRPr>
          </a:p>
          <a:p>
            <a:pPr marL="0" lvl="0" indent="0" algn="l" rtl="0">
              <a:lnSpc>
                <a:spcPct val="100000"/>
              </a:lnSpc>
              <a:spcBef>
                <a:spcPts val="0"/>
              </a:spcBef>
              <a:spcAft>
                <a:spcPts val="0"/>
              </a:spcAft>
              <a:buSzPts val="1000"/>
              <a:buNone/>
            </a:pPr>
            <a:endParaRPr/>
          </a:p>
          <a:p>
            <a:pPr marL="0" lvl="0" indent="0" algn="l" rtl="0">
              <a:lnSpc>
                <a:spcPct val="100000"/>
              </a:lnSpc>
              <a:spcBef>
                <a:spcPts val="1600"/>
              </a:spcBef>
              <a:spcAft>
                <a:spcPts val="1600"/>
              </a:spcAft>
              <a:buSzPts val="1000"/>
              <a:buNone/>
            </a:pPr>
            <a:endParaRPr/>
          </a:p>
        </p:txBody>
      </p:sp>
      <p:sp>
        <p:nvSpPr>
          <p:cNvPr id="497" name="Google Shape;497;p27"/>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Data Types</a:t>
            </a:r>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1684</Words>
  <Application>Microsoft Office PowerPoint</Application>
  <PresentationFormat>On-screen Show (16:9)</PresentationFormat>
  <Paragraphs>213</Paragraphs>
  <Slides>31</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Fira Sans Extra Condensed Medium</vt:lpstr>
      <vt:lpstr>Advent Pro SemiBold</vt:lpstr>
      <vt:lpstr>Fira Sans Condensed Medium</vt:lpstr>
      <vt:lpstr>Nunito Light</vt:lpstr>
      <vt:lpstr>Arial</vt:lpstr>
      <vt:lpstr>Livvic Light</vt:lpstr>
      <vt:lpstr>Share Tech</vt:lpstr>
      <vt:lpstr>Roboto</vt:lpstr>
      <vt:lpstr>Maven Pro</vt:lpstr>
      <vt:lpstr>Data Science Consulting by Slidesgo</vt:lpstr>
      <vt:lpstr>INTRODUCTION TO MACHINE LEARNING</vt:lpstr>
      <vt:lpstr>WORKSHOP OUTLINE</vt:lpstr>
      <vt:lpstr>OVERVIEW</vt:lpstr>
      <vt:lpstr>Introduction</vt:lpstr>
      <vt:lpstr>Introduction</vt:lpstr>
      <vt:lpstr>Relative Keywords</vt:lpstr>
      <vt:lpstr>Supervised vs Unsupervised vs Reinforcement</vt:lpstr>
      <vt:lpstr>Supervised vs Unsupervised vs Reinforcement</vt:lpstr>
      <vt:lpstr>Data Types</vt:lpstr>
      <vt:lpstr>SUPERVISED MACHINE LEARNING</vt:lpstr>
      <vt:lpstr>Classification &amp; Regression </vt:lpstr>
      <vt:lpstr>Linear Regression</vt:lpstr>
      <vt:lpstr>Logistic Regression</vt:lpstr>
      <vt:lpstr>Linear vs Logistic Regression</vt:lpstr>
      <vt:lpstr>Decision Trees (CART)</vt:lpstr>
      <vt:lpstr>Decision Trees (CART)</vt:lpstr>
      <vt:lpstr>Regression Metrics</vt:lpstr>
      <vt:lpstr>Classification Metrics</vt:lpstr>
      <vt:lpstr>Classification Metrics</vt:lpstr>
      <vt:lpstr>UNSUPERVISED MACHINE LEARNING</vt:lpstr>
      <vt:lpstr>~ Yan Lecun, VP and Chief AI scientist at Facebook</vt:lpstr>
      <vt:lpstr>What is Unsupervised Learning?</vt:lpstr>
      <vt:lpstr>Supervised vs. Unsupervised Learning </vt:lpstr>
      <vt:lpstr>Important Terminology</vt:lpstr>
      <vt:lpstr>Clustering in Unsupervised Learning</vt:lpstr>
      <vt:lpstr>Types  of Clustering</vt:lpstr>
      <vt:lpstr>K-Means </vt:lpstr>
      <vt:lpstr># How to find the K-value </vt:lpstr>
      <vt:lpstr>Gaussian Mixture Model</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cp:lastModifiedBy>#ZHAO YUQING#</cp:lastModifiedBy>
  <cp:revision>5</cp:revision>
  <dcterms:modified xsi:type="dcterms:W3CDTF">2022-10-14T12:24:55Z</dcterms:modified>
</cp:coreProperties>
</file>