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d16f2d8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d16f2d8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8a71e37c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8a71e37c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c8a71e37c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c8a71e37c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c8a71e37c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c8a71e37c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6d0ed2de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6d0ed2de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d263770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d263770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c8a71e37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c8a71e37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6d263770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6d263770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6d263770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6d263770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d0ed2de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d0ed2de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6d16f2d8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6d16f2d8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d16f2d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d16f2d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6d16f2d84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6d16f2d84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c8a71e37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c8a71e37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6d16f2d846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6d16f2d846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6d16f2d84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6d16f2d84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6d16f2d846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6d16f2d84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c8a71e37c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c8a71e37c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6d16f2d8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26d16f2d8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c8a71e37cd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c8a71e37cd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c8a71e37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c8a71e37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c8a71e37cd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c8a71e37cd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16f2d846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d16f2d846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c8a71e37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c8a71e37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c8a71e37c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c8a71e37c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c8a71e37c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c8a71e37c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d24211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d24211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8a71e37c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8a71e37c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d16f2d84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d16f2d84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d16f2d84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d16f2d84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8a71e37c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8a71e37c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8a71e37c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8a71e37c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orms.gle/YG9TtSbimF2bhiUR8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FC8PziPmxnQ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FC8PziPmxnQ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FC8PziPmxnQ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hyperlink" Target="https://www.youtube.com/watch?v=HoKDTa5jHv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penai.com/research/clip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lab.research.google.com/github/hirotomusiker/schwert_colab_data_storage/blob/master/notebook/Vision_Transformer_Tutorial.ipynb" TargetMode="External"/><Relationship Id="rId4" Type="http://schemas.openxmlformats.org/officeDocument/2006/relationships/hyperlink" Target="https://colab.research.google.com/github/openai/clip/blob/master/notebooks/Interacting_with_CLIP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wjZofJX0v4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FC8PziPmxnQ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FC8PziPmxnQ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12725"/>
            <a:ext cx="8520600" cy="9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State of Artificial Intelligence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3790825" y="2358250"/>
            <a:ext cx="5082900" cy="2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https://forms.gle/YG9TtSbimF2bhiUR8</a:t>
            </a:r>
            <a:r>
              <a:rPr lang="en" sz="1600">
                <a:solidFill>
                  <a:srgbClr val="595959"/>
                </a:solidFill>
              </a:rPr>
              <a:t>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95959"/>
                </a:solidFill>
              </a:rPr>
              <a:t>Attendance</a:t>
            </a:r>
            <a:endParaRPr b="1"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Code inside the form</a:t>
            </a:r>
            <a:endParaRPr b="1" sz="16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We will start at 19:05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263" y="2116400"/>
            <a:ext cx="2757600" cy="2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 (Self attention)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311700" y="1017725"/>
            <a:ext cx="811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https://www.youtube.com/watch?v=FC8PziPmxnQ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>
            <a:off x="194700" y="2990150"/>
            <a:ext cx="134400" cy="565200"/>
            <a:chOff x="1613625" y="3435725"/>
            <a:chExt cx="134400" cy="565200"/>
          </a:xfrm>
        </p:grpSpPr>
        <p:sp>
          <p:nvSpPr>
            <p:cNvPr id="357" name="Google Shape;357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750500" y="2990150"/>
            <a:ext cx="134400" cy="565200"/>
            <a:chOff x="1613625" y="3435725"/>
            <a:chExt cx="134400" cy="565200"/>
          </a:xfrm>
        </p:grpSpPr>
        <p:sp>
          <p:nvSpPr>
            <p:cNvPr id="362" name="Google Shape;362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1346650" y="2990150"/>
            <a:ext cx="134400" cy="565200"/>
            <a:chOff x="1613625" y="3435725"/>
            <a:chExt cx="134400" cy="565200"/>
          </a:xfrm>
        </p:grpSpPr>
        <p:sp>
          <p:nvSpPr>
            <p:cNvPr id="367" name="Google Shape;367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941475" y="2990150"/>
            <a:ext cx="134400" cy="565200"/>
            <a:chOff x="1613625" y="3435725"/>
            <a:chExt cx="134400" cy="565200"/>
          </a:xfrm>
        </p:grpSpPr>
        <p:sp>
          <p:nvSpPr>
            <p:cNvPr id="372" name="Google Shape;372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2"/>
          <p:cNvSpPr txBox="1"/>
          <p:nvPr/>
        </p:nvSpPr>
        <p:spPr>
          <a:xfrm>
            <a:off x="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7101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1199988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18012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040225" y="21149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3040225" y="29531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3040225" y="386532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1391775" y="1524900"/>
            <a:ext cx="1608000" cy="230100"/>
          </a:xfrm>
          <a:prstGeom prst="wedgeRectCallout">
            <a:avLst>
              <a:gd fmla="val 44914" name="adj1"/>
              <a:gd fmla="val 17557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grpSp>
        <p:nvGrpSpPr>
          <p:cNvPr id="384" name="Google Shape;384;p22"/>
          <p:cNvGrpSpPr/>
          <p:nvPr/>
        </p:nvGrpSpPr>
        <p:grpSpPr>
          <a:xfrm>
            <a:off x="4221350" y="2114975"/>
            <a:ext cx="134400" cy="565200"/>
            <a:chOff x="1613625" y="3435725"/>
            <a:chExt cx="134400" cy="565200"/>
          </a:xfrm>
        </p:grpSpPr>
        <p:sp>
          <p:nvSpPr>
            <p:cNvPr id="385" name="Google Shape;385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4531863" y="2114975"/>
            <a:ext cx="134400" cy="565200"/>
            <a:chOff x="1613625" y="3435725"/>
            <a:chExt cx="134400" cy="565200"/>
          </a:xfrm>
        </p:grpSpPr>
        <p:sp>
          <p:nvSpPr>
            <p:cNvPr id="390" name="Google Shape;390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4842400" y="2114975"/>
            <a:ext cx="134400" cy="565200"/>
            <a:chOff x="1613625" y="3435725"/>
            <a:chExt cx="134400" cy="565200"/>
          </a:xfrm>
        </p:grpSpPr>
        <p:sp>
          <p:nvSpPr>
            <p:cNvPr id="395" name="Google Shape;395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2"/>
          <p:cNvGrpSpPr/>
          <p:nvPr/>
        </p:nvGrpSpPr>
        <p:grpSpPr>
          <a:xfrm>
            <a:off x="5152925" y="2114975"/>
            <a:ext cx="134400" cy="565200"/>
            <a:chOff x="1613625" y="3435725"/>
            <a:chExt cx="134400" cy="565200"/>
          </a:xfrm>
        </p:grpSpPr>
        <p:sp>
          <p:nvSpPr>
            <p:cNvPr id="400" name="Google Shape;400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4221350" y="2953175"/>
            <a:ext cx="134400" cy="565200"/>
            <a:chOff x="1613625" y="3435725"/>
            <a:chExt cx="134400" cy="565200"/>
          </a:xfrm>
        </p:grpSpPr>
        <p:sp>
          <p:nvSpPr>
            <p:cNvPr id="405" name="Google Shape;405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2"/>
          <p:cNvGrpSpPr/>
          <p:nvPr/>
        </p:nvGrpSpPr>
        <p:grpSpPr>
          <a:xfrm>
            <a:off x="4531863" y="2953175"/>
            <a:ext cx="134400" cy="565200"/>
            <a:chOff x="1613625" y="3435725"/>
            <a:chExt cx="134400" cy="565200"/>
          </a:xfrm>
        </p:grpSpPr>
        <p:sp>
          <p:nvSpPr>
            <p:cNvPr id="410" name="Google Shape;410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2"/>
          <p:cNvGrpSpPr/>
          <p:nvPr/>
        </p:nvGrpSpPr>
        <p:grpSpPr>
          <a:xfrm>
            <a:off x="4842400" y="2953175"/>
            <a:ext cx="134400" cy="565200"/>
            <a:chOff x="1613625" y="3435725"/>
            <a:chExt cx="134400" cy="565200"/>
          </a:xfrm>
        </p:grpSpPr>
        <p:sp>
          <p:nvSpPr>
            <p:cNvPr id="415" name="Google Shape;415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5152925" y="2953175"/>
            <a:ext cx="134400" cy="565200"/>
            <a:chOff x="1613625" y="3435725"/>
            <a:chExt cx="134400" cy="565200"/>
          </a:xfrm>
        </p:grpSpPr>
        <p:sp>
          <p:nvSpPr>
            <p:cNvPr id="420" name="Google Shape;420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4221350" y="3919125"/>
            <a:ext cx="134400" cy="565200"/>
            <a:chOff x="1613625" y="3435725"/>
            <a:chExt cx="134400" cy="565200"/>
          </a:xfrm>
        </p:grpSpPr>
        <p:sp>
          <p:nvSpPr>
            <p:cNvPr id="425" name="Google Shape;425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2"/>
          <p:cNvGrpSpPr/>
          <p:nvPr/>
        </p:nvGrpSpPr>
        <p:grpSpPr>
          <a:xfrm>
            <a:off x="4531863" y="3919125"/>
            <a:ext cx="134400" cy="565200"/>
            <a:chOff x="1613625" y="3435725"/>
            <a:chExt cx="134400" cy="565200"/>
          </a:xfrm>
        </p:grpSpPr>
        <p:sp>
          <p:nvSpPr>
            <p:cNvPr id="430" name="Google Shape;430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2"/>
          <p:cNvGrpSpPr/>
          <p:nvPr/>
        </p:nvGrpSpPr>
        <p:grpSpPr>
          <a:xfrm>
            <a:off x="4842400" y="3919125"/>
            <a:ext cx="134400" cy="565200"/>
            <a:chOff x="1613625" y="3435725"/>
            <a:chExt cx="134400" cy="565200"/>
          </a:xfrm>
        </p:grpSpPr>
        <p:sp>
          <p:nvSpPr>
            <p:cNvPr id="435" name="Google Shape;435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2"/>
          <p:cNvGrpSpPr/>
          <p:nvPr/>
        </p:nvGrpSpPr>
        <p:grpSpPr>
          <a:xfrm>
            <a:off x="5152925" y="3919125"/>
            <a:ext cx="134400" cy="565200"/>
            <a:chOff x="1613625" y="3435725"/>
            <a:chExt cx="134400" cy="565200"/>
          </a:xfrm>
        </p:grpSpPr>
        <p:sp>
          <p:nvSpPr>
            <p:cNvPr id="440" name="Google Shape;440;p22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4" name="Google Shape;444;p22"/>
          <p:cNvCxnSpPr>
            <a:endCxn id="380" idx="1"/>
          </p:cNvCxnSpPr>
          <p:nvPr/>
        </p:nvCxnSpPr>
        <p:spPr>
          <a:xfrm flipH="1" rot="10800000">
            <a:off x="2393425" y="2397575"/>
            <a:ext cx="6468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2"/>
          <p:cNvCxnSpPr>
            <a:endCxn id="381" idx="1"/>
          </p:cNvCxnSpPr>
          <p:nvPr/>
        </p:nvCxnSpPr>
        <p:spPr>
          <a:xfrm>
            <a:off x="2420425" y="3206975"/>
            <a:ext cx="6198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2"/>
          <p:cNvCxnSpPr>
            <a:endCxn id="382" idx="1"/>
          </p:cNvCxnSpPr>
          <p:nvPr/>
        </p:nvCxnSpPr>
        <p:spPr>
          <a:xfrm>
            <a:off x="2413825" y="3227225"/>
            <a:ext cx="6264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2"/>
          <p:cNvCxnSpPr>
            <a:stCxn id="380" idx="3"/>
          </p:cNvCxnSpPr>
          <p:nvPr/>
        </p:nvCxnSpPr>
        <p:spPr>
          <a:xfrm flipH="1" rot="10800000">
            <a:off x="3692425" y="2393675"/>
            <a:ext cx="422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2"/>
          <p:cNvCxnSpPr>
            <a:stCxn id="381" idx="3"/>
          </p:cNvCxnSpPr>
          <p:nvPr/>
        </p:nvCxnSpPr>
        <p:spPr>
          <a:xfrm>
            <a:off x="3692425" y="323577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2"/>
          <p:cNvCxnSpPr>
            <a:stCxn id="382" idx="3"/>
          </p:cNvCxnSpPr>
          <p:nvPr/>
        </p:nvCxnSpPr>
        <p:spPr>
          <a:xfrm>
            <a:off x="3692425" y="414792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22"/>
          <p:cNvSpPr/>
          <p:nvPr/>
        </p:nvSpPr>
        <p:spPr>
          <a:xfrm>
            <a:off x="5653613" y="1486338"/>
            <a:ext cx="1608000" cy="307200"/>
          </a:xfrm>
          <a:prstGeom prst="wedgeRectCallout">
            <a:avLst>
              <a:gd fmla="val -66252" name="adj1"/>
              <a:gd fmla="val 143038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pic>
        <p:nvPicPr>
          <p:cNvPr id="451" name="Google Shape;4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227" y="359152"/>
            <a:ext cx="3006075" cy="64174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2"/>
          <p:cNvSpPr txBox="1"/>
          <p:nvPr/>
        </p:nvSpPr>
        <p:spPr>
          <a:xfrm>
            <a:off x="467250" y="4652800"/>
            <a:ext cx="8209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Google search map your </a:t>
            </a:r>
            <a:r>
              <a:rPr b="1" lang="en" sz="1800">
                <a:solidFill>
                  <a:schemeClr val="dk2"/>
                </a:solidFill>
              </a:rPr>
              <a:t>query </a:t>
            </a:r>
            <a:r>
              <a:rPr lang="en" sz="1800">
                <a:solidFill>
                  <a:schemeClr val="dk2"/>
                </a:solidFill>
              </a:rPr>
              <a:t>with a </a:t>
            </a:r>
            <a:r>
              <a:rPr b="1" lang="en" sz="1800">
                <a:solidFill>
                  <a:schemeClr val="dk2"/>
                </a:solidFill>
              </a:rPr>
              <a:t>key </a:t>
            </a:r>
            <a:r>
              <a:rPr lang="en" sz="1800">
                <a:solidFill>
                  <a:schemeClr val="dk2"/>
                </a:solidFill>
              </a:rPr>
              <a:t>from database, and return the </a:t>
            </a:r>
            <a:r>
              <a:rPr b="1" lang="en" sz="1800">
                <a:solidFill>
                  <a:schemeClr val="dk2"/>
                </a:solidFill>
              </a:rPr>
              <a:t>value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 (Self attention)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311700" y="1017725"/>
            <a:ext cx="811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https://www.youtube.com/watch?v=FC8PziPmxnQ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459" name="Google Shape;459;p23"/>
          <p:cNvGrpSpPr/>
          <p:nvPr/>
        </p:nvGrpSpPr>
        <p:grpSpPr>
          <a:xfrm>
            <a:off x="194700" y="2990150"/>
            <a:ext cx="134400" cy="565200"/>
            <a:chOff x="1613625" y="3435725"/>
            <a:chExt cx="134400" cy="565200"/>
          </a:xfrm>
        </p:grpSpPr>
        <p:sp>
          <p:nvSpPr>
            <p:cNvPr id="460" name="Google Shape;460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3"/>
          <p:cNvGrpSpPr/>
          <p:nvPr/>
        </p:nvGrpSpPr>
        <p:grpSpPr>
          <a:xfrm>
            <a:off x="750500" y="2990150"/>
            <a:ext cx="134400" cy="565200"/>
            <a:chOff x="1613625" y="3435725"/>
            <a:chExt cx="134400" cy="565200"/>
          </a:xfrm>
        </p:grpSpPr>
        <p:sp>
          <p:nvSpPr>
            <p:cNvPr id="465" name="Google Shape;465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>
            <a:off x="1346650" y="2990150"/>
            <a:ext cx="134400" cy="565200"/>
            <a:chOff x="1613625" y="3435725"/>
            <a:chExt cx="134400" cy="565200"/>
          </a:xfrm>
        </p:grpSpPr>
        <p:sp>
          <p:nvSpPr>
            <p:cNvPr id="470" name="Google Shape;470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1941475" y="2990150"/>
            <a:ext cx="134400" cy="565200"/>
            <a:chOff x="1613625" y="3435725"/>
            <a:chExt cx="134400" cy="565200"/>
          </a:xfrm>
        </p:grpSpPr>
        <p:sp>
          <p:nvSpPr>
            <p:cNvPr id="475" name="Google Shape;475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3"/>
          <p:cNvSpPr txBox="1"/>
          <p:nvPr/>
        </p:nvSpPr>
        <p:spPr>
          <a:xfrm>
            <a:off x="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7101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1199988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18012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3040225" y="21149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3040225" y="29531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3040225" y="386532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1391775" y="1524900"/>
            <a:ext cx="1608000" cy="230100"/>
          </a:xfrm>
          <a:prstGeom prst="wedgeRectCallout">
            <a:avLst>
              <a:gd fmla="val 44914" name="adj1"/>
              <a:gd fmla="val 17557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grpSp>
        <p:nvGrpSpPr>
          <p:cNvPr id="487" name="Google Shape;487;p23"/>
          <p:cNvGrpSpPr/>
          <p:nvPr/>
        </p:nvGrpSpPr>
        <p:grpSpPr>
          <a:xfrm>
            <a:off x="4221350" y="2114975"/>
            <a:ext cx="134400" cy="565200"/>
            <a:chOff x="1613625" y="3435725"/>
            <a:chExt cx="134400" cy="565200"/>
          </a:xfrm>
        </p:grpSpPr>
        <p:sp>
          <p:nvSpPr>
            <p:cNvPr id="488" name="Google Shape;488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531863" y="2114975"/>
            <a:ext cx="134400" cy="565200"/>
            <a:chOff x="1613625" y="3435725"/>
            <a:chExt cx="134400" cy="565200"/>
          </a:xfrm>
        </p:grpSpPr>
        <p:sp>
          <p:nvSpPr>
            <p:cNvPr id="493" name="Google Shape;493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4842400" y="2114975"/>
            <a:ext cx="134400" cy="565200"/>
            <a:chOff x="1613625" y="3435725"/>
            <a:chExt cx="134400" cy="565200"/>
          </a:xfrm>
        </p:grpSpPr>
        <p:sp>
          <p:nvSpPr>
            <p:cNvPr id="498" name="Google Shape;498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152925" y="2114975"/>
            <a:ext cx="134400" cy="565200"/>
            <a:chOff x="1613625" y="3435725"/>
            <a:chExt cx="134400" cy="565200"/>
          </a:xfrm>
        </p:grpSpPr>
        <p:sp>
          <p:nvSpPr>
            <p:cNvPr id="503" name="Google Shape;503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4221350" y="2953175"/>
            <a:ext cx="134400" cy="565200"/>
            <a:chOff x="1613625" y="3435725"/>
            <a:chExt cx="134400" cy="565200"/>
          </a:xfrm>
        </p:grpSpPr>
        <p:sp>
          <p:nvSpPr>
            <p:cNvPr id="508" name="Google Shape;508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3"/>
          <p:cNvGrpSpPr/>
          <p:nvPr/>
        </p:nvGrpSpPr>
        <p:grpSpPr>
          <a:xfrm>
            <a:off x="4531863" y="2953175"/>
            <a:ext cx="134400" cy="565200"/>
            <a:chOff x="1613625" y="3435725"/>
            <a:chExt cx="134400" cy="565200"/>
          </a:xfrm>
        </p:grpSpPr>
        <p:sp>
          <p:nvSpPr>
            <p:cNvPr id="513" name="Google Shape;513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3"/>
          <p:cNvGrpSpPr/>
          <p:nvPr/>
        </p:nvGrpSpPr>
        <p:grpSpPr>
          <a:xfrm>
            <a:off x="4842400" y="2953175"/>
            <a:ext cx="134400" cy="565200"/>
            <a:chOff x="1613625" y="3435725"/>
            <a:chExt cx="134400" cy="565200"/>
          </a:xfrm>
        </p:grpSpPr>
        <p:sp>
          <p:nvSpPr>
            <p:cNvPr id="518" name="Google Shape;518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3"/>
          <p:cNvGrpSpPr/>
          <p:nvPr/>
        </p:nvGrpSpPr>
        <p:grpSpPr>
          <a:xfrm>
            <a:off x="5152925" y="2953175"/>
            <a:ext cx="134400" cy="565200"/>
            <a:chOff x="1613625" y="3435725"/>
            <a:chExt cx="134400" cy="565200"/>
          </a:xfrm>
        </p:grpSpPr>
        <p:sp>
          <p:nvSpPr>
            <p:cNvPr id="523" name="Google Shape;523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3"/>
          <p:cNvGrpSpPr/>
          <p:nvPr/>
        </p:nvGrpSpPr>
        <p:grpSpPr>
          <a:xfrm>
            <a:off x="4221350" y="3919125"/>
            <a:ext cx="134400" cy="565200"/>
            <a:chOff x="1613625" y="3435725"/>
            <a:chExt cx="134400" cy="565200"/>
          </a:xfrm>
        </p:grpSpPr>
        <p:sp>
          <p:nvSpPr>
            <p:cNvPr id="528" name="Google Shape;528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3"/>
          <p:cNvGrpSpPr/>
          <p:nvPr/>
        </p:nvGrpSpPr>
        <p:grpSpPr>
          <a:xfrm>
            <a:off x="4531863" y="3919125"/>
            <a:ext cx="134400" cy="565200"/>
            <a:chOff x="1613625" y="3435725"/>
            <a:chExt cx="134400" cy="565200"/>
          </a:xfrm>
        </p:grpSpPr>
        <p:sp>
          <p:nvSpPr>
            <p:cNvPr id="533" name="Google Shape;533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3"/>
          <p:cNvGrpSpPr/>
          <p:nvPr/>
        </p:nvGrpSpPr>
        <p:grpSpPr>
          <a:xfrm>
            <a:off x="4842400" y="3919125"/>
            <a:ext cx="134400" cy="565200"/>
            <a:chOff x="1613625" y="3435725"/>
            <a:chExt cx="134400" cy="565200"/>
          </a:xfrm>
        </p:grpSpPr>
        <p:sp>
          <p:nvSpPr>
            <p:cNvPr id="538" name="Google Shape;538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5152925" y="3919125"/>
            <a:ext cx="134400" cy="565200"/>
            <a:chOff x="1613625" y="3435725"/>
            <a:chExt cx="134400" cy="565200"/>
          </a:xfrm>
        </p:grpSpPr>
        <p:sp>
          <p:nvSpPr>
            <p:cNvPr id="543" name="Google Shape;543;p23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7" name="Google Shape;547;p23"/>
          <p:cNvCxnSpPr>
            <a:endCxn id="483" idx="1"/>
          </p:cNvCxnSpPr>
          <p:nvPr/>
        </p:nvCxnSpPr>
        <p:spPr>
          <a:xfrm flipH="1" rot="10800000">
            <a:off x="2393425" y="2397575"/>
            <a:ext cx="6468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3"/>
          <p:cNvCxnSpPr>
            <a:endCxn id="484" idx="1"/>
          </p:cNvCxnSpPr>
          <p:nvPr/>
        </p:nvCxnSpPr>
        <p:spPr>
          <a:xfrm>
            <a:off x="2420425" y="3206975"/>
            <a:ext cx="6198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3"/>
          <p:cNvCxnSpPr>
            <a:endCxn id="485" idx="1"/>
          </p:cNvCxnSpPr>
          <p:nvPr/>
        </p:nvCxnSpPr>
        <p:spPr>
          <a:xfrm>
            <a:off x="2413825" y="3227225"/>
            <a:ext cx="6264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3"/>
          <p:cNvCxnSpPr>
            <a:stCxn id="483" idx="3"/>
          </p:cNvCxnSpPr>
          <p:nvPr/>
        </p:nvCxnSpPr>
        <p:spPr>
          <a:xfrm flipH="1" rot="10800000">
            <a:off x="3692425" y="2393675"/>
            <a:ext cx="422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3"/>
          <p:cNvCxnSpPr>
            <a:stCxn id="484" idx="3"/>
          </p:cNvCxnSpPr>
          <p:nvPr/>
        </p:nvCxnSpPr>
        <p:spPr>
          <a:xfrm>
            <a:off x="3692425" y="323577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3"/>
          <p:cNvCxnSpPr>
            <a:stCxn id="485" idx="3"/>
          </p:cNvCxnSpPr>
          <p:nvPr/>
        </p:nvCxnSpPr>
        <p:spPr>
          <a:xfrm>
            <a:off x="3692425" y="414792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23"/>
          <p:cNvSpPr/>
          <p:nvPr/>
        </p:nvSpPr>
        <p:spPr>
          <a:xfrm>
            <a:off x="5653613" y="1486338"/>
            <a:ext cx="1608000" cy="307200"/>
          </a:xfrm>
          <a:prstGeom prst="wedgeRectCallout">
            <a:avLst>
              <a:gd fmla="val -66252" name="adj1"/>
              <a:gd fmla="val 143038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pic>
        <p:nvPicPr>
          <p:cNvPr id="554" name="Google Shape;5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227" y="359152"/>
            <a:ext cx="3006075" cy="64174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3"/>
          <p:cNvSpPr/>
          <p:nvPr/>
        </p:nvSpPr>
        <p:spPr>
          <a:xfrm>
            <a:off x="5600400" y="2357800"/>
            <a:ext cx="1042200" cy="10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225" y="2731125"/>
            <a:ext cx="590550" cy="36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23"/>
          <p:cNvCxnSpPr>
            <a:endCxn id="555" idx="1"/>
          </p:cNvCxnSpPr>
          <p:nvPr/>
        </p:nvCxnSpPr>
        <p:spPr>
          <a:xfrm>
            <a:off x="5445900" y="2413600"/>
            <a:ext cx="1545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3"/>
          <p:cNvCxnSpPr>
            <a:endCxn id="555" idx="1"/>
          </p:cNvCxnSpPr>
          <p:nvPr/>
        </p:nvCxnSpPr>
        <p:spPr>
          <a:xfrm flipH="1" rot="10800000">
            <a:off x="5432700" y="2878900"/>
            <a:ext cx="1677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23"/>
          <p:cNvSpPr txBox="1"/>
          <p:nvPr/>
        </p:nvSpPr>
        <p:spPr>
          <a:xfrm>
            <a:off x="5600400" y="2036425"/>
            <a:ext cx="301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Dimension sequence length x sequence length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7156888" y="2539713"/>
            <a:ext cx="1608000" cy="307200"/>
          </a:xfrm>
          <a:prstGeom prst="wedgeRectCallout">
            <a:avLst>
              <a:gd fmla="val -66252" name="adj1"/>
              <a:gd fmla="val 143038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sp>
        <p:nvSpPr>
          <p:cNvPr id="561" name="Google Shape;561;p23"/>
          <p:cNvSpPr txBox="1"/>
          <p:nvPr/>
        </p:nvSpPr>
        <p:spPr>
          <a:xfrm>
            <a:off x="467250" y="4652800"/>
            <a:ext cx="8209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Google search map your </a:t>
            </a:r>
            <a:r>
              <a:rPr b="1" lang="en" sz="1800">
                <a:solidFill>
                  <a:schemeClr val="dk2"/>
                </a:solidFill>
              </a:rPr>
              <a:t>query </a:t>
            </a:r>
            <a:r>
              <a:rPr lang="en" sz="1800">
                <a:solidFill>
                  <a:schemeClr val="dk2"/>
                </a:solidFill>
              </a:rPr>
              <a:t>with a </a:t>
            </a:r>
            <a:r>
              <a:rPr b="1" lang="en" sz="1800">
                <a:solidFill>
                  <a:schemeClr val="dk2"/>
                </a:solidFill>
              </a:rPr>
              <a:t>key </a:t>
            </a:r>
            <a:r>
              <a:rPr lang="en" sz="1800">
                <a:solidFill>
                  <a:schemeClr val="dk2"/>
                </a:solidFill>
              </a:rPr>
              <a:t>from database, and return the </a:t>
            </a:r>
            <a:r>
              <a:rPr b="1" lang="en" sz="1800">
                <a:solidFill>
                  <a:schemeClr val="dk2"/>
                </a:solidFill>
              </a:rPr>
              <a:t>value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 (Self attention)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311700" y="1017725"/>
            <a:ext cx="811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https://www.youtube.com/watch?v=FC8PziPmxnQ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568" name="Google Shape;568;p24"/>
          <p:cNvGrpSpPr/>
          <p:nvPr/>
        </p:nvGrpSpPr>
        <p:grpSpPr>
          <a:xfrm>
            <a:off x="194700" y="2990150"/>
            <a:ext cx="134400" cy="565200"/>
            <a:chOff x="1613625" y="3435725"/>
            <a:chExt cx="134400" cy="565200"/>
          </a:xfrm>
        </p:grpSpPr>
        <p:sp>
          <p:nvSpPr>
            <p:cNvPr id="569" name="Google Shape;569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4"/>
          <p:cNvGrpSpPr/>
          <p:nvPr/>
        </p:nvGrpSpPr>
        <p:grpSpPr>
          <a:xfrm>
            <a:off x="750500" y="2990150"/>
            <a:ext cx="134400" cy="565200"/>
            <a:chOff x="1613625" y="3435725"/>
            <a:chExt cx="134400" cy="565200"/>
          </a:xfrm>
        </p:grpSpPr>
        <p:sp>
          <p:nvSpPr>
            <p:cNvPr id="574" name="Google Shape;574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4"/>
          <p:cNvGrpSpPr/>
          <p:nvPr/>
        </p:nvGrpSpPr>
        <p:grpSpPr>
          <a:xfrm>
            <a:off x="1346650" y="2990150"/>
            <a:ext cx="134400" cy="565200"/>
            <a:chOff x="1613625" y="3435725"/>
            <a:chExt cx="134400" cy="565200"/>
          </a:xfrm>
        </p:grpSpPr>
        <p:sp>
          <p:nvSpPr>
            <p:cNvPr id="579" name="Google Shape;579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4"/>
          <p:cNvGrpSpPr/>
          <p:nvPr/>
        </p:nvGrpSpPr>
        <p:grpSpPr>
          <a:xfrm>
            <a:off x="1941475" y="2990150"/>
            <a:ext cx="134400" cy="565200"/>
            <a:chOff x="1613625" y="3435725"/>
            <a:chExt cx="134400" cy="565200"/>
          </a:xfrm>
        </p:grpSpPr>
        <p:sp>
          <p:nvSpPr>
            <p:cNvPr id="584" name="Google Shape;584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9" name="Google Shape;589;p24"/>
          <p:cNvSpPr txBox="1"/>
          <p:nvPr/>
        </p:nvSpPr>
        <p:spPr>
          <a:xfrm>
            <a:off x="7101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0" name="Google Shape;590;p24"/>
          <p:cNvSpPr txBox="1"/>
          <p:nvPr/>
        </p:nvSpPr>
        <p:spPr>
          <a:xfrm>
            <a:off x="1199988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1" name="Google Shape;591;p24"/>
          <p:cNvSpPr txBox="1"/>
          <p:nvPr/>
        </p:nvSpPr>
        <p:spPr>
          <a:xfrm>
            <a:off x="18012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3040225" y="21149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3040225" y="29531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3040225" y="386532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1391775" y="1524900"/>
            <a:ext cx="1608000" cy="230100"/>
          </a:xfrm>
          <a:prstGeom prst="wedgeRectCallout">
            <a:avLst>
              <a:gd fmla="val 44914" name="adj1"/>
              <a:gd fmla="val 17557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grpSp>
        <p:nvGrpSpPr>
          <p:cNvPr id="596" name="Google Shape;596;p24"/>
          <p:cNvGrpSpPr/>
          <p:nvPr/>
        </p:nvGrpSpPr>
        <p:grpSpPr>
          <a:xfrm>
            <a:off x="4221350" y="2114975"/>
            <a:ext cx="134400" cy="565200"/>
            <a:chOff x="1613625" y="3435725"/>
            <a:chExt cx="134400" cy="565200"/>
          </a:xfrm>
        </p:grpSpPr>
        <p:sp>
          <p:nvSpPr>
            <p:cNvPr id="597" name="Google Shape;597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4531863" y="2114975"/>
            <a:ext cx="134400" cy="565200"/>
            <a:chOff x="1613625" y="3435725"/>
            <a:chExt cx="134400" cy="565200"/>
          </a:xfrm>
        </p:grpSpPr>
        <p:sp>
          <p:nvSpPr>
            <p:cNvPr id="602" name="Google Shape;602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4"/>
          <p:cNvGrpSpPr/>
          <p:nvPr/>
        </p:nvGrpSpPr>
        <p:grpSpPr>
          <a:xfrm>
            <a:off x="4842400" y="2114975"/>
            <a:ext cx="134400" cy="565200"/>
            <a:chOff x="1613625" y="3435725"/>
            <a:chExt cx="134400" cy="565200"/>
          </a:xfrm>
        </p:grpSpPr>
        <p:sp>
          <p:nvSpPr>
            <p:cNvPr id="607" name="Google Shape;607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4"/>
          <p:cNvGrpSpPr/>
          <p:nvPr/>
        </p:nvGrpSpPr>
        <p:grpSpPr>
          <a:xfrm>
            <a:off x="5152925" y="2114975"/>
            <a:ext cx="134400" cy="565200"/>
            <a:chOff x="1613625" y="3435725"/>
            <a:chExt cx="134400" cy="565200"/>
          </a:xfrm>
        </p:grpSpPr>
        <p:sp>
          <p:nvSpPr>
            <p:cNvPr id="612" name="Google Shape;612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4"/>
          <p:cNvGrpSpPr/>
          <p:nvPr/>
        </p:nvGrpSpPr>
        <p:grpSpPr>
          <a:xfrm>
            <a:off x="4221350" y="2953175"/>
            <a:ext cx="134400" cy="565200"/>
            <a:chOff x="1613625" y="3435725"/>
            <a:chExt cx="134400" cy="565200"/>
          </a:xfrm>
        </p:grpSpPr>
        <p:sp>
          <p:nvSpPr>
            <p:cNvPr id="617" name="Google Shape;617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4"/>
          <p:cNvGrpSpPr/>
          <p:nvPr/>
        </p:nvGrpSpPr>
        <p:grpSpPr>
          <a:xfrm>
            <a:off x="4531863" y="2953175"/>
            <a:ext cx="134400" cy="565200"/>
            <a:chOff x="1613625" y="3435725"/>
            <a:chExt cx="134400" cy="565200"/>
          </a:xfrm>
        </p:grpSpPr>
        <p:sp>
          <p:nvSpPr>
            <p:cNvPr id="622" name="Google Shape;622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4"/>
          <p:cNvGrpSpPr/>
          <p:nvPr/>
        </p:nvGrpSpPr>
        <p:grpSpPr>
          <a:xfrm>
            <a:off x="4842400" y="2953175"/>
            <a:ext cx="134400" cy="565200"/>
            <a:chOff x="1613625" y="3435725"/>
            <a:chExt cx="134400" cy="565200"/>
          </a:xfrm>
        </p:grpSpPr>
        <p:sp>
          <p:nvSpPr>
            <p:cNvPr id="627" name="Google Shape;627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4"/>
          <p:cNvGrpSpPr/>
          <p:nvPr/>
        </p:nvGrpSpPr>
        <p:grpSpPr>
          <a:xfrm>
            <a:off x="5152925" y="2953175"/>
            <a:ext cx="134400" cy="565200"/>
            <a:chOff x="1613625" y="3435725"/>
            <a:chExt cx="134400" cy="565200"/>
          </a:xfrm>
        </p:grpSpPr>
        <p:sp>
          <p:nvSpPr>
            <p:cNvPr id="632" name="Google Shape;632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4221350" y="3919125"/>
            <a:ext cx="134400" cy="565200"/>
            <a:chOff x="1613625" y="3435725"/>
            <a:chExt cx="134400" cy="565200"/>
          </a:xfrm>
        </p:grpSpPr>
        <p:sp>
          <p:nvSpPr>
            <p:cNvPr id="637" name="Google Shape;637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4531863" y="3919125"/>
            <a:ext cx="134400" cy="565200"/>
            <a:chOff x="1613625" y="3435725"/>
            <a:chExt cx="134400" cy="565200"/>
          </a:xfrm>
        </p:grpSpPr>
        <p:sp>
          <p:nvSpPr>
            <p:cNvPr id="642" name="Google Shape;642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>
            <a:off x="4842400" y="3919125"/>
            <a:ext cx="134400" cy="565200"/>
            <a:chOff x="1613625" y="3435725"/>
            <a:chExt cx="134400" cy="565200"/>
          </a:xfrm>
        </p:grpSpPr>
        <p:sp>
          <p:nvSpPr>
            <p:cNvPr id="647" name="Google Shape;647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>
            <a:off x="5152925" y="3919125"/>
            <a:ext cx="134400" cy="565200"/>
            <a:chOff x="1613625" y="3435725"/>
            <a:chExt cx="134400" cy="565200"/>
          </a:xfrm>
        </p:grpSpPr>
        <p:sp>
          <p:nvSpPr>
            <p:cNvPr id="652" name="Google Shape;652;p24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6" name="Google Shape;656;p24"/>
          <p:cNvCxnSpPr>
            <a:endCxn id="592" idx="1"/>
          </p:cNvCxnSpPr>
          <p:nvPr/>
        </p:nvCxnSpPr>
        <p:spPr>
          <a:xfrm flipH="1" rot="10800000">
            <a:off x="2393425" y="2397575"/>
            <a:ext cx="6468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24"/>
          <p:cNvCxnSpPr>
            <a:endCxn id="593" idx="1"/>
          </p:cNvCxnSpPr>
          <p:nvPr/>
        </p:nvCxnSpPr>
        <p:spPr>
          <a:xfrm>
            <a:off x="2420425" y="3206975"/>
            <a:ext cx="6198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24"/>
          <p:cNvCxnSpPr>
            <a:endCxn id="594" idx="1"/>
          </p:cNvCxnSpPr>
          <p:nvPr/>
        </p:nvCxnSpPr>
        <p:spPr>
          <a:xfrm>
            <a:off x="2413825" y="3227225"/>
            <a:ext cx="6264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24"/>
          <p:cNvCxnSpPr>
            <a:stCxn id="592" idx="3"/>
          </p:cNvCxnSpPr>
          <p:nvPr/>
        </p:nvCxnSpPr>
        <p:spPr>
          <a:xfrm flipH="1" rot="10800000">
            <a:off x="3692425" y="2393675"/>
            <a:ext cx="422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4"/>
          <p:cNvCxnSpPr>
            <a:stCxn id="593" idx="3"/>
          </p:cNvCxnSpPr>
          <p:nvPr/>
        </p:nvCxnSpPr>
        <p:spPr>
          <a:xfrm>
            <a:off x="3692425" y="323577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4"/>
          <p:cNvCxnSpPr>
            <a:stCxn id="594" idx="3"/>
          </p:cNvCxnSpPr>
          <p:nvPr/>
        </p:nvCxnSpPr>
        <p:spPr>
          <a:xfrm>
            <a:off x="3692425" y="414792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24"/>
          <p:cNvSpPr/>
          <p:nvPr/>
        </p:nvSpPr>
        <p:spPr>
          <a:xfrm>
            <a:off x="5653613" y="1486338"/>
            <a:ext cx="1608000" cy="307200"/>
          </a:xfrm>
          <a:prstGeom prst="wedgeRectCallout">
            <a:avLst>
              <a:gd fmla="val -66252" name="adj1"/>
              <a:gd fmla="val 143038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pic>
        <p:nvPicPr>
          <p:cNvPr id="663" name="Google Shape;6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227" y="359152"/>
            <a:ext cx="3006075" cy="64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4"/>
          <p:cNvSpPr/>
          <p:nvPr/>
        </p:nvSpPr>
        <p:spPr>
          <a:xfrm>
            <a:off x="5600400" y="2357800"/>
            <a:ext cx="1042200" cy="10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225" y="2731125"/>
            <a:ext cx="5905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4"/>
          <p:cNvSpPr txBox="1"/>
          <p:nvPr/>
        </p:nvSpPr>
        <p:spPr>
          <a:xfrm>
            <a:off x="467250" y="4652800"/>
            <a:ext cx="8209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Google search map your </a:t>
            </a:r>
            <a:r>
              <a:rPr b="1" lang="en" sz="1800">
                <a:solidFill>
                  <a:schemeClr val="dk2"/>
                </a:solidFill>
              </a:rPr>
              <a:t>query </a:t>
            </a:r>
            <a:r>
              <a:rPr lang="en" sz="1800">
                <a:solidFill>
                  <a:schemeClr val="dk2"/>
                </a:solidFill>
              </a:rPr>
              <a:t>with a </a:t>
            </a:r>
            <a:r>
              <a:rPr b="1" lang="en" sz="1800">
                <a:solidFill>
                  <a:schemeClr val="dk2"/>
                </a:solidFill>
              </a:rPr>
              <a:t>key </a:t>
            </a:r>
            <a:r>
              <a:rPr lang="en" sz="1800">
                <a:solidFill>
                  <a:schemeClr val="dk2"/>
                </a:solidFill>
              </a:rPr>
              <a:t>from database, and return the </a:t>
            </a:r>
            <a:r>
              <a:rPr b="1" lang="en" sz="1800">
                <a:solidFill>
                  <a:schemeClr val="dk2"/>
                </a:solidFill>
              </a:rPr>
              <a:t>value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667" name="Google Shape;667;p24"/>
          <p:cNvCxnSpPr>
            <a:endCxn id="664" idx="1"/>
          </p:cNvCxnSpPr>
          <p:nvPr/>
        </p:nvCxnSpPr>
        <p:spPr>
          <a:xfrm>
            <a:off x="5445900" y="2413600"/>
            <a:ext cx="1545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24"/>
          <p:cNvCxnSpPr>
            <a:endCxn id="664" idx="1"/>
          </p:cNvCxnSpPr>
          <p:nvPr/>
        </p:nvCxnSpPr>
        <p:spPr>
          <a:xfrm flipH="1" rot="10800000">
            <a:off x="5432700" y="2878900"/>
            <a:ext cx="1677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24"/>
          <p:cNvSpPr txBox="1"/>
          <p:nvPr/>
        </p:nvSpPr>
        <p:spPr>
          <a:xfrm>
            <a:off x="5600400" y="2036425"/>
            <a:ext cx="301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Dimension sequence length x sequence length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70" name="Google Shape;670;p24"/>
          <p:cNvCxnSpPr>
            <a:stCxn id="664" idx="3"/>
          </p:cNvCxnSpPr>
          <p:nvPr/>
        </p:nvCxnSpPr>
        <p:spPr>
          <a:xfrm>
            <a:off x="6642600" y="2878900"/>
            <a:ext cx="9282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24"/>
          <p:cNvCxnSpPr/>
          <p:nvPr/>
        </p:nvCxnSpPr>
        <p:spPr>
          <a:xfrm flipH="1" rot="10800000">
            <a:off x="5399000" y="3637450"/>
            <a:ext cx="21582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2" name="Google Shape;6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5501" y="2680175"/>
            <a:ext cx="1407648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Vision-Transformer</a:t>
            </a:r>
            <a:endParaRPr/>
          </a:p>
        </p:txBody>
      </p:sp>
      <p:sp>
        <p:nvSpPr>
          <p:cNvPr id="678" name="Google Shape;678;p25"/>
          <p:cNvSpPr txBox="1"/>
          <p:nvPr/>
        </p:nvSpPr>
        <p:spPr>
          <a:xfrm>
            <a:off x="311700" y="1337975"/>
            <a:ext cx="50604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Why CNN?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want to keep the </a:t>
            </a:r>
            <a:r>
              <a:rPr b="1" lang="en" sz="1800">
                <a:solidFill>
                  <a:schemeClr val="dk2"/>
                </a:solidFill>
              </a:rPr>
              <a:t>spatial relationship</a:t>
            </a:r>
            <a:r>
              <a:rPr lang="en" sz="1800">
                <a:solidFill>
                  <a:schemeClr val="dk2"/>
                </a:solidFill>
              </a:rPr>
              <a:t> between the data points in 2D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Why Attention mechanism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It checks the relationship between the series of data points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Breakdown 2D into 1D sequence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9" name="Google Shape;6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256625"/>
            <a:ext cx="3397526" cy="23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200" y="2784675"/>
            <a:ext cx="1709009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25"/>
          <p:cNvSpPr/>
          <p:nvPr/>
        </p:nvSpPr>
        <p:spPr>
          <a:xfrm>
            <a:off x="7420875" y="214925"/>
            <a:ext cx="1608000" cy="230100"/>
          </a:xfrm>
          <a:prstGeom prst="wedgeRectCallout">
            <a:avLst>
              <a:gd fmla="val -45283" name="adj1"/>
              <a:gd fmla="val 28028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7327763" y="3019788"/>
            <a:ext cx="1608000" cy="307200"/>
          </a:xfrm>
          <a:prstGeom prst="wedgeRectCallout">
            <a:avLst>
              <a:gd fmla="val -3115" name="adj1"/>
              <a:gd fmla="val -203503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Vision-Transformer</a:t>
            </a:r>
            <a:endParaRPr/>
          </a:p>
        </p:txBody>
      </p:sp>
      <p:pic>
        <p:nvPicPr>
          <p:cNvPr id="688" name="Google Shape;6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" y="1129775"/>
            <a:ext cx="50267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6"/>
          <p:cNvSpPr txBox="1"/>
          <p:nvPr/>
        </p:nvSpPr>
        <p:spPr>
          <a:xfrm>
            <a:off x="5116600" y="1781750"/>
            <a:ext cx="4041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Convert 2D image into 1D sequence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0" name="Google Shape;690;p26"/>
          <p:cNvSpPr txBox="1"/>
          <p:nvPr/>
        </p:nvSpPr>
        <p:spPr>
          <a:xfrm>
            <a:off x="5301550" y="2837300"/>
            <a:ext cx="36711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Treat each of these 16x16 patch like an embedding in the case of NLP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Vision-Transformer</a:t>
            </a:r>
            <a:endParaRPr/>
          </a:p>
        </p:txBody>
      </p:sp>
      <p:pic>
        <p:nvPicPr>
          <p:cNvPr id="696" name="Google Shape;6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" y="1089450"/>
            <a:ext cx="577471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7"/>
          <p:cNvPicPr preferRelativeResize="0"/>
          <p:nvPr/>
        </p:nvPicPr>
        <p:blipFill rotWithShape="1">
          <a:blip r:embed="rId4">
            <a:alphaModFix/>
          </a:blip>
          <a:srcRect b="15963" l="15690" r="0" t="20665"/>
          <a:stretch/>
        </p:blipFill>
        <p:spPr>
          <a:xfrm>
            <a:off x="7732900" y="728625"/>
            <a:ext cx="1186800" cy="1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7"/>
          <p:cNvPicPr preferRelativeResize="0"/>
          <p:nvPr/>
        </p:nvPicPr>
        <p:blipFill rotWithShape="1">
          <a:blip r:embed="rId4">
            <a:alphaModFix/>
          </a:blip>
          <a:srcRect b="15963" l="15690" r="0" t="20665"/>
          <a:stretch/>
        </p:blipFill>
        <p:spPr>
          <a:xfrm>
            <a:off x="7508800" y="883500"/>
            <a:ext cx="1186800" cy="1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7"/>
          <p:cNvPicPr preferRelativeResize="0"/>
          <p:nvPr/>
        </p:nvPicPr>
        <p:blipFill rotWithShape="1">
          <a:blip r:embed="rId4">
            <a:alphaModFix/>
          </a:blip>
          <a:srcRect b="15963" l="15690" r="0" t="20665"/>
          <a:stretch/>
        </p:blipFill>
        <p:spPr>
          <a:xfrm>
            <a:off x="7291400" y="1060325"/>
            <a:ext cx="1186800" cy="1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7"/>
          <p:cNvPicPr preferRelativeResize="0"/>
          <p:nvPr/>
        </p:nvPicPr>
        <p:blipFill rotWithShape="1">
          <a:blip r:embed="rId4">
            <a:alphaModFix/>
          </a:blip>
          <a:srcRect b="15963" l="15690" r="0" t="20665"/>
          <a:stretch/>
        </p:blipFill>
        <p:spPr>
          <a:xfrm>
            <a:off x="7059700" y="1266500"/>
            <a:ext cx="1186800" cy="11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7"/>
          <p:cNvSpPr txBox="1"/>
          <p:nvPr/>
        </p:nvSpPr>
        <p:spPr>
          <a:xfrm>
            <a:off x="7150200" y="2413425"/>
            <a:ext cx="1822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Multi-head attention score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5950325" y="563425"/>
            <a:ext cx="1608000" cy="230100"/>
          </a:xfrm>
          <a:prstGeom prst="wedgeRectCallout">
            <a:avLst>
              <a:gd fmla="val -36620" name="adj1"/>
              <a:gd fmla="val 245708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>
            <a:off x="6728063" y="3924013"/>
            <a:ext cx="1608000" cy="307200"/>
          </a:xfrm>
          <a:prstGeom prst="wedgeRectCallout">
            <a:avLst>
              <a:gd fmla="val -85486" name="adj1"/>
              <a:gd fmla="val -238375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>
            <a:off x="7411613" y="3500963"/>
            <a:ext cx="1608000" cy="307200"/>
          </a:xfrm>
          <a:prstGeom prst="wedgeRectCallout">
            <a:avLst>
              <a:gd fmla="val -37181" name="adj1"/>
              <a:gd fmla="val -255082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8"/>
          <p:cNvSpPr txBox="1"/>
          <p:nvPr>
            <p:ph type="title"/>
          </p:nvPr>
        </p:nvSpPr>
        <p:spPr>
          <a:xfrm>
            <a:off x="311700" y="445025"/>
            <a:ext cx="30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Vision-Transformer</a:t>
            </a:r>
            <a:endParaRPr/>
          </a:p>
        </p:txBody>
      </p:sp>
      <p:pic>
        <p:nvPicPr>
          <p:cNvPr id="710" name="Google Shape;7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0" y="1170125"/>
            <a:ext cx="64720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28"/>
          <p:cNvSpPr txBox="1"/>
          <p:nvPr/>
        </p:nvSpPr>
        <p:spPr>
          <a:xfrm>
            <a:off x="3940025" y="559925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Why do we discard these output?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28"/>
          <p:cNvSpPr txBox="1"/>
          <p:nvPr/>
        </p:nvSpPr>
        <p:spPr>
          <a:xfrm>
            <a:off x="6812675" y="3134075"/>
            <a:ext cx="2344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weights will update accordingly to only use c0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based 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Back propagation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13" name="Google Shape;713;p28"/>
          <p:cNvSpPr txBox="1"/>
          <p:nvPr/>
        </p:nvSpPr>
        <p:spPr>
          <a:xfrm>
            <a:off x="6745450" y="1214700"/>
            <a:ext cx="23448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the forward pass doesn’t go there, it will not be involved in the back propagation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14" name="Google Shape;714;p28"/>
          <p:cNvPicPr preferRelativeResize="0"/>
          <p:nvPr/>
        </p:nvPicPr>
        <p:blipFill rotWithShape="1">
          <a:blip r:embed="rId4">
            <a:alphaModFix/>
          </a:blip>
          <a:srcRect b="0" l="0" r="0" t="21715"/>
          <a:stretch/>
        </p:blipFill>
        <p:spPr>
          <a:xfrm>
            <a:off x="8054275" y="3812275"/>
            <a:ext cx="269500" cy="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9"/>
          <p:cNvSpPr txBox="1"/>
          <p:nvPr>
            <p:ph type="title"/>
          </p:nvPr>
        </p:nvSpPr>
        <p:spPr>
          <a:xfrm>
            <a:off x="311700" y="445025"/>
            <a:ext cx="31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Vision-Transformer</a:t>
            </a:r>
            <a:endParaRPr/>
          </a:p>
        </p:txBody>
      </p:sp>
      <p:pic>
        <p:nvPicPr>
          <p:cNvPr id="720" name="Google Shape;7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75" y="1163400"/>
            <a:ext cx="579227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0"/>
          <p:cNvSpPr txBox="1"/>
          <p:nvPr>
            <p:ph type="title"/>
          </p:nvPr>
        </p:nvSpPr>
        <p:spPr>
          <a:xfrm>
            <a:off x="311700" y="445025"/>
            <a:ext cx="2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Multi-Modality</a:t>
            </a:r>
            <a:endParaRPr/>
          </a:p>
        </p:txBody>
      </p:sp>
      <p:sp>
        <p:nvSpPr>
          <p:cNvPr id="726" name="Google Shape;726;p30"/>
          <p:cNvSpPr txBox="1"/>
          <p:nvPr>
            <p:ph idx="1" type="body"/>
          </p:nvPr>
        </p:nvSpPr>
        <p:spPr>
          <a:xfrm>
            <a:off x="311700" y="1145750"/>
            <a:ext cx="8520600" cy="2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different data types, modalities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Image, text, audio, temporal-domain (time)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data type is represented as </a:t>
            </a:r>
            <a:r>
              <a:rPr b="1" lang="en"/>
              <a:t>vectors/matrices/tensors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Question</a:t>
            </a:r>
            <a:r>
              <a:rPr lang="en"/>
              <a:t>: how to make use of all these data in the model?</a:t>
            </a:r>
            <a:endParaRPr/>
          </a:p>
        </p:txBody>
      </p:sp>
      <p:grpSp>
        <p:nvGrpSpPr>
          <p:cNvPr id="727" name="Google Shape;727;p30"/>
          <p:cNvGrpSpPr/>
          <p:nvPr/>
        </p:nvGrpSpPr>
        <p:grpSpPr>
          <a:xfrm>
            <a:off x="1351313" y="4206675"/>
            <a:ext cx="134400" cy="565200"/>
            <a:chOff x="1613625" y="3435725"/>
            <a:chExt cx="134400" cy="565200"/>
          </a:xfrm>
        </p:grpSpPr>
        <p:sp>
          <p:nvSpPr>
            <p:cNvPr id="728" name="Google Shape;728;p30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30"/>
          <p:cNvSpPr txBox="1"/>
          <p:nvPr/>
        </p:nvSpPr>
        <p:spPr>
          <a:xfrm>
            <a:off x="573925" y="3479825"/>
            <a:ext cx="674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Image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733" name="Google Shape;733;p30"/>
          <p:cNvGrpSpPr/>
          <p:nvPr/>
        </p:nvGrpSpPr>
        <p:grpSpPr>
          <a:xfrm>
            <a:off x="1438825" y="3302750"/>
            <a:ext cx="537600" cy="565200"/>
            <a:chOff x="1411925" y="3361775"/>
            <a:chExt cx="537600" cy="565200"/>
          </a:xfrm>
        </p:grpSpPr>
        <p:grpSp>
          <p:nvGrpSpPr>
            <p:cNvPr id="734" name="Google Shape;734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735" name="Google Shape;735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740" name="Google Shape;740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745" name="Google Shape;745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750" name="Google Shape;750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4" name="Google Shape;754;p30"/>
          <p:cNvSpPr txBox="1"/>
          <p:nvPr/>
        </p:nvSpPr>
        <p:spPr>
          <a:xfrm>
            <a:off x="336538" y="4284400"/>
            <a:ext cx="900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Text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Embeddings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755" name="Google Shape;755;p30"/>
          <p:cNvGrpSpPr/>
          <p:nvPr/>
        </p:nvGrpSpPr>
        <p:grpSpPr>
          <a:xfrm>
            <a:off x="1405325" y="3337375"/>
            <a:ext cx="537600" cy="565200"/>
            <a:chOff x="1411925" y="3361775"/>
            <a:chExt cx="537600" cy="565200"/>
          </a:xfrm>
        </p:grpSpPr>
        <p:grpSp>
          <p:nvGrpSpPr>
            <p:cNvPr id="756" name="Google Shape;756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757" name="Google Shape;757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762" name="Google Shape;762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767" name="Google Shape;767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772" name="Google Shape;772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30"/>
          <p:cNvGrpSpPr/>
          <p:nvPr/>
        </p:nvGrpSpPr>
        <p:grpSpPr>
          <a:xfrm>
            <a:off x="1353375" y="3386150"/>
            <a:ext cx="537600" cy="565200"/>
            <a:chOff x="1411925" y="3361775"/>
            <a:chExt cx="537600" cy="565200"/>
          </a:xfrm>
        </p:grpSpPr>
        <p:grpSp>
          <p:nvGrpSpPr>
            <p:cNvPr id="777" name="Google Shape;777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778" name="Google Shape;778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788" name="Google Shape;788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793" name="Google Shape;793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7" name="Google Shape;797;p30"/>
          <p:cNvSpPr txBox="1"/>
          <p:nvPr/>
        </p:nvSpPr>
        <p:spPr>
          <a:xfrm>
            <a:off x="2642850" y="3455425"/>
            <a:ext cx="1360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Video = Image with temporal domain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798" name="Google Shape;798;p30"/>
          <p:cNvGrpSpPr/>
          <p:nvPr/>
        </p:nvGrpSpPr>
        <p:grpSpPr>
          <a:xfrm>
            <a:off x="4332575" y="3299213"/>
            <a:ext cx="537600" cy="565200"/>
            <a:chOff x="1411925" y="3361775"/>
            <a:chExt cx="537600" cy="565200"/>
          </a:xfrm>
        </p:grpSpPr>
        <p:grpSp>
          <p:nvGrpSpPr>
            <p:cNvPr id="799" name="Google Shape;799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800" name="Google Shape;800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4" name="Google Shape;804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810" name="Google Shape;810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4" name="Google Shape;814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815" name="Google Shape;815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9" name="Google Shape;819;p30"/>
          <p:cNvGrpSpPr/>
          <p:nvPr/>
        </p:nvGrpSpPr>
        <p:grpSpPr>
          <a:xfrm>
            <a:off x="4299075" y="3333838"/>
            <a:ext cx="537600" cy="565200"/>
            <a:chOff x="1411925" y="3361775"/>
            <a:chExt cx="537600" cy="565200"/>
          </a:xfrm>
        </p:grpSpPr>
        <p:grpSp>
          <p:nvGrpSpPr>
            <p:cNvPr id="820" name="Google Shape;820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821" name="Google Shape;821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826" name="Google Shape;826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836" name="Google Shape;836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0" name="Google Shape;840;p30"/>
          <p:cNvGrpSpPr/>
          <p:nvPr/>
        </p:nvGrpSpPr>
        <p:grpSpPr>
          <a:xfrm>
            <a:off x="4247125" y="3382613"/>
            <a:ext cx="537600" cy="565200"/>
            <a:chOff x="1411925" y="3361775"/>
            <a:chExt cx="537600" cy="565200"/>
          </a:xfrm>
        </p:grpSpPr>
        <p:grpSp>
          <p:nvGrpSpPr>
            <p:cNvPr id="841" name="Google Shape;841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842" name="Google Shape;842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847" name="Google Shape;847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1" name="Google Shape;851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852" name="Google Shape;852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857" name="Google Shape;857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1" name="Google Shape;861;p30"/>
          <p:cNvGrpSpPr/>
          <p:nvPr/>
        </p:nvGrpSpPr>
        <p:grpSpPr>
          <a:xfrm>
            <a:off x="5217850" y="3292138"/>
            <a:ext cx="537600" cy="565200"/>
            <a:chOff x="1411925" y="3361775"/>
            <a:chExt cx="537600" cy="565200"/>
          </a:xfrm>
        </p:grpSpPr>
        <p:grpSp>
          <p:nvGrpSpPr>
            <p:cNvPr id="862" name="Google Shape;862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863" name="Google Shape;863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868" name="Google Shape;868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873" name="Google Shape;873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878" name="Google Shape;878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30"/>
          <p:cNvGrpSpPr/>
          <p:nvPr/>
        </p:nvGrpSpPr>
        <p:grpSpPr>
          <a:xfrm>
            <a:off x="5184350" y="3326763"/>
            <a:ext cx="537600" cy="565200"/>
            <a:chOff x="1411925" y="3361775"/>
            <a:chExt cx="537600" cy="565200"/>
          </a:xfrm>
        </p:grpSpPr>
        <p:grpSp>
          <p:nvGrpSpPr>
            <p:cNvPr id="883" name="Google Shape;883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884" name="Google Shape;884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894" name="Google Shape;894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899" name="Google Shape;899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3" name="Google Shape;903;p30"/>
          <p:cNvGrpSpPr/>
          <p:nvPr/>
        </p:nvGrpSpPr>
        <p:grpSpPr>
          <a:xfrm>
            <a:off x="5132400" y="3375538"/>
            <a:ext cx="537600" cy="565200"/>
            <a:chOff x="1411925" y="3361775"/>
            <a:chExt cx="537600" cy="565200"/>
          </a:xfrm>
        </p:grpSpPr>
        <p:grpSp>
          <p:nvGrpSpPr>
            <p:cNvPr id="904" name="Google Shape;904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905" name="Google Shape;905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4" name="Google Shape;914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915" name="Google Shape;915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9" name="Google Shape;919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920" name="Google Shape;920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4" name="Google Shape;924;p30"/>
          <p:cNvGrpSpPr/>
          <p:nvPr/>
        </p:nvGrpSpPr>
        <p:grpSpPr>
          <a:xfrm>
            <a:off x="6121575" y="3292138"/>
            <a:ext cx="537600" cy="565200"/>
            <a:chOff x="1411925" y="3361775"/>
            <a:chExt cx="537600" cy="565200"/>
          </a:xfrm>
        </p:grpSpPr>
        <p:grpSp>
          <p:nvGrpSpPr>
            <p:cNvPr id="925" name="Google Shape;925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926" name="Google Shape;926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931" name="Google Shape;931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936" name="Google Shape;936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941" name="Google Shape;941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5" name="Google Shape;945;p30"/>
          <p:cNvGrpSpPr/>
          <p:nvPr/>
        </p:nvGrpSpPr>
        <p:grpSpPr>
          <a:xfrm>
            <a:off x="6088075" y="3326763"/>
            <a:ext cx="537600" cy="565200"/>
            <a:chOff x="1411925" y="3361775"/>
            <a:chExt cx="537600" cy="565200"/>
          </a:xfrm>
        </p:grpSpPr>
        <p:grpSp>
          <p:nvGrpSpPr>
            <p:cNvPr id="946" name="Google Shape;946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947" name="Google Shape;947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1" name="Google Shape;951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952" name="Google Shape;952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957" name="Google Shape;957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962" name="Google Shape;962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6" name="Google Shape;966;p30"/>
          <p:cNvGrpSpPr/>
          <p:nvPr/>
        </p:nvGrpSpPr>
        <p:grpSpPr>
          <a:xfrm>
            <a:off x="6036125" y="3375538"/>
            <a:ext cx="537600" cy="565200"/>
            <a:chOff x="1411925" y="3361775"/>
            <a:chExt cx="537600" cy="565200"/>
          </a:xfrm>
        </p:grpSpPr>
        <p:grpSp>
          <p:nvGrpSpPr>
            <p:cNvPr id="967" name="Google Shape;967;p30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968" name="Google Shape;968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0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973" name="Google Shape;973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7" name="Google Shape;977;p30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978" name="Google Shape;978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30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983" name="Google Shape;983;p30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7" name="Google Shape;987;p30"/>
          <p:cNvSpPr txBox="1"/>
          <p:nvPr/>
        </p:nvSpPr>
        <p:spPr>
          <a:xfrm>
            <a:off x="4178725" y="4022100"/>
            <a:ext cx="674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Image 0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8" name="Google Shape;988;p30"/>
          <p:cNvSpPr txBox="1"/>
          <p:nvPr/>
        </p:nvSpPr>
        <p:spPr>
          <a:xfrm>
            <a:off x="6019675" y="4022100"/>
            <a:ext cx="674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Image 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9" name="Google Shape;989;p30"/>
          <p:cNvSpPr txBox="1"/>
          <p:nvPr/>
        </p:nvSpPr>
        <p:spPr>
          <a:xfrm>
            <a:off x="5149450" y="4048650"/>
            <a:ext cx="674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…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990" name="Google Shape;990;p30"/>
          <p:cNvGrpSpPr/>
          <p:nvPr/>
        </p:nvGrpSpPr>
        <p:grpSpPr>
          <a:xfrm>
            <a:off x="3637125" y="4277675"/>
            <a:ext cx="134400" cy="565200"/>
            <a:chOff x="1613625" y="3435725"/>
            <a:chExt cx="134400" cy="565200"/>
          </a:xfrm>
        </p:grpSpPr>
        <p:sp>
          <p:nvSpPr>
            <p:cNvPr id="991" name="Google Shape;991;p30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30"/>
          <p:cNvSpPr txBox="1"/>
          <p:nvPr/>
        </p:nvSpPr>
        <p:spPr>
          <a:xfrm>
            <a:off x="2581975" y="4318000"/>
            <a:ext cx="90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Tabulated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Scalar data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(simple, naive way)</a:t>
            </a:r>
            <a:endParaRPr/>
          </a:p>
        </p:txBody>
      </p:sp>
      <p:sp>
        <p:nvSpPr>
          <p:cNvPr id="1001" name="Google Shape;1001;p31"/>
          <p:cNvSpPr txBox="1"/>
          <p:nvPr>
            <p:ph idx="1" type="body"/>
          </p:nvPr>
        </p:nvSpPr>
        <p:spPr>
          <a:xfrm>
            <a:off x="338600" y="1159200"/>
            <a:ext cx="44553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image channels, into 1D tensor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MLP from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Concatenate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Concatenate the different modality</a:t>
            </a:r>
            <a:endParaRPr/>
          </a:p>
        </p:txBody>
      </p:sp>
      <p:pic>
        <p:nvPicPr>
          <p:cNvPr id="1002" name="Google Shape;10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00" y="208925"/>
            <a:ext cx="3345800" cy="199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Google Shape;1003;p31"/>
          <p:cNvGrpSpPr/>
          <p:nvPr/>
        </p:nvGrpSpPr>
        <p:grpSpPr>
          <a:xfrm>
            <a:off x="3674125" y="4203725"/>
            <a:ext cx="134400" cy="565200"/>
            <a:chOff x="1613625" y="3435725"/>
            <a:chExt cx="134400" cy="565200"/>
          </a:xfrm>
        </p:grpSpPr>
        <p:sp>
          <p:nvSpPr>
            <p:cNvPr id="1004" name="Google Shape;1004;p3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31"/>
          <p:cNvSpPr txBox="1"/>
          <p:nvPr/>
        </p:nvSpPr>
        <p:spPr>
          <a:xfrm>
            <a:off x="2618975" y="4244050"/>
            <a:ext cx="90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Tabulated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Scalar data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09" name="Google Shape;1009;p31"/>
          <p:cNvSpPr txBox="1"/>
          <p:nvPr/>
        </p:nvSpPr>
        <p:spPr>
          <a:xfrm>
            <a:off x="119675" y="3200418"/>
            <a:ext cx="6009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Image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1010" name="Google Shape;1010;p31"/>
          <p:cNvGrpSpPr/>
          <p:nvPr/>
        </p:nvGrpSpPr>
        <p:grpSpPr>
          <a:xfrm>
            <a:off x="890487" y="3053935"/>
            <a:ext cx="479109" cy="467420"/>
            <a:chOff x="1411925" y="3361775"/>
            <a:chExt cx="537600" cy="565200"/>
          </a:xfrm>
        </p:grpSpPr>
        <p:grpSp>
          <p:nvGrpSpPr>
            <p:cNvPr id="1011" name="Google Shape;1011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012" name="Google Shape;1012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017" name="Google Shape;1017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022" name="Google Shape;1022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6" name="Google Shape;1026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027" name="Google Shape;1027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1" name="Google Shape;1031;p31"/>
          <p:cNvGrpSpPr/>
          <p:nvPr/>
        </p:nvGrpSpPr>
        <p:grpSpPr>
          <a:xfrm>
            <a:off x="860633" y="3082570"/>
            <a:ext cx="479109" cy="467420"/>
            <a:chOff x="1411925" y="3361775"/>
            <a:chExt cx="537600" cy="565200"/>
          </a:xfrm>
        </p:grpSpPr>
        <p:grpSp>
          <p:nvGrpSpPr>
            <p:cNvPr id="1032" name="Google Shape;1032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033" name="Google Shape;1033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7" name="Google Shape;1037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038" name="Google Shape;1038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043" name="Google Shape;1043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2" name="Google Shape;1052;p31"/>
          <p:cNvGrpSpPr/>
          <p:nvPr/>
        </p:nvGrpSpPr>
        <p:grpSpPr>
          <a:xfrm>
            <a:off x="814336" y="3122907"/>
            <a:ext cx="479109" cy="467420"/>
            <a:chOff x="1411925" y="3361775"/>
            <a:chExt cx="537600" cy="565200"/>
          </a:xfrm>
        </p:grpSpPr>
        <p:grpSp>
          <p:nvGrpSpPr>
            <p:cNvPr id="1053" name="Google Shape;1053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054" name="Google Shape;1054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059" name="Google Shape;1059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3" name="Google Shape;1063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064" name="Google Shape;1064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3" name="Google Shape;1073;p31"/>
          <p:cNvSpPr/>
          <p:nvPr/>
        </p:nvSpPr>
        <p:spPr>
          <a:xfrm>
            <a:off x="1843187" y="3180632"/>
            <a:ext cx="12165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Some model, CNN,...</a:t>
            </a:r>
            <a:endParaRPr sz="1000"/>
          </a:p>
        </p:txBody>
      </p:sp>
      <p:grpSp>
        <p:nvGrpSpPr>
          <p:cNvPr id="1074" name="Google Shape;1074;p31"/>
          <p:cNvGrpSpPr/>
          <p:nvPr/>
        </p:nvGrpSpPr>
        <p:grpSpPr>
          <a:xfrm>
            <a:off x="3688740" y="3122906"/>
            <a:ext cx="119777" cy="467420"/>
            <a:chOff x="1613625" y="3435725"/>
            <a:chExt cx="134400" cy="565200"/>
          </a:xfrm>
        </p:grpSpPr>
        <p:sp>
          <p:nvSpPr>
            <p:cNvPr id="1075" name="Google Shape;1075;p3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9" name="Google Shape;1079;p31"/>
          <p:cNvCxnSpPr>
            <a:endCxn id="1073" idx="1"/>
          </p:cNvCxnSpPr>
          <p:nvPr/>
        </p:nvCxnSpPr>
        <p:spPr>
          <a:xfrm>
            <a:off x="1369487" y="3345932"/>
            <a:ext cx="473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31"/>
          <p:cNvCxnSpPr>
            <a:stCxn id="1073" idx="3"/>
            <a:endCxn id="1077" idx="0"/>
          </p:cNvCxnSpPr>
          <p:nvPr/>
        </p:nvCxnSpPr>
        <p:spPr>
          <a:xfrm>
            <a:off x="3059687" y="3351032"/>
            <a:ext cx="688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31"/>
          <p:cNvSpPr txBox="1"/>
          <p:nvPr/>
        </p:nvSpPr>
        <p:spPr>
          <a:xfrm>
            <a:off x="3479538" y="3780388"/>
            <a:ext cx="1008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+"/>
            </a:pPr>
            <a:r>
              <a:rPr b="1" lang="en" sz="1000">
                <a:solidFill>
                  <a:schemeClr val="dk2"/>
                </a:solidFill>
              </a:rPr>
              <a:t>=</a:t>
            </a:r>
            <a:endParaRPr b="1" sz="1000">
              <a:solidFill>
                <a:schemeClr val="dk2"/>
              </a:solidFill>
            </a:endParaRPr>
          </a:p>
        </p:txBody>
      </p:sp>
      <p:grpSp>
        <p:nvGrpSpPr>
          <p:cNvPr id="1082" name="Google Shape;1082;p31"/>
          <p:cNvGrpSpPr/>
          <p:nvPr/>
        </p:nvGrpSpPr>
        <p:grpSpPr>
          <a:xfrm>
            <a:off x="4437600" y="3356775"/>
            <a:ext cx="134400" cy="565200"/>
            <a:chOff x="1613625" y="3435725"/>
            <a:chExt cx="134400" cy="565200"/>
          </a:xfrm>
        </p:grpSpPr>
        <p:sp>
          <p:nvSpPr>
            <p:cNvPr id="1083" name="Google Shape;1083;p3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31"/>
          <p:cNvGrpSpPr/>
          <p:nvPr/>
        </p:nvGrpSpPr>
        <p:grpSpPr>
          <a:xfrm>
            <a:off x="4437600" y="3921975"/>
            <a:ext cx="134400" cy="565200"/>
            <a:chOff x="1613625" y="3435725"/>
            <a:chExt cx="134400" cy="565200"/>
          </a:xfrm>
        </p:grpSpPr>
        <p:sp>
          <p:nvSpPr>
            <p:cNvPr id="1088" name="Google Shape;1088;p3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1"/>
          <p:cNvGrpSpPr/>
          <p:nvPr/>
        </p:nvGrpSpPr>
        <p:grpSpPr>
          <a:xfrm>
            <a:off x="6515925" y="4179800"/>
            <a:ext cx="134400" cy="565200"/>
            <a:chOff x="1613625" y="3435725"/>
            <a:chExt cx="134400" cy="565200"/>
          </a:xfrm>
        </p:grpSpPr>
        <p:sp>
          <p:nvSpPr>
            <p:cNvPr id="1093" name="Google Shape;1093;p3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31"/>
          <p:cNvSpPr txBox="1"/>
          <p:nvPr/>
        </p:nvSpPr>
        <p:spPr>
          <a:xfrm>
            <a:off x="5460775" y="4220125"/>
            <a:ext cx="90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Tabulated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Scalar data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098" name="Google Shape;1098;p31"/>
          <p:cNvCxnSpPr/>
          <p:nvPr/>
        </p:nvCxnSpPr>
        <p:spPr>
          <a:xfrm>
            <a:off x="5338475" y="2756650"/>
            <a:ext cx="0" cy="215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31"/>
          <p:cNvSpPr txBox="1"/>
          <p:nvPr/>
        </p:nvSpPr>
        <p:spPr>
          <a:xfrm>
            <a:off x="6590088" y="3209793"/>
            <a:ext cx="6009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Image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1100" name="Google Shape;1100;p31"/>
          <p:cNvGrpSpPr/>
          <p:nvPr/>
        </p:nvGrpSpPr>
        <p:grpSpPr>
          <a:xfrm>
            <a:off x="7360900" y="3063310"/>
            <a:ext cx="479109" cy="467420"/>
            <a:chOff x="1411925" y="3361775"/>
            <a:chExt cx="537600" cy="565200"/>
          </a:xfrm>
        </p:grpSpPr>
        <p:grpSp>
          <p:nvGrpSpPr>
            <p:cNvPr id="1101" name="Google Shape;1101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102" name="Google Shape;1102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107" name="Google Shape;1107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1" name="Google Shape;1111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112" name="Google Shape;1112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117" name="Google Shape;1117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1" name="Google Shape;1121;p31"/>
          <p:cNvGrpSpPr/>
          <p:nvPr/>
        </p:nvGrpSpPr>
        <p:grpSpPr>
          <a:xfrm>
            <a:off x="7331045" y="3091945"/>
            <a:ext cx="479109" cy="467420"/>
            <a:chOff x="1411925" y="3361775"/>
            <a:chExt cx="537600" cy="565200"/>
          </a:xfrm>
        </p:grpSpPr>
        <p:grpSp>
          <p:nvGrpSpPr>
            <p:cNvPr id="1122" name="Google Shape;1122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123" name="Google Shape;1123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Google Shape;1127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128" name="Google Shape;1128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133" name="Google Shape;1133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138" name="Google Shape;1138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31"/>
          <p:cNvGrpSpPr/>
          <p:nvPr/>
        </p:nvGrpSpPr>
        <p:grpSpPr>
          <a:xfrm>
            <a:off x="7284749" y="3132282"/>
            <a:ext cx="479109" cy="467420"/>
            <a:chOff x="1411925" y="3361775"/>
            <a:chExt cx="537600" cy="565200"/>
          </a:xfrm>
        </p:grpSpPr>
        <p:grpSp>
          <p:nvGrpSpPr>
            <p:cNvPr id="1143" name="Google Shape;1143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144" name="Google Shape;1144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8" name="Google Shape;1148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149" name="Google Shape;1149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154" name="Google Shape;1154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8" name="Google Shape;1158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159" name="Google Shape;1159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3" name="Google Shape;1163;p31"/>
          <p:cNvGrpSpPr/>
          <p:nvPr/>
        </p:nvGrpSpPr>
        <p:grpSpPr>
          <a:xfrm>
            <a:off x="7284611" y="4228695"/>
            <a:ext cx="479109" cy="467420"/>
            <a:chOff x="1411925" y="3361775"/>
            <a:chExt cx="537600" cy="565200"/>
          </a:xfrm>
        </p:grpSpPr>
        <p:grpSp>
          <p:nvGrpSpPr>
            <p:cNvPr id="1164" name="Google Shape;1164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165" name="Google Shape;1165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9" name="Google Shape;1169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170" name="Google Shape;1170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4" name="Google Shape;1174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175" name="Google Shape;1175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9" name="Google Shape;1179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180" name="Google Shape;1180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84" name="Google Shape;1184;p31"/>
          <p:cNvCxnSpPr/>
          <p:nvPr/>
        </p:nvCxnSpPr>
        <p:spPr>
          <a:xfrm>
            <a:off x="6824375" y="4457700"/>
            <a:ext cx="3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31"/>
          <p:cNvSpPr txBox="1"/>
          <p:nvPr/>
        </p:nvSpPr>
        <p:spPr>
          <a:xfrm>
            <a:off x="6764600" y="4696125"/>
            <a:ext cx="900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Processing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86" name="Google Shape;1186;p31"/>
          <p:cNvSpPr txBox="1"/>
          <p:nvPr/>
        </p:nvSpPr>
        <p:spPr>
          <a:xfrm>
            <a:off x="7350038" y="3780388"/>
            <a:ext cx="1008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+"/>
            </a:pPr>
            <a:r>
              <a:rPr b="1" lang="en" sz="1000">
                <a:solidFill>
                  <a:schemeClr val="dk2"/>
                </a:solidFill>
              </a:rPr>
              <a:t>=</a:t>
            </a:r>
            <a:endParaRPr b="1" sz="1000">
              <a:solidFill>
                <a:schemeClr val="dk2"/>
              </a:solidFill>
            </a:endParaRPr>
          </a:p>
        </p:txBody>
      </p:sp>
      <p:grpSp>
        <p:nvGrpSpPr>
          <p:cNvPr id="1187" name="Google Shape;1187;p31"/>
          <p:cNvGrpSpPr/>
          <p:nvPr/>
        </p:nvGrpSpPr>
        <p:grpSpPr>
          <a:xfrm>
            <a:off x="8353200" y="3658410"/>
            <a:ext cx="479109" cy="467420"/>
            <a:chOff x="1411925" y="3361775"/>
            <a:chExt cx="537600" cy="565200"/>
          </a:xfrm>
        </p:grpSpPr>
        <p:grpSp>
          <p:nvGrpSpPr>
            <p:cNvPr id="1188" name="Google Shape;1188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189" name="Google Shape;1189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194" name="Google Shape;1194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8" name="Google Shape;1198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199" name="Google Shape;1199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3" name="Google Shape;1203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204" name="Google Shape;1204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8" name="Google Shape;1208;p31"/>
          <p:cNvGrpSpPr/>
          <p:nvPr/>
        </p:nvGrpSpPr>
        <p:grpSpPr>
          <a:xfrm>
            <a:off x="8323345" y="3687045"/>
            <a:ext cx="479109" cy="467420"/>
            <a:chOff x="1411925" y="3361775"/>
            <a:chExt cx="537600" cy="565200"/>
          </a:xfrm>
        </p:grpSpPr>
        <p:grpSp>
          <p:nvGrpSpPr>
            <p:cNvPr id="1209" name="Google Shape;1209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210" name="Google Shape;1210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4" name="Google Shape;1214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215" name="Google Shape;1215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4" name="Google Shape;1224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225" name="Google Shape;1225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9" name="Google Shape;1229;p31"/>
          <p:cNvGrpSpPr/>
          <p:nvPr/>
        </p:nvGrpSpPr>
        <p:grpSpPr>
          <a:xfrm>
            <a:off x="8277049" y="3727382"/>
            <a:ext cx="479109" cy="467420"/>
            <a:chOff x="1411925" y="3361775"/>
            <a:chExt cx="537600" cy="565200"/>
          </a:xfrm>
        </p:grpSpPr>
        <p:grpSp>
          <p:nvGrpSpPr>
            <p:cNvPr id="1230" name="Google Shape;1230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231" name="Google Shape;1231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0" name="Google Shape;1240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241" name="Google Shape;1241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5" name="Google Shape;1245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246" name="Google Shape;1246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0" name="Google Shape;1250;p31"/>
          <p:cNvGrpSpPr/>
          <p:nvPr/>
        </p:nvGrpSpPr>
        <p:grpSpPr>
          <a:xfrm>
            <a:off x="8217386" y="3775782"/>
            <a:ext cx="479109" cy="467420"/>
            <a:chOff x="1411925" y="3361775"/>
            <a:chExt cx="537600" cy="565200"/>
          </a:xfrm>
        </p:grpSpPr>
        <p:grpSp>
          <p:nvGrpSpPr>
            <p:cNvPr id="1251" name="Google Shape;1251;p31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252" name="Google Shape;1252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Google Shape;1256;p31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257" name="Google Shape;1257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1" name="Google Shape;1261;p31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262" name="Google Shape;1262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6" name="Google Shape;1266;p31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267" name="Google Shape;1267;p31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“latest trend”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Attention	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Vision Transformer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Paper: An Image is worth 16x16 words: Transformer for Image Recognition at Scale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Diffusion Model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Paper: Denoising Diffusion Probabilistic Model (DDPM)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Multi-Modality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Paper: Contrastive Language-Image Pretraining (CLIP) (OpenAI)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</a:t>
            </a:r>
            <a:endParaRPr/>
          </a:p>
        </p:txBody>
      </p:sp>
      <p:pic>
        <p:nvPicPr>
          <p:cNvPr id="1276" name="Google Shape;1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75" y="395675"/>
            <a:ext cx="5997400" cy="19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972" y="2852222"/>
            <a:ext cx="6113649" cy="21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33"/>
          <p:cNvSpPr txBox="1"/>
          <p:nvPr>
            <p:ph type="title"/>
          </p:nvPr>
        </p:nvSpPr>
        <p:spPr>
          <a:xfrm>
            <a:off x="311700" y="445025"/>
            <a:ext cx="28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</a:t>
            </a:r>
            <a:endParaRPr/>
          </a:p>
        </p:txBody>
      </p:sp>
      <p:pic>
        <p:nvPicPr>
          <p:cNvPr id="1283" name="Google Shape;1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5" y="2033400"/>
            <a:ext cx="3688451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3"/>
          <p:cNvSpPr txBox="1"/>
          <p:nvPr>
            <p:ph idx="1" type="body"/>
          </p:nvPr>
        </p:nvSpPr>
        <p:spPr>
          <a:xfrm>
            <a:off x="5448450" y="49550"/>
            <a:ext cx="36417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Reference: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https://www.youtube.com/watch?v=HoKDTa5jHvg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3"/>
          <p:cNvSpPr txBox="1"/>
          <p:nvPr/>
        </p:nvSpPr>
        <p:spPr>
          <a:xfrm>
            <a:off x="5197300" y="1734675"/>
            <a:ext cx="20100" cy="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6" name="Google Shape;1286;p33"/>
          <p:cNvSpPr txBox="1"/>
          <p:nvPr/>
        </p:nvSpPr>
        <p:spPr>
          <a:xfrm>
            <a:off x="4377025" y="1936350"/>
            <a:ext cx="38928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Generate image from a noisy starting image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4"/>
          <p:cNvSpPr txBox="1"/>
          <p:nvPr>
            <p:ph type="title"/>
          </p:nvPr>
        </p:nvSpPr>
        <p:spPr>
          <a:xfrm>
            <a:off x="311700" y="445025"/>
            <a:ext cx="28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</a:t>
            </a:r>
            <a:endParaRPr/>
          </a:p>
        </p:txBody>
      </p:sp>
      <p:pic>
        <p:nvPicPr>
          <p:cNvPr id="1292" name="Google Shape;1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47" y="593000"/>
            <a:ext cx="5069524" cy="19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200" y="3046600"/>
            <a:ext cx="2935375" cy="156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4" name="Google Shape;1294;p34"/>
          <p:cNvCxnSpPr/>
          <p:nvPr/>
        </p:nvCxnSpPr>
        <p:spPr>
          <a:xfrm flipH="1">
            <a:off x="7301725" y="2440725"/>
            <a:ext cx="1338000" cy="158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34"/>
          <p:cNvCxnSpPr/>
          <p:nvPr/>
        </p:nvCxnSpPr>
        <p:spPr>
          <a:xfrm flipH="1" rot="10800000">
            <a:off x="4175300" y="2440725"/>
            <a:ext cx="3684600" cy="142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34"/>
          <p:cNvCxnSpPr/>
          <p:nvPr/>
        </p:nvCxnSpPr>
        <p:spPr>
          <a:xfrm rot="10800000">
            <a:off x="1109300" y="4867825"/>
            <a:ext cx="737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34"/>
          <p:cNvSpPr txBox="1"/>
          <p:nvPr/>
        </p:nvSpPr>
        <p:spPr>
          <a:xfrm>
            <a:off x="968150" y="445097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Reverse Process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8" name="Google Shape;12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5" y="2033400"/>
            <a:ext cx="3688451" cy="15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5"/>
          <p:cNvSpPr txBox="1"/>
          <p:nvPr>
            <p:ph type="title"/>
          </p:nvPr>
        </p:nvSpPr>
        <p:spPr>
          <a:xfrm>
            <a:off x="311700" y="445025"/>
            <a:ext cx="28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</a:t>
            </a:r>
            <a:endParaRPr/>
          </a:p>
        </p:txBody>
      </p:sp>
      <p:pic>
        <p:nvPicPr>
          <p:cNvPr id="1304" name="Google Shape;1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49" y="1875875"/>
            <a:ext cx="3351250" cy="127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827" y="3497832"/>
            <a:ext cx="1940453" cy="103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849" y="1875875"/>
            <a:ext cx="3351250" cy="127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364" y="3497832"/>
            <a:ext cx="1940453" cy="1037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8" name="Google Shape;1308;p35"/>
          <p:cNvCxnSpPr>
            <a:stCxn id="1306" idx="2"/>
          </p:cNvCxnSpPr>
          <p:nvPr/>
        </p:nvCxnSpPr>
        <p:spPr>
          <a:xfrm>
            <a:off x="6608474" y="3147038"/>
            <a:ext cx="515700" cy="99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35"/>
          <p:cNvCxnSpPr/>
          <p:nvPr/>
        </p:nvCxnSpPr>
        <p:spPr>
          <a:xfrm>
            <a:off x="4013950" y="2763375"/>
            <a:ext cx="598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35"/>
          <p:cNvSpPr txBox="1"/>
          <p:nvPr/>
        </p:nvSpPr>
        <p:spPr>
          <a:xfrm>
            <a:off x="7248200" y="3723400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11" name="Google Shape;1311;p35"/>
          <p:cNvSpPr txBox="1"/>
          <p:nvPr/>
        </p:nvSpPr>
        <p:spPr>
          <a:xfrm>
            <a:off x="4329063" y="3790650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output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12" name="Google Shape;1312;p35"/>
          <p:cNvSpPr txBox="1"/>
          <p:nvPr/>
        </p:nvSpPr>
        <p:spPr>
          <a:xfrm>
            <a:off x="3285725" y="3790625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13" name="Google Shape;1313;p35"/>
          <p:cNvSpPr txBox="1"/>
          <p:nvPr/>
        </p:nvSpPr>
        <p:spPr>
          <a:xfrm>
            <a:off x="161663" y="3790613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output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314" name="Google Shape;1314;p35"/>
          <p:cNvCxnSpPr>
            <a:stCxn id="1304" idx="2"/>
          </p:cNvCxnSpPr>
          <p:nvPr/>
        </p:nvCxnSpPr>
        <p:spPr>
          <a:xfrm flipH="1">
            <a:off x="514574" y="3147038"/>
            <a:ext cx="1517400" cy="64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5" name="Google Shape;1315;p35"/>
          <p:cNvCxnSpPr/>
          <p:nvPr/>
        </p:nvCxnSpPr>
        <p:spPr>
          <a:xfrm>
            <a:off x="2534775" y="3126450"/>
            <a:ext cx="422700" cy="87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35"/>
          <p:cNvCxnSpPr/>
          <p:nvPr/>
        </p:nvCxnSpPr>
        <p:spPr>
          <a:xfrm flipH="1">
            <a:off x="4624674" y="3147038"/>
            <a:ext cx="1517400" cy="64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7" name="Google Shape;1317;p35"/>
          <p:cNvSpPr txBox="1"/>
          <p:nvPr/>
        </p:nvSpPr>
        <p:spPr>
          <a:xfrm>
            <a:off x="719425" y="1008525"/>
            <a:ext cx="8041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When we add noise, we have the </a:t>
            </a:r>
            <a:r>
              <a:rPr b="1" lang="en" sz="1800">
                <a:solidFill>
                  <a:schemeClr val="dk2"/>
                </a:solidFill>
              </a:rPr>
              <a:t>ground truth label</a:t>
            </a:r>
            <a:r>
              <a:rPr lang="en" sz="1800">
                <a:solidFill>
                  <a:schemeClr val="dk2"/>
                </a:solidFill>
              </a:rPr>
              <a:t> for time 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8" name="Google Shape;1318;p35"/>
          <p:cNvSpPr txBox="1"/>
          <p:nvPr/>
        </p:nvSpPr>
        <p:spPr>
          <a:xfrm>
            <a:off x="423575" y="2119950"/>
            <a:ext cx="2790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Each of the img is a label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</a:t>
            </a:r>
            <a:r>
              <a:rPr lang="en"/>
              <a:t>Net (CNN based)</a:t>
            </a:r>
            <a:endParaRPr/>
          </a:p>
        </p:txBody>
      </p:sp>
      <p:pic>
        <p:nvPicPr>
          <p:cNvPr id="1324" name="Google Shape;1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26" y="1232437"/>
            <a:ext cx="4272549" cy="345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75" y="1897251"/>
            <a:ext cx="3845849" cy="251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output?</a:t>
            </a:r>
            <a:endParaRPr/>
          </a:p>
        </p:txBody>
      </p:sp>
      <p:pic>
        <p:nvPicPr>
          <p:cNvPr id="1331" name="Google Shape;1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0" y="1371850"/>
            <a:ext cx="5216724" cy="31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2312225"/>
            <a:ext cx="660225" cy="65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075" y="4139200"/>
            <a:ext cx="693225" cy="6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37"/>
          <p:cNvSpPr txBox="1"/>
          <p:nvPr/>
        </p:nvSpPr>
        <p:spPr>
          <a:xfrm>
            <a:off x="6010825" y="1990175"/>
            <a:ext cx="3146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Random image generated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5" name="Google Shape;1335;p37"/>
          <p:cNvSpPr txBox="1"/>
          <p:nvPr/>
        </p:nvSpPr>
        <p:spPr>
          <a:xfrm>
            <a:off x="5934625" y="3687400"/>
            <a:ext cx="3146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Guided by the text prompt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Contrastive Language-Image Pretrained (CLIP)</a:t>
            </a:r>
            <a:endParaRPr/>
          </a:p>
        </p:txBody>
      </p:sp>
      <p:sp>
        <p:nvSpPr>
          <p:cNvPr id="1341" name="Google Shape;1341;p38"/>
          <p:cNvSpPr txBox="1"/>
          <p:nvPr>
            <p:ph idx="1" type="body"/>
          </p:nvPr>
        </p:nvSpPr>
        <p:spPr>
          <a:xfrm>
            <a:off x="311700" y="1152475"/>
            <a:ext cx="85206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classification into a text similarity problem</a:t>
            </a:r>
            <a:endParaRPr/>
          </a:p>
        </p:txBody>
      </p:sp>
      <p:pic>
        <p:nvPicPr>
          <p:cNvPr id="1342" name="Google Shape;13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25" y="1852225"/>
            <a:ext cx="7615349" cy="29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Google Shape;1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75" y="254288"/>
            <a:ext cx="51140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39"/>
          <p:cNvSpPr txBox="1"/>
          <p:nvPr/>
        </p:nvSpPr>
        <p:spPr>
          <a:xfrm>
            <a:off x="1221575" y="759750"/>
            <a:ext cx="685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Hamster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on grass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49" name="Google Shape;1349;p39"/>
          <p:cNvSpPr txBox="1"/>
          <p:nvPr/>
        </p:nvSpPr>
        <p:spPr>
          <a:xfrm>
            <a:off x="450475" y="759750"/>
            <a:ext cx="85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Pepper the Aussie pup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50" name="Google Shape;13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75" y="255871"/>
            <a:ext cx="511400" cy="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39"/>
          <p:cNvSpPr txBox="1"/>
          <p:nvPr/>
        </p:nvSpPr>
        <p:spPr>
          <a:xfrm>
            <a:off x="2164975" y="54460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many more in the dataset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" name="Google Shape;1356;p40"/>
          <p:cNvPicPr preferRelativeResize="0"/>
          <p:nvPr/>
        </p:nvPicPr>
        <p:blipFill rotWithShape="1">
          <a:blip r:embed="rId3">
            <a:alphaModFix/>
          </a:blip>
          <a:srcRect b="0" l="13718" r="49998" t="12572"/>
          <a:stretch/>
        </p:blipFill>
        <p:spPr>
          <a:xfrm>
            <a:off x="3146600" y="1795200"/>
            <a:ext cx="3207102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75" y="254288"/>
            <a:ext cx="51140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40"/>
          <p:cNvSpPr txBox="1"/>
          <p:nvPr/>
        </p:nvSpPr>
        <p:spPr>
          <a:xfrm>
            <a:off x="1221575" y="759750"/>
            <a:ext cx="685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Hamster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on grass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59" name="Google Shape;1359;p40"/>
          <p:cNvSpPr txBox="1"/>
          <p:nvPr/>
        </p:nvSpPr>
        <p:spPr>
          <a:xfrm>
            <a:off x="450475" y="759750"/>
            <a:ext cx="85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Pepper the Aussie pup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60" name="Google Shape;136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75" y="255871"/>
            <a:ext cx="511400" cy="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40"/>
          <p:cNvSpPr txBox="1"/>
          <p:nvPr/>
        </p:nvSpPr>
        <p:spPr>
          <a:xfrm>
            <a:off x="2164975" y="54460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many more in the dataset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62" name="Google Shape;136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500" y="2758883"/>
            <a:ext cx="511400" cy="50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00" y="3315325"/>
            <a:ext cx="51140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40"/>
          <p:cNvSpPr txBox="1"/>
          <p:nvPr/>
        </p:nvSpPr>
        <p:spPr>
          <a:xfrm>
            <a:off x="1658450" y="1522788"/>
            <a:ext cx="85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accent6"/>
                </a:highlight>
              </a:rPr>
              <a:t>Pepper the Aussie pup</a:t>
            </a:r>
            <a:endParaRPr sz="9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365" name="Google Shape;1365;p40"/>
          <p:cNvSpPr txBox="1"/>
          <p:nvPr/>
        </p:nvSpPr>
        <p:spPr>
          <a:xfrm>
            <a:off x="1658450" y="1918550"/>
            <a:ext cx="685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accent6"/>
                </a:highlight>
              </a:rPr>
              <a:t>Hamster </a:t>
            </a:r>
            <a:endParaRPr sz="9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accent6"/>
                </a:highlight>
              </a:rPr>
              <a:t>on grass</a:t>
            </a:r>
            <a:endParaRPr sz="9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cxnSp>
        <p:nvCxnSpPr>
          <p:cNvPr id="1366" name="Google Shape;1366;p40"/>
          <p:cNvCxnSpPr>
            <a:stCxn id="1364" idx="3"/>
          </p:cNvCxnSpPr>
          <p:nvPr/>
        </p:nvCxnSpPr>
        <p:spPr>
          <a:xfrm>
            <a:off x="2516750" y="1721088"/>
            <a:ext cx="6096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40"/>
          <p:cNvCxnSpPr>
            <a:stCxn id="1365" idx="3"/>
          </p:cNvCxnSpPr>
          <p:nvPr/>
        </p:nvCxnSpPr>
        <p:spPr>
          <a:xfrm>
            <a:off x="2344250" y="2116850"/>
            <a:ext cx="7419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40"/>
          <p:cNvCxnSpPr/>
          <p:nvPr/>
        </p:nvCxnSpPr>
        <p:spPr>
          <a:xfrm>
            <a:off x="2763200" y="3066262"/>
            <a:ext cx="3834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40"/>
          <p:cNvCxnSpPr/>
          <p:nvPr/>
        </p:nvCxnSpPr>
        <p:spPr>
          <a:xfrm>
            <a:off x="2763200" y="3548150"/>
            <a:ext cx="363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40"/>
          <p:cNvSpPr txBox="1"/>
          <p:nvPr/>
        </p:nvSpPr>
        <p:spPr>
          <a:xfrm>
            <a:off x="1727800" y="2158250"/>
            <a:ext cx="479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/>
          </a:p>
        </p:txBody>
      </p:sp>
      <p:sp>
        <p:nvSpPr>
          <p:cNvPr id="1371" name="Google Shape;1371;p40"/>
          <p:cNvSpPr txBox="1"/>
          <p:nvPr/>
        </p:nvSpPr>
        <p:spPr>
          <a:xfrm>
            <a:off x="2223350" y="3796900"/>
            <a:ext cx="479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/>
          </a:p>
        </p:txBody>
      </p:sp>
      <p:cxnSp>
        <p:nvCxnSpPr>
          <p:cNvPr id="1372" name="Google Shape;1372;p40"/>
          <p:cNvCxnSpPr/>
          <p:nvPr/>
        </p:nvCxnSpPr>
        <p:spPr>
          <a:xfrm flipH="1" rot="10800000">
            <a:off x="2773250" y="3812163"/>
            <a:ext cx="3264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3" name="Google Shape;1373;p40"/>
          <p:cNvCxnSpPr/>
          <p:nvPr/>
        </p:nvCxnSpPr>
        <p:spPr>
          <a:xfrm flipH="1" rot="10800000">
            <a:off x="2300000" y="2353238"/>
            <a:ext cx="7794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4" name="Google Shape;1374;p40"/>
          <p:cNvSpPr/>
          <p:nvPr/>
        </p:nvSpPr>
        <p:spPr>
          <a:xfrm>
            <a:off x="3628825" y="1095700"/>
            <a:ext cx="1608000" cy="230100"/>
          </a:xfrm>
          <a:prstGeom prst="wedgeRectCallout">
            <a:avLst>
              <a:gd fmla="val -45283" name="adj1"/>
              <a:gd fmla="val 28028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1375" name="Google Shape;1375;p40"/>
          <p:cNvSpPr/>
          <p:nvPr/>
        </p:nvSpPr>
        <p:spPr>
          <a:xfrm>
            <a:off x="2344250" y="4515725"/>
            <a:ext cx="1608000" cy="230100"/>
          </a:xfrm>
          <a:prstGeom prst="wedgeRectCallout">
            <a:avLst>
              <a:gd fmla="val -2635" name="adj1"/>
              <a:gd fmla="val -20962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1376" name="Google Shape;1376;p40"/>
          <p:cNvSpPr/>
          <p:nvPr/>
        </p:nvSpPr>
        <p:spPr>
          <a:xfrm>
            <a:off x="4503888" y="4745813"/>
            <a:ext cx="1608000" cy="307200"/>
          </a:xfrm>
          <a:prstGeom prst="wedgeRectCallout">
            <a:avLst>
              <a:gd fmla="val -48888" name="adj1"/>
              <a:gd fmla="val -132646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sp>
        <p:nvSpPr>
          <p:cNvPr id="1377" name="Google Shape;1377;p40"/>
          <p:cNvSpPr/>
          <p:nvPr/>
        </p:nvSpPr>
        <p:spPr>
          <a:xfrm>
            <a:off x="5614163" y="1522788"/>
            <a:ext cx="1608000" cy="307200"/>
          </a:xfrm>
          <a:prstGeom prst="wedgeRectCallout">
            <a:avLst>
              <a:gd fmla="val -41638" name="adj1"/>
              <a:gd fmla="val 229081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sp>
        <p:nvSpPr>
          <p:cNvPr id="1378" name="Google Shape;1378;p40"/>
          <p:cNvSpPr/>
          <p:nvPr/>
        </p:nvSpPr>
        <p:spPr>
          <a:xfrm>
            <a:off x="6286500" y="2116850"/>
            <a:ext cx="2796900" cy="307200"/>
          </a:xfrm>
          <a:prstGeom prst="wedgeRectCallout">
            <a:avLst>
              <a:gd fmla="val -51257" name="adj1"/>
              <a:gd fmla="val 144495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Altered Input: after cosine similarity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1"/>
          <p:cNvSpPr/>
          <p:nvPr/>
        </p:nvSpPr>
        <p:spPr>
          <a:xfrm>
            <a:off x="7194150" y="2823925"/>
            <a:ext cx="1732200" cy="1590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4" name="Google Shape;1384;p41"/>
          <p:cNvPicPr preferRelativeResize="0"/>
          <p:nvPr/>
        </p:nvPicPr>
        <p:blipFill rotWithShape="1">
          <a:blip r:embed="rId3">
            <a:alphaModFix/>
          </a:blip>
          <a:srcRect b="0" l="13718" r="49998" t="12572"/>
          <a:stretch/>
        </p:blipFill>
        <p:spPr>
          <a:xfrm>
            <a:off x="3146600" y="1795200"/>
            <a:ext cx="3207102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75" y="254288"/>
            <a:ext cx="51140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41"/>
          <p:cNvSpPr txBox="1"/>
          <p:nvPr/>
        </p:nvSpPr>
        <p:spPr>
          <a:xfrm>
            <a:off x="1221575" y="759750"/>
            <a:ext cx="685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Hamster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on grass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87" name="Google Shape;1387;p41"/>
          <p:cNvSpPr txBox="1"/>
          <p:nvPr/>
        </p:nvSpPr>
        <p:spPr>
          <a:xfrm>
            <a:off x="450475" y="759750"/>
            <a:ext cx="85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Pepper the Aussie pup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88" name="Google Shape;138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75" y="255871"/>
            <a:ext cx="511400" cy="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41"/>
          <p:cNvSpPr txBox="1"/>
          <p:nvPr/>
        </p:nvSpPr>
        <p:spPr>
          <a:xfrm>
            <a:off x="2164975" y="54460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many more in the dataset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0" name="Google Shape;13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500" y="2758883"/>
            <a:ext cx="511400" cy="50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00" y="3315325"/>
            <a:ext cx="511400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41"/>
          <p:cNvSpPr txBox="1"/>
          <p:nvPr/>
        </p:nvSpPr>
        <p:spPr>
          <a:xfrm>
            <a:off x="1658450" y="1522788"/>
            <a:ext cx="85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accent6"/>
                </a:highlight>
              </a:rPr>
              <a:t>Pepper the Aussie pup</a:t>
            </a:r>
            <a:endParaRPr sz="9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393" name="Google Shape;1393;p41"/>
          <p:cNvSpPr txBox="1"/>
          <p:nvPr/>
        </p:nvSpPr>
        <p:spPr>
          <a:xfrm>
            <a:off x="1658450" y="1918550"/>
            <a:ext cx="685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accent6"/>
                </a:highlight>
              </a:rPr>
              <a:t>Hamster </a:t>
            </a:r>
            <a:endParaRPr sz="9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accent6"/>
                </a:highlight>
              </a:rPr>
              <a:t>on grass</a:t>
            </a:r>
            <a:endParaRPr sz="9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cxnSp>
        <p:nvCxnSpPr>
          <p:cNvPr id="1394" name="Google Shape;1394;p41"/>
          <p:cNvCxnSpPr>
            <a:stCxn id="1392" idx="3"/>
          </p:cNvCxnSpPr>
          <p:nvPr/>
        </p:nvCxnSpPr>
        <p:spPr>
          <a:xfrm>
            <a:off x="2516750" y="1721088"/>
            <a:ext cx="6096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5" name="Google Shape;1395;p41"/>
          <p:cNvCxnSpPr>
            <a:stCxn id="1393" idx="3"/>
          </p:cNvCxnSpPr>
          <p:nvPr/>
        </p:nvCxnSpPr>
        <p:spPr>
          <a:xfrm>
            <a:off x="2344250" y="2116850"/>
            <a:ext cx="7419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6" name="Google Shape;1396;p41"/>
          <p:cNvCxnSpPr/>
          <p:nvPr/>
        </p:nvCxnSpPr>
        <p:spPr>
          <a:xfrm>
            <a:off x="2763200" y="3066262"/>
            <a:ext cx="3834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41"/>
          <p:cNvCxnSpPr/>
          <p:nvPr/>
        </p:nvCxnSpPr>
        <p:spPr>
          <a:xfrm>
            <a:off x="2763200" y="3548150"/>
            <a:ext cx="363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41"/>
          <p:cNvSpPr txBox="1"/>
          <p:nvPr/>
        </p:nvSpPr>
        <p:spPr>
          <a:xfrm>
            <a:off x="1727800" y="2158250"/>
            <a:ext cx="479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/>
          </a:p>
        </p:txBody>
      </p:sp>
      <p:sp>
        <p:nvSpPr>
          <p:cNvPr id="1399" name="Google Shape;1399;p41"/>
          <p:cNvSpPr txBox="1"/>
          <p:nvPr/>
        </p:nvSpPr>
        <p:spPr>
          <a:xfrm>
            <a:off x="2223350" y="3796900"/>
            <a:ext cx="479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/>
          </a:p>
        </p:txBody>
      </p:sp>
      <p:cxnSp>
        <p:nvCxnSpPr>
          <p:cNvPr id="1400" name="Google Shape;1400;p41"/>
          <p:cNvCxnSpPr/>
          <p:nvPr/>
        </p:nvCxnSpPr>
        <p:spPr>
          <a:xfrm flipH="1" rot="10800000">
            <a:off x="2773250" y="3812163"/>
            <a:ext cx="3264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1" name="Google Shape;1401;p41"/>
          <p:cNvCxnSpPr/>
          <p:nvPr/>
        </p:nvCxnSpPr>
        <p:spPr>
          <a:xfrm flipH="1" rot="10800000">
            <a:off x="2300000" y="2353238"/>
            <a:ext cx="7794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2" name="Google Shape;1402;p41"/>
          <p:cNvSpPr/>
          <p:nvPr/>
        </p:nvSpPr>
        <p:spPr>
          <a:xfrm>
            <a:off x="3628825" y="1095700"/>
            <a:ext cx="1608000" cy="230100"/>
          </a:xfrm>
          <a:prstGeom prst="wedgeRectCallout">
            <a:avLst>
              <a:gd fmla="val -45283" name="adj1"/>
              <a:gd fmla="val 28028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1403" name="Google Shape;1403;p41"/>
          <p:cNvSpPr/>
          <p:nvPr/>
        </p:nvSpPr>
        <p:spPr>
          <a:xfrm>
            <a:off x="2344250" y="4515725"/>
            <a:ext cx="1608000" cy="230100"/>
          </a:xfrm>
          <a:prstGeom prst="wedgeRectCallout">
            <a:avLst>
              <a:gd fmla="val -2635" name="adj1"/>
              <a:gd fmla="val -20962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1404" name="Google Shape;1404;p41"/>
          <p:cNvSpPr/>
          <p:nvPr/>
        </p:nvSpPr>
        <p:spPr>
          <a:xfrm>
            <a:off x="4503888" y="4745813"/>
            <a:ext cx="1608000" cy="307200"/>
          </a:xfrm>
          <a:prstGeom prst="wedgeRectCallout">
            <a:avLst>
              <a:gd fmla="val -48888" name="adj1"/>
              <a:gd fmla="val -132646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sp>
        <p:nvSpPr>
          <p:cNvPr id="1405" name="Google Shape;1405;p41"/>
          <p:cNvSpPr/>
          <p:nvPr/>
        </p:nvSpPr>
        <p:spPr>
          <a:xfrm>
            <a:off x="5614163" y="1522788"/>
            <a:ext cx="1608000" cy="307200"/>
          </a:xfrm>
          <a:prstGeom prst="wedgeRectCallout">
            <a:avLst>
              <a:gd fmla="val -41638" name="adj1"/>
              <a:gd fmla="val 229081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  <p:sp>
        <p:nvSpPr>
          <p:cNvPr id="1406" name="Google Shape;1406;p41"/>
          <p:cNvSpPr/>
          <p:nvPr/>
        </p:nvSpPr>
        <p:spPr>
          <a:xfrm>
            <a:off x="6286500" y="2116850"/>
            <a:ext cx="2796900" cy="307200"/>
          </a:xfrm>
          <a:prstGeom prst="wedgeRectCallout">
            <a:avLst>
              <a:gd fmla="val -51257" name="adj1"/>
              <a:gd fmla="val 144495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Altered Input: after cosine similarity</a:t>
            </a:r>
            <a:endParaRPr sz="1200"/>
          </a:p>
        </p:txBody>
      </p:sp>
      <p:sp>
        <p:nvSpPr>
          <p:cNvPr id="1407" name="Google Shape;1407;p41"/>
          <p:cNvSpPr/>
          <p:nvPr/>
        </p:nvSpPr>
        <p:spPr>
          <a:xfrm>
            <a:off x="7194150" y="2823925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8" name="Google Shape;1408;p41"/>
          <p:cNvSpPr/>
          <p:nvPr/>
        </p:nvSpPr>
        <p:spPr>
          <a:xfrm>
            <a:off x="7194150" y="3072925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09" name="Google Shape;1409;p41"/>
          <p:cNvSpPr/>
          <p:nvPr/>
        </p:nvSpPr>
        <p:spPr>
          <a:xfrm>
            <a:off x="7442850" y="3072925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0" name="Google Shape;1410;p41"/>
          <p:cNvSpPr/>
          <p:nvPr/>
        </p:nvSpPr>
        <p:spPr>
          <a:xfrm>
            <a:off x="7442850" y="2825838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1" name="Google Shape;1411;p41"/>
          <p:cNvSpPr/>
          <p:nvPr/>
        </p:nvSpPr>
        <p:spPr>
          <a:xfrm>
            <a:off x="8429025" y="3916900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2" name="Google Shape;1412;p41"/>
          <p:cNvSpPr/>
          <p:nvPr/>
        </p:nvSpPr>
        <p:spPr>
          <a:xfrm>
            <a:off x="8429025" y="4165900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3" name="Google Shape;1413;p41"/>
          <p:cNvSpPr/>
          <p:nvPr/>
        </p:nvSpPr>
        <p:spPr>
          <a:xfrm>
            <a:off x="8677725" y="4165900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4" name="Google Shape;1414;p41"/>
          <p:cNvSpPr/>
          <p:nvPr/>
        </p:nvSpPr>
        <p:spPr>
          <a:xfrm>
            <a:off x="8677725" y="3918813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5" name="Google Shape;1415;p41"/>
          <p:cNvSpPr/>
          <p:nvPr/>
        </p:nvSpPr>
        <p:spPr>
          <a:xfrm>
            <a:off x="7194150" y="4165900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6" name="Google Shape;1416;p41"/>
          <p:cNvSpPr/>
          <p:nvPr/>
        </p:nvSpPr>
        <p:spPr>
          <a:xfrm>
            <a:off x="8677725" y="2823925"/>
            <a:ext cx="248700" cy="249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7" name="Google Shape;1417;p41"/>
          <p:cNvSpPr txBox="1"/>
          <p:nvPr/>
        </p:nvSpPr>
        <p:spPr>
          <a:xfrm>
            <a:off x="7644500" y="3393513"/>
            <a:ext cx="921300" cy="451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identity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8" name="Google Shape;1418;p41"/>
          <p:cNvSpPr txBox="1"/>
          <p:nvPr/>
        </p:nvSpPr>
        <p:spPr>
          <a:xfrm>
            <a:off x="7779100" y="4551850"/>
            <a:ext cx="858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Label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19" name="Google Shape;1419;p41"/>
          <p:cNvCxnSpPr/>
          <p:nvPr/>
        </p:nvCxnSpPr>
        <p:spPr>
          <a:xfrm>
            <a:off x="6420975" y="3610525"/>
            <a:ext cx="6186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20" name="Google Shape;1420;p41"/>
          <p:cNvSpPr txBox="1"/>
          <p:nvPr/>
        </p:nvSpPr>
        <p:spPr>
          <a:xfrm>
            <a:off x="6437625" y="3069075"/>
            <a:ext cx="685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Loss function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on the </a:t>
            </a:r>
            <a:r>
              <a:rPr lang="en"/>
              <a:t>various</a:t>
            </a:r>
            <a:r>
              <a:rPr lang="en"/>
              <a:t> components of ML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277575" y="1361300"/>
            <a:ext cx="1197900" cy="981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17551" y="1491200"/>
            <a:ext cx="1449900" cy="721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ML Model f</a:t>
            </a:r>
            <a:endParaRPr b="1">
              <a:solidFill>
                <a:srgbClr val="660000"/>
              </a:solidFill>
            </a:endParaRPr>
          </a:p>
        </p:txBody>
      </p:sp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2475475" y="1851950"/>
            <a:ext cx="9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2590850" y="1483100"/>
            <a:ext cx="635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4867450" y="1851950"/>
            <a:ext cx="916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4993725" y="1483100"/>
            <a:ext cx="95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835225" y="1361300"/>
            <a:ext cx="675600" cy="981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f(X)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564000" y="1664300"/>
            <a:ext cx="1068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855474" y="3091700"/>
            <a:ext cx="635100" cy="981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769738" y="3373075"/>
            <a:ext cx="72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cxnSp>
        <p:nvCxnSpPr>
          <p:cNvPr id="78" name="Google Shape;78;p15"/>
          <p:cNvCxnSpPr>
            <a:stCxn id="74" idx="2"/>
            <a:endCxn id="76" idx="0"/>
          </p:cNvCxnSpPr>
          <p:nvPr/>
        </p:nvCxnSpPr>
        <p:spPr>
          <a:xfrm>
            <a:off x="6173025" y="2342600"/>
            <a:ext cx="0" cy="7491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9" name="Google Shape;79;p15"/>
          <p:cNvSpPr txBox="1"/>
          <p:nvPr/>
        </p:nvSpPr>
        <p:spPr>
          <a:xfrm>
            <a:off x="4312725" y="2430800"/>
            <a:ext cx="15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Compare by using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Cost/Loss Function</a:t>
            </a:r>
            <a:endParaRPr sz="1200"/>
          </a:p>
        </p:txBody>
      </p:sp>
      <p:cxnSp>
        <p:nvCxnSpPr>
          <p:cNvPr id="80" name="Google Shape;80;p15"/>
          <p:cNvCxnSpPr>
            <a:endCxn id="69" idx="2"/>
          </p:cNvCxnSpPr>
          <p:nvPr/>
        </p:nvCxnSpPr>
        <p:spPr>
          <a:xfrm rot="10800000">
            <a:off x="4142501" y="2212700"/>
            <a:ext cx="233400" cy="28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2834325" y="2322975"/>
            <a:ext cx="1478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the weight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 Cost Function info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(gradient descent)</a:t>
            </a:r>
            <a:endParaRPr sz="1000"/>
          </a:p>
        </p:txBody>
      </p:sp>
      <p:sp>
        <p:nvSpPr>
          <p:cNvPr id="82" name="Google Shape;82;p15"/>
          <p:cNvSpPr txBox="1"/>
          <p:nvPr/>
        </p:nvSpPr>
        <p:spPr>
          <a:xfrm>
            <a:off x="805450" y="4131275"/>
            <a:ext cx="490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r>
              <a:rPr lang="en"/>
              <a:t>: Minimise the loss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make </a:t>
            </a:r>
            <a:r>
              <a:rPr lang="en" u="sng"/>
              <a:t>Output Prediction </a:t>
            </a:r>
            <a:r>
              <a:rPr lang="en"/>
              <a:t>as close to </a:t>
            </a:r>
            <a:r>
              <a:rPr lang="en" u="sng"/>
              <a:t>Label </a:t>
            </a:r>
            <a:r>
              <a:rPr lang="en"/>
              <a:t>as possible</a:t>
            </a:r>
            <a:endParaRPr/>
          </a:p>
        </p:txBody>
      </p:sp>
      <p:cxnSp>
        <p:nvCxnSpPr>
          <p:cNvPr id="83" name="Google Shape;83;p15"/>
          <p:cNvCxnSpPr>
            <a:endCxn id="79" idx="3"/>
          </p:cNvCxnSpPr>
          <p:nvPr/>
        </p:nvCxnSpPr>
        <p:spPr>
          <a:xfrm rot="10800000">
            <a:off x="5855625" y="2717150"/>
            <a:ext cx="303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" name="Google Shape;1425;p42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679100" y="635250"/>
            <a:ext cx="4703799" cy="36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42"/>
          <p:cNvSpPr/>
          <p:nvPr/>
        </p:nvSpPr>
        <p:spPr>
          <a:xfrm>
            <a:off x="3440575" y="678850"/>
            <a:ext cx="1608000" cy="230100"/>
          </a:xfrm>
          <a:prstGeom prst="wedgeRectCallout">
            <a:avLst>
              <a:gd fmla="val -45283" name="adj1"/>
              <a:gd fmla="val 28028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Trained </a:t>
            </a:r>
            <a:r>
              <a:rPr lang="en"/>
              <a:t>weight</a:t>
            </a:r>
            <a:endParaRPr/>
          </a:p>
        </p:txBody>
      </p:sp>
      <p:sp>
        <p:nvSpPr>
          <p:cNvPr id="1427" name="Google Shape;1427;p42"/>
          <p:cNvSpPr/>
          <p:nvPr/>
        </p:nvSpPr>
        <p:spPr>
          <a:xfrm>
            <a:off x="1575900" y="4046050"/>
            <a:ext cx="1608000" cy="230100"/>
          </a:xfrm>
          <a:prstGeom prst="wedgeRectCallout">
            <a:avLst>
              <a:gd fmla="val -15039" name="adj1"/>
              <a:gd fmla="val -18668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Trained </a:t>
            </a:r>
            <a:r>
              <a:rPr lang="en"/>
              <a:t>weight</a:t>
            </a:r>
            <a:endParaRPr/>
          </a:p>
        </p:txBody>
      </p:sp>
      <p:sp>
        <p:nvSpPr>
          <p:cNvPr id="1428" name="Google Shape;1428;p42"/>
          <p:cNvSpPr/>
          <p:nvPr/>
        </p:nvSpPr>
        <p:spPr>
          <a:xfrm>
            <a:off x="5244401" y="2264550"/>
            <a:ext cx="3839100" cy="307200"/>
          </a:xfrm>
          <a:prstGeom prst="wedgeRectCallout">
            <a:avLst>
              <a:gd fmla="val -48075" name="adj1"/>
              <a:gd fmla="val 172371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Input, the way the encoder is trained</a:t>
            </a:r>
            <a:endParaRPr/>
          </a:p>
        </p:txBody>
      </p:sp>
      <p:cxnSp>
        <p:nvCxnSpPr>
          <p:cNvPr id="1429" name="Google Shape;1429;p42"/>
          <p:cNvCxnSpPr/>
          <p:nvPr/>
        </p:nvCxnSpPr>
        <p:spPr>
          <a:xfrm rot="10800000">
            <a:off x="5008925" y="3624050"/>
            <a:ext cx="15129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42"/>
          <p:cNvSpPr txBox="1"/>
          <p:nvPr/>
        </p:nvSpPr>
        <p:spPr>
          <a:xfrm>
            <a:off x="6562150" y="4276150"/>
            <a:ext cx="2353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Softmax for classification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3"/>
          <p:cNvSpPr txBox="1"/>
          <p:nvPr>
            <p:ph type="title"/>
          </p:nvPr>
        </p:nvSpPr>
        <p:spPr>
          <a:xfrm>
            <a:off x="311700" y="445025"/>
            <a:ext cx="45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to our Diffusion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6" name="Google Shape;1436;p43"/>
          <p:cNvPicPr preferRelativeResize="0"/>
          <p:nvPr/>
        </p:nvPicPr>
        <p:blipFill rotWithShape="1">
          <a:blip r:embed="rId3">
            <a:alphaModFix/>
          </a:blip>
          <a:srcRect b="0" l="56978" r="14330" t="57650"/>
          <a:stretch/>
        </p:blipFill>
        <p:spPr>
          <a:xfrm>
            <a:off x="1418550" y="1504750"/>
            <a:ext cx="961475" cy="5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52" y="2431957"/>
            <a:ext cx="1940453" cy="1037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8" name="Google Shape;1438;p43"/>
          <p:cNvCxnSpPr>
            <a:stCxn id="1436" idx="3"/>
            <a:endCxn id="1437" idx="3"/>
          </p:cNvCxnSpPr>
          <p:nvPr/>
        </p:nvCxnSpPr>
        <p:spPr>
          <a:xfrm>
            <a:off x="2380025" y="1773912"/>
            <a:ext cx="387600" cy="117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43"/>
          <p:cNvCxnSpPr>
            <a:stCxn id="1437" idx="1"/>
            <a:endCxn id="1436" idx="1"/>
          </p:cNvCxnSpPr>
          <p:nvPr/>
        </p:nvCxnSpPr>
        <p:spPr>
          <a:xfrm flipH="1" rot="10800000">
            <a:off x="827252" y="1773772"/>
            <a:ext cx="591300" cy="117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0" name="Google Shape;1440;p43"/>
          <p:cNvPicPr preferRelativeResize="0"/>
          <p:nvPr/>
        </p:nvPicPr>
        <p:blipFill rotWithShape="1">
          <a:blip r:embed="rId3">
            <a:alphaModFix/>
          </a:blip>
          <a:srcRect b="2680" l="43805" r="28910" t="57613"/>
          <a:stretch/>
        </p:blipFill>
        <p:spPr>
          <a:xfrm>
            <a:off x="6250575" y="1565250"/>
            <a:ext cx="914400" cy="5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452" y="2425895"/>
            <a:ext cx="1940453" cy="1037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2" name="Google Shape;1442;p43"/>
          <p:cNvCxnSpPr>
            <a:stCxn id="1440" idx="3"/>
            <a:endCxn id="1441" idx="3"/>
          </p:cNvCxnSpPr>
          <p:nvPr/>
        </p:nvCxnSpPr>
        <p:spPr>
          <a:xfrm>
            <a:off x="7164975" y="1817613"/>
            <a:ext cx="381000" cy="112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43"/>
          <p:cNvCxnSpPr>
            <a:stCxn id="1441" idx="1"/>
            <a:endCxn id="1440" idx="1"/>
          </p:cNvCxnSpPr>
          <p:nvPr/>
        </p:nvCxnSpPr>
        <p:spPr>
          <a:xfrm flipH="1" rot="10800000">
            <a:off x="5605452" y="1817510"/>
            <a:ext cx="645000" cy="112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43"/>
          <p:cNvCxnSpPr/>
          <p:nvPr/>
        </p:nvCxnSpPr>
        <p:spPr>
          <a:xfrm>
            <a:off x="4013950" y="2763375"/>
            <a:ext cx="598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5" name="Google Shape;1445;p43"/>
          <p:cNvSpPr txBox="1"/>
          <p:nvPr/>
        </p:nvSpPr>
        <p:spPr>
          <a:xfrm>
            <a:off x="7799300" y="3962175"/>
            <a:ext cx="1398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Prompt: sunset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46" name="Google Shape;1446;p43"/>
          <p:cNvSpPr/>
          <p:nvPr/>
        </p:nvSpPr>
        <p:spPr>
          <a:xfrm rot="-5400000">
            <a:off x="6552050" y="3879450"/>
            <a:ext cx="1190100" cy="5244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Encoder</a:t>
            </a:r>
            <a:endParaRPr/>
          </a:p>
        </p:txBody>
      </p:sp>
      <p:cxnSp>
        <p:nvCxnSpPr>
          <p:cNvPr id="1447" name="Google Shape;1447;p43"/>
          <p:cNvCxnSpPr>
            <a:stCxn id="1446" idx="0"/>
          </p:cNvCxnSpPr>
          <p:nvPr/>
        </p:nvCxnSpPr>
        <p:spPr>
          <a:xfrm rot="10800000">
            <a:off x="6595700" y="3257550"/>
            <a:ext cx="289200" cy="884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8" name="Google Shape;1448;p43"/>
          <p:cNvSpPr txBox="1"/>
          <p:nvPr/>
        </p:nvSpPr>
        <p:spPr>
          <a:xfrm>
            <a:off x="2983000" y="3918475"/>
            <a:ext cx="13986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Prompt: sunset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49" name="Google Shape;1449;p43"/>
          <p:cNvSpPr/>
          <p:nvPr/>
        </p:nvSpPr>
        <p:spPr>
          <a:xfrm rot="-5400000">
            <a:off x="1735750" y="3835750"/>
            <a:ext cx="1190100" cy="5244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Encoder</a:t>
            </a:r>
            <a:endParaRPr/>
          </a:p>
        </p:txBody>
      </p:sp>
      <p:cxnSp>
        <p:nvCxnSpPr>
          <p:cNvPr id="1450" name="Google Shape;1450;p43"/>
          <p:cNvCxnSpPr>
            <a:stCxn id="1449" idx="0"/>
          </p:cNvCxnSpPr>
          <p:nvPr/>
        </p:nvCxnSpPr>
        <p:spPr>
          <a:xfrm rot="10800000">
            <a:off x="1779400" y="3213850"/>
            <a:ext cx="289200" cy="884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43"/>
          <p:cNvSpPr txBox="1"/>
          <p:nvPr/>
        </p:nvSpPr>
        <p:spPr>
          <a:xfrm>
            <a:off x="2857525" y="2675013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52" name="Google Shape;1452;p43"/>
          <p:cNvSpPr txBox="1"/>
          <p:nvPr/>
        </p:nvSpPr>
        <p:spPr>
          <a:xfrm>
            <a:off x="0" y="2724763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out</a:t>
            </a:r>
            <a:r>
              <a:rPr lang="en" sz="1300">
                <a:solidFill>
                  <a:schemeClr val="dk2"/>
                </a:solidFill>
              </a:rPr>
              <a:t>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53" name="Google Shape;1453;p43"/>
          <p:cNvSpPr txBox="1"/>
          <p:nvPr/>
        </p:nvSpPr>
        <p:spPr>
          <a:xfrm>
            <a:off x="7712125" y="2597963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54" name="Google Shape;1454;p43"/>
          <p:cNvSpPr txBox="1"/>
          <p:nvPr/>
        </p:nvSpPr>
        <p:spPr>
          <a:xfrm>
            <a:off x="4799713" y="2597963"/>
            <a:ext cx="705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out</a:t>
            </a:r>
            <a:r>
              <a:rPr lang="en" sz="1300">
                <a:solidFill>
                  <a:schemeClr val="dk2"/>
                </a:solidFill>
              </a:rPr>
              <a:t>put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55" name="Google Shape;1455;p43"/>
          <p:cNvSpPr txBox="1"/>
          <p:nvPr/>
        </p:nvSpPr>
        <p:spPr>
          <a:xfrm>
            <a:off x="3729100" y="1773900"/>
            <a:ext cx="145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Repeat until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“no noise”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Link</a:t>
            </a:r>
            <a:endParaRPr/>
          </a:p>
        </p:txBody>
      </p:sp>
      <p:sp>
        <p:nvSpPr>
          <p:cNvPr id="1461" name="Google Shape;14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Vision Transformer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https://colab.research.google.com/github/hirotomusiker/schwert_colab_data_storage/blob/master/notebook/Vision_Transformer_Tutorial.ipynb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Constrastive Language-Image Pretraining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https://colab.research.google.com/github/openai/clip/blob/master/notebooks/Interacting_with_CLIP.ipynb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52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is changed by the model 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1180025" y="4057700"/>
            <a:ext cx="134400" cy="565200"/>
            <a:chOff x="1613625" y="3435725"/>
            <a:chExt cx="134400" cy="565200"/>
          </a:xfrm>
        </p:grpSpPr>
        <p:sp>
          <p:nvSpPr>
            <p:cNvPr id="90" name="Google Shape;90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761400" y="2778150"/>
            <a:ext cx="537600" cy="565200"/>
            <a:chOff x="1411925" y="3361775"/>
            <a:chExt cx="537600" cy="565200"/>
          </a:xfrm>
        </p:grpSpPr>
        <p:grpSp>
          <p:nvGrpSpPr>
            <p:cNvPr id="95" name="Google Shape;95;p16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96" name="Google Shape;96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16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6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3060375" y="4069425"/>
            <a:ext cx="134400" cy="565200"/>
            <a:chOff x="1613625" y="3435725"/>
            <a:chExt cx="134400" cy="565200"/>
          </a:xfrm>
        </p:grpSpPr>
        <p:sp>
          <p:nvSpPr>
            <p:cNvPr id="116" name="Google Shape;116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>
            <a:off x="7307375" y="4269650"/>
            <a:ext cx="134400" cy="141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 rot="5400000">
            <a:off x="5985800" y="2811775"/>
            <a:ext cx="134400" cy="565200"/>
            <a:chOff x="1613625" y="3435725"/>
            <a:chExt cx="134400" cy="565200"/>
          </a:xfrm>
        </p:grpSpPr>
        <p:sp>
          <p:nvSpPr>
            <p:cNvPr id="122" name="Google Shape;122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" name="Google Shape;126;p16"/>
          <p:cNvCxnSpPr/>
          <p:nvPr/>
        </p:nvCxnSpPr>
        <p:spPr>
          <a:xfrm>
            <a:off x="1425700" y="43520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518075" y="4352025"/>
            <a:ext cx="12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440475" y="2326350"/>
            <a:ext cx="861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</a:rPr>
              <a:t>Model function </a:t>
            </a:r>
            <a:r>
              <a:rPr b="1" lang="en" sz="1500">
                <a:solidFill>
                  <a:srgbClr val="CC0000"/>
                </a:solidFill>
              </a:rPr>
              <a:t>f</a:t>
            </a:r>
            <a:r>
              <a:rPr lang="en" sz="1500">
                <a:solidFill>
                  <a:srgbClr val="CC0000"/>
                </a:solidFill>
              </a:rPr>
              <a:t> with </a:t>
            </a:r>
            <a:r>
              <a:rPr lang="en" sz="1500">
                <a:solidFill>
                  <a:srgbClr val="CC0000"/>
                </a:solidFill>
              </a:rPr>
              <a:t>weights/parameters</a:t>
            </a:r>
            <a:r>
              <a:rPr lang="en" sz="1500">
                <a:solidFill>
                  <a:srgbClr val="CC0000"/>
                </a:solidFill>
              </a:rPr>
              <a:t> (θ, w, W). The weights are updated in training </a:t>
            </a:r>
            <a:endParaRPr sz="1500">
              <a:solidFill>
                <a:srgbClr val="CC0000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21300" y="4107675"/>
            <a:ext cx="1058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Input x_2</a:t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3661575" y="2778150"/>
            <a:ext cx="537600" cy="565200"/>
            <a:chOff x="1411925" y="3361775"/>
            <a:chExt cx="537600" cy="565200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1411925" y="3361775"/>
              <a:ext cx="134400" cy="565200"/>
              <a:chOff x="1613625" y="3435725"/>
              <a:chExt cx="134400" cy="565200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6"/>
            <p:cNvGrpSpPr/>
            <p:nvPr/>
          </p:nvGrpSpPr>
          <p:grpSpPr>
            <a:xfrm>
              <a:off x="1546325" y="3361775"/>
              <a:ext cx="134400" cy="565200"/>
              <a:chOff x="1613625" y="3435725"/>
              <a:chExt cx="134400" cy="5652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680725" y="3361775"/>
              <a:ext cx="134400" cy="565200"/>
              <a:chOff x="1613625" y="3435725"/>
              <a:chExt cx="134400" cy="5652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815125" y="3361775"/>
              <a:ext cx="134400" cy="565200"/>
              <a:chOff x="1613625" y="3435725"/>
              <a:chExt cx="134400" cy="5652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1613625" y="34357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1613625" y="35770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613625" y="37183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1613625" y="3859625"/>
                <a:ext cx="134400" cy="1413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" name="Google Shape;151;p16"/>
          <p:cNvGrpSpPr/>
          <p:nvPr/>
        </p:nvGrpSpPr>
        <p:grpSpPr>
          <a:xfrm>
            <a:off x="4913825" y="4057700"/>
            <a:ext cx="134400" cy="565200"/>
            <a:chOff x="1613625" y="3435725"/>
            <a:chExt cx="134400" cy="565200"/>
          </a:xfrm>
        </p:grpSpPr>
        <p:sp>
          <p:nvSpPr>
            <p:cNvPr id="152" name="Google Shape;152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" name="Google Shape;156;p16"/>
          <p:cNvCxnSpPr/>
          <p:nvPr/>
        </p:nvCxnSpPr>
        <p:spPr>
          <a:xfrm>
            <a:off x="3430850" y="4352025"/>
            <a:ext cx="12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6"/>
          <p:cNvSpPr txBox="1"/>
          <p:nvPr/>
        </p:nvSpPr>
        <p:spPr>
          <a:xfrm>
            <a:off x="7873925" y="3777425"/>
            <a:ext cx="775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Output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f(x)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992875" y="1017725"/>
            <a:ext cx="201900" cy="188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992875" y="1368513"/>
            <a:ext cx="201900" cy="188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2992875" y="1719325"/>
            <a:ext cx="201900" cy="188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2992875" y="2070125"/>
            <a:ext cx="201900" cy="1884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4896400" y="1017725"/>
            <a:ext cx="201900" cy="188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896400" y="1368513"/>
            <a:ext cx="201900" cy="188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896400" y="1719325"/>
            <a:ext cx="201900" cy="188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896400" y="2070125"/>
            <a:ext cx="201900" cy="188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239875" y="1543925"/>
            <a:ext cx="201900" cy="1884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6"/>
          <p:cNvCxnSpPr>
            <a:stCxn id="158" idx="6"/>
            <a:endCxn id="162" idx="2"/>
          </p:cNvCxnSpPr>
          <p:nvPr/>
        </p:nvCxnSpPr>
        <p:spPr>
          <a:xfrm>
            <a:off x="3194775" y="1111925"/>
            <a:ext cx="170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58" idx="6"/>
            <a:endCxn id="163" idx="2"/>
          </p:cNvCxnSpPr>
          <p:nvPr/>
        </p:nvCxnSpPr>
        <p:spPr>
          <a:xfrm>
            <a:off x="3194775" y="1111925"/>
            <a:ext cx="1701600" cy="3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58" idx="6"/>
            <a:endCxn id="164" idx="2"/>
          </p:cNvCxnSpPr>
          <p:nvPr/>
        </p:nvCxnSpPr>
        <p:spPr>
          <a:xfrm>
            <a:off x="3194775" y="1111925"/>
            <a:ext cx="17016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58" idx="6"/>
            <a:endCxn id="165" idx="2"/>
          </p:cNvCxnSpPr>
          <p:nvPr/>
        </p:nvCxnSpPr>
        <p:spPr>
          <a:xfrm>
            <a:off x="3194775" y="1111925"/>
            <a:ext cx="1701600" cy="105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6"/>
          <p:cNvSpPr/>
          <p:nvPr/>
        </p:nvSpPr>
        <p:spPr>
          <a:xfrm>
            <a:off x="1089350" y="1030875"/>
            <a:ext cx="201900" cy="188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089350" y="1381663"/>
            <a:ext cx="201900" cy="188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1089350" y="1732475"/>
            <a:ext cx="201900" cy="188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1089350" y="2083275"/>
            <a:ext cx="201900" cy="188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6"/>
          <p:cNvGrpSpPr/>
          <p:nvPr/>
        </p:nvGrpSpPr>
        <p:grpSpPr>
          <a:xfrm>
            <a:off x="1180013" y="3466275"/>
            <a:ext cx="134400" cy="565200"/>
            <a:chOff x="1613625" y="3435725"/>
            <a:chExt cx="134400" cy="565200"/>
          </a:xfrm>
        </p:grpSpPr>
        <p:sp>
          <p:nvSpPr>
            <p:cNvPr id="176" name="Google Shape;176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3060363" y="3478000"/>
            <a:ext cx="134400" cy="565200"/>
            <a:chOff x="1613625" y="3435725"/>
            <a:chExt cx="134400" cy="565200"/>
          </a:xfrm>
        </p:grpSpPr>
        <p:sp>
          <p:nvSpPr>
            <p:cNvPr id="181" name="Google Shape;181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/>
          <p:nvPr/>
        </p:nvSpPr>
        <p:spPr>
          <a:xfrm>
            <a:off x="7307363" y="3678225"/>
            <a:ext cx="134400" cy="1413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6"/>
          <p:cNvCxnSpPr/>
          <p:nvPr/>
        </p:nvCxnSpPr>
        <p:spPr>
          <a:xfrm>
            <a:off x="1425688" y="3760600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6"/>
          <p:cNvCxnSpPr/>
          <p:nvPr/>
        </p:nvCxnSpPr>
        <p:spPr>
          <a:xfrm>
            <a:off x="5518063" y="3760600"/>
            <a:ext cx="12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6"/>
          <p:cNvSpPr txBox="1"/>
          <p:nvPr/>
        </p:nvSpPr>
        <p:spPr>
          <a:xfrm>
            <a:off x="80954" y="3522975"/>
            <a:ext cx="1015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Input x_1</a:t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189" name="Google Shape;189;p16"/>
          <p:cNvGrpSpPr/>
          <p:nvPr/>
        </p:nvGrpSpPr>
        <p:grpSpPr>
          <a:xfrm>
            <a:off x="4913813" y="3466275"/>
            <a:ext cx="134400" cy="565200"/>
            <a:chOff x="1613625" y="3435725"/>
            <a:chExt cx="134400" cy="565200"/>
          </a:xfrm>
        </p:grpSpPr>
        <p:sp>
          <p:nvSpPr>
            <p:cNvPr id="190" name="Google Shape;190;p16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4" name="Google Shape;194;p16"/>
          <p:cNvCxnSpPr/>
          <p:nvPr/>
        </p:nvCxnSpPr>
        <p:spPr>
          <a:xfrm>
            <a:off x="3430838" y="3760600"/>
            <a:ext cx="12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6"/>
          <p:cNvCxnSpPr>
            <a:stCxn id="162" idx="6"/>
            <a:endCxn id="166" idx="2"/>
          </p:cNvCxnSpPr>
          <p:nvPr/>
        </p:nvCxnSpPr>
        <p:spPr>
          <a:xfrm>
            <a:off x="5098300" y="1111925"/>
            <a:ext cx="2141700" cy="52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>
            <a:stCxn id="163" idx="6"/>
            <a:endCxn id="166" idx="2"/>
          </p:cNvCxnSpPr>
          <p:nvPr/>
        </p:nvCxnSpPr>
        <p:spPr>
          <a:xfrm>
            <a:off x="5098300" y="1462713"/>
            <a:ext cx="2141700" cy="17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6"/>
          <p:cNvCxnSpPr>
            <a:stCxn id="164" idx="6"/>
            <a:endCxn id="166" idx="2"/>
          </p:cNvCxnSpPr>
          <p:nvPr/>
        </p:nvCxnSpPr>
        <p:spPr>
          <a:xfrm flipH="1" rot="10800000">
            <a:off x="5098300" y="1638025"/>
            <a:ext cx="2141700" cy="17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>
            <a:stCxn id="165" idx="6"/>
            <a:endCxn id="166" idx="2"/>
          </p:cNvCxnSpPr>
          <p:nvPr/>
        </p:nvCxnSpPr>
        <p:spPr>
          <a:xfrm flipH="1" rot="10800000">
            <a:off x="5098300" y="1638125"/>
            <a:ext cx="2141700" cy="52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>
            <a:stCxn id="159" idx="6"/>
            <a:endCxn id="162" idx="2"/>
          </p:cNvCxnSpPr>
          <p:nvPr/>
        </p:nvCxnSpPr>
        <p:spPr>
          <a:xfrm flipH="1" rot="10800000">
            <a:off x="3194775" y="1112013"/>
            <a:ext cx="1701600" cy="3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>
            <a:stCxn id="159" idx="6"/>
            <a:endCxn id="163" idx="2"/>
          </p:cNvCxnSpPr>
          <p:nvPr/>
        </p:nvCxnSpPr>
        <p:spPr>
          <a:xfrm>
            <a:off x="3194775" y="1462713"/>
            <a:ext cx="170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>
            <a:stCxn id="159" idx="6"/>
            <a:endCxn id="164" idx="2"/>
          </p:cNvCxnSpPr>
          <p:nvPr/>
        </p:nvCxnSpPr>
        <p:spPr>
          <a:xfrm>
            <a:off x="3194775" y="1462713"/>
            <a:ext cx="1701600" cy="3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>
            <a:stCxn id="159" idx="6"/>
            <a:endCxn id="165" idx="2"/>
          </p:cNvCxnSpPr>
          <p:nvPr/>
        </p:nvCxnSpPr>
        <p:spPr>
          <a:xfrm>
            <a:off x="3194775" y="1462713"/>
            <a:ext cx="17016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>
            <a:stCxn id="160" idx="6"/>
            <a:endCxn id="162" idx="2"/>
          </p:cNvCxnSpPr>
          <p:nvPr/>
        </p:nvCxnSpPr>
        <p:spPr>
          <a:xfrm flipH="1" rot="10800000">
            <a:off x="3194775" y="1111825"/>
            <a:ext cx="17016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>
            <a:stCxn id="160" idx="6"/>
            <a:endCxn id="163" idx="2"/>
          </p:cNvCxnSpPr>
          <p:nvPr/>
        </p:nvCxnSpPr>
        <p:spPr>
          <a:xfrm flipH="1" rot="10800000">
            <a:off x="3194775" y="1462825"/>
            <a:ext cx="1701600" cy="3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>
            <a:stCxn id="160" idx="6"/>
            <a:endCxn id="164" idx="2"/>
          </p:cNvCxnSpPr>
          <p:nvPr/>
        </p:nvCxnSpPr>
        <p:spPr>
          <a:xfrm>
            <a:off x="3194775" y="1813525"/>
            <a:ext cx="170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>
            <a:stCxn id="160" idx="6"/>
            <a:endCxn id="165" idx="2"/>
          </p:cNvCxnSpPr>
          <p:nvPr/>
        </p:nvCxnSpPr>
        <p:spPr>
          <a:xfrm>
            <a:off x="3194775" y="1813525"/>
            <a:ext cx="1701600" cy="3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>
            <a:stCxn id="161" idx="6"/>
            <a:endCxn id="162" idx="2"/>
          </p:cNvCxnSpPr>
          <p:nvPr/>
        </p:nvCxnSpPr>
        <p:spPr>
          <a:xfrm flipH="1" rot="10800000">
            <a:off x="3194775" y="1111925"/>
            <a:ext cx="1701600" cy="105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>
            <a:stCxn id="161" idx="6"/>
            <a:endCxn id="163" idx="2"/>
          </p:cNvCxnSpPr>
          <p:nvPr/>
        </p:nvCxnSpPr>
        <p:spPr>
          <a:xfrm flipH="1" rot="10800000">
            <a:off x="3194775" y="1462625"/>
            <a:ext cx="1701600" cy="70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6"/>
          <p:cNvCxnSpPr>
            <a:stCxn id="161" idx="6"/>
            <a:endCxn id="164" idx="2"/>
          </p:cNvCxnSpPr>
          <p:nvPr/>
        </p:nvCxnSpPr>
        <p:spPr>
          <a:xfrm flipH="1" rot="10800000">
            <a:off x="3194775" y="1813625"/>
            <a:ext cx="1701600" cy="3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6"/>
          <p:cNvCxnSpPr>
            <a:stCxn id="161" idx="6"/>
            <a:endCxn id="165" idx="2"/>
          </p:cNvCxnSpPr>
          <p:nvPr/>
        </p:nvCxnSpPr>
        <p:spPr>
          <a:xfrm>
            <a:off x="3194775" y="2164325"/>
            <a:ext cx="170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>
            <a:stCxn id="171" idx="6"/>
            <a:endCxn id="158" idx="2"/>
          </p:cNvCxnSpPr>
          <p:nvPr/>
        </p:nvCxnSpPr>
        <p:spPr>
          <a:xfrm flipH="1" rot="10800000">
            <a:off x="1291250" y="1111875"/>
            <a:ext cx="1701600" cy="1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>
            <a:stCxn id="171" idx="6"/>
            <a:endCxn id="159" idx="2"/>
          </p:cNvCxnSpPr>
          <p:nvPr/>
        </p:nvCxnSpPr>
        <p:spPr>
          <a:xfrm>
            <a:off x="1291250" y="1125075"/>
            <a:ext cx="1701600" cy="33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6"/>
          <p:cNvCxnSpPr>
            <a:stCxn id="171" idx="6"/>
            <a:endCxn id="160" idx="2"/>
          </p:cNvCxnSpPr>
          <p:nvPr/>
        </p:nvCxnSpPr>
        <p:spPr>
          <a:xfrm>
            <a:off x="1291250" y="1125075"/>
            <a:ext cx="1701600" cy="68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6"/>
          <p:cNvCxnSpPr>
            <a:stCxn id="171" idx="6"/>
            <a:endCxn id="161" idx="2"/>
          </p:cNvCxnSpPr>
          <p:nvPr/>
        </p:nvCxnSpPr>
        <p:spPr>
          <a:xfrm>
            <a:off x="1291250" y="1125075"/>
            <a:ext cx="1701600" cy="103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>
            <a:endCxn id="158" idx="2"/>
          </p:cNvCxnSpPr>
          <p:nvPr/>
        </p:nvCxnSpPr>
        <p:spPr>
          <a:xfrm flipH="1" rot="10800000">
            <a:off x="1291275" y="1111925"/>
            <a:ext cx="17016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>
            <a:stCxn id="172" idx="6"/>
            <a:endCxn id="159" idx="2"/>
          </p:cNvCxnSpPr>
          <p:nvPr/>
        </p:nvCxnSpPr>
        <p:spPr>
          <a:xfrm flipH="1" rot="10800000">
            <a:off x="1291250" y="1462663"/>
            <a:ext cx="1701600" cy="1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>
            <a:stCxn id="172" idx="6"/>
            <a:endCxn id="160" idx="2"/>
          </p:cNvCxnSpPr>
          <p:nvPr/>
        </p:nvCxnSpPr>
        <p:spPr>
          <a:xfrm>
            <a:off x="1291250" y="1475863"/>
            <a:ext cx="1701600" cy="33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>
            <a:stCxn id="172" idx="6"/>
            <a:endCxn id="161" idx="2"/>
          </p:cNvCxnSpPr>
          <p:nvPr/>
        </p:nvCxnSpPr>
        <p:spPr>
          <a:xfrm>
            <a:off x="1291250" y="1475863"/>
            <a:ext cx="1701600" cy="68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>
            <a:stCxn id="173" idx="6"/>
            <a:endCxn id="158" idx="2"/>
          </p:cNvCxnSpPr>
          <p:nvPr/>
        </p:nvCxnSpPr>
        <p:spPr>
          <a:xfrm flipH="1" rot="10800000">
            <a:off x="1291250" y="1112075"/>
            <a:ext cx="1701600" cy="71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>
            <a:stCxn id="173" idx="6"/>
            <a:endCxn id="159" idx="2"/>
          </p:cNvCxnSpPr>
          <p:nvPr/>
        </p:nvCxnSpPr>
        <p:spPr>
          <a:xfrm flipH="1" rot="10800000">
            <a:off x="1291250" y="1462775"/>
            <a:ext cx="17016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>
            <a:stCxn id="173" idx="6"/>
            <a:endCxn id="160" idx="2"/>
          </p:cNvCxnSpPr>
          <p:nvPr/>
        </p:nvCxnSpPr>
        <p:spPr>
          <a:xfrm flipH="1" rot="10800000">
            <a:off x="1291250" y="1813475"/>
            <a:ext cx="1701600" cy="1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6"/>
          <p:cNvCxnSpPr>
            <a:stCxn id="173" idx="6"/>
            <a:endCxn id="161" idx="2"/>
          </p:cNvCxnSpPr>
          <p:nvPr/>
        </p:nvCxnSpPr>
        <p:spPr>
          <a:xfrm>
            <a:off x="1291250" y="1826675"/>
            <a:ext cx="1701600" cy="33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6"/>
          <p:cNvCxnSpPr>
            <a:stCxn id="174" idx="6"/>
            <a:endCxn id="158" idx="2"/>
          </p:cNvCxnSpPr>
          <p:nvPr/>
        </p:nvCxnSpPr>
        <p:spPr>
          <a:xfrm flipH="1" rot="10800000">
            <a:off x="1291250" y="1111875"/>
            <a:ext cx="1701600" cy="106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6"/>
          <p:cNvCxnSpPr>
            <a:stCxn id="174" idx="6"/>
            <a:endCxn id="159" idx="2"/>
          </p:cNvCxnSpPr>
          <p:nvPr/>
        </p:nvCxnSpPr>
        <p:spPr>
          <a:xfrm flipH="1" rot="10800000">
            <a:off x="1291250" y="1462575"/>
            <a:ext cx="1701600" cy="71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6"/>
          <p:cNvCxnSpPr>
            <a:stCxn id="174" idx="6"/>
            <a:endCxn id="160" idx="2"/>
          </p:cNvCxnSpPr>
          <p:nvPr/>
        </p:nvCxnSpPr>
        <p:spPr>
          <a:xfrm flipH="1" rot="10800000">
            <a:off x="1291250" y="1813575"/>
            <a:ext cx="17016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6"/>
          <p:cNvCxnSpPr>
            <a:stCxn id="174" idx="6"/>
            <a:endCxn id="161" idx="2"/>
          </p:cNvCxnSpPr>
          <p:nvPr/>
        </p:nvCxnSpPr>
        <p:spPr>
          <a:xfrm flipH="1" rot="10800000">
            <a:off x="1291250" y="2164275"/>
            <a:ext cx="1701600" cy="1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6"/>
          <p:cNvSpPr/>
          <p:nvPr/>
        </p:nvSpPr>
        <p:spPr>
          <a:xfrm>
            <a:off x="6580450" y="2686300"/>
            <a:ext cx="1608000" cy="230100"/>
          </a:xfrm>
          <a:prstGeom prst="wedgeRectCallout">
            <a:avLst>
              <a:gd fmla="val -56474" name="adj1"/>
              <a:gd fmla="val 125315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5182963" y="4801513"/>
            <a:ext cx="1608000" cy="307200"/>
          </a:xfrm>
          <a:prstGeom prst="wedgeRectCallout">
            <a:avLst>
              <a:gd fmla="val -48888" name="adj1"/>
              <a:gd fmla="val -132646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Altered Input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of vector data/embedding</a:t>
            </a:r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5" y="1066824"/>
            <a:ext cx="6788702" cy="17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873225"/>
            <a:ext cx="5728973" cy="22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video 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https://www.youtube.com/watch?v=wjZofJX0v4M</a:t>
            </a:r>
            <a:r>
              <a:rPr lang="en"/>
              <a:t> </a:t>
            </a:r>
            <a:endParaRPr/>
          </a:p>
        </p:txBody>
      </p:sp>
      <p:pic>
        <p:nvPicPr>
          <p:cNvPr id="242" name="Google Shape;2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75" y="1753225"/>
            <a:ext cx="8625249" cy="2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 (Self-attention)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450475" y="1089200"/>
            <a:ext cx="8216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Motivating question</a:t>
            </a:r>
            <a:r>
              <a:rPr lang="en" sz="1800">
                <a:solidFill>
                  <a:schemeClr val="dk2"/>
                </a:solidFill>
              </a:rPr>
              <a:t>: We have a sequence of vectors, how do we make them </a:t>
            </a:r>
            <a:r>
              <a:rPr b="1" lang="en" sz="1800">
                <a:solidFill>
                  <a:schemeClr val="dk2"/>
                </a:solidFill>
              </a:rPr>
              <a:t>aware of, attend to </a:t>
            </a:r>
            <a:r>
              <a:rPr lang="en" sz="1800">
                <a:solidFill>
                  <a:schemeClr val="dk2"/>
                </a:solidFill>
              </a:rPr>
              <a:t>each other?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Text generation requires </a:t>
            </a:r>
            <a:r>
              <a:rPr lang="en" sz="1800">
                <a:solidFill>
                  <a:schemeClr val="dk2"/>
                </a:solidFill>
              </a:rPr>
              <a:t>meaningful</a:t>
            </a:r>
            <a:r>
              <a:rPr lang="en" sz="1800">
                <a:solidFill>
                  <a:schemeClr val="dk2"/>
                </a:solidFill>
              </a:rPr>
              <a:t> placement of words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1082200" y="3228825"/>
            <a:ext cx="134400" cy="565200"/>
            <a:chOff x="1613625" y="3435725"/>
            <a:chExt cx="134400" cy="565200"/>
          </a:xfrm>
        </p:grpSpPr>
        <p:sp>
          <p:nvSpPr>
            <p:cNvPr id="250" name="Google Shape;250;p19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1638000" y="3228825"/>
            <a:ext cx="134400" cy="565200"/>
            <a:chOff x="1613625" y="3435725"/>
            <a:chExt cx="134400" cy="565200"/>
          </a:xfrm>
        </p:grpSpPr>
        <p:sp>
          <p:nvSpPr>
            <p:cNvPr id="255" name="Google Shape;255;p19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2234150" y="3228825"/>
            <a:ext cx="134400" cy="565200"/>
            <a:chOff x="1613625" y="3435725"/>
            <a:chExt cx="134400" cy="565200"/>
          </a:xfrm>
        </p:grpSpPr>
        <p:sp>
          <p:nvSpPr>
            <p:cNvPr id="260" name="Google Shape;260;p19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2937875" y="3228825"/>
            <a:ext cx="134400" cy="565200"/>
            <a:chOff x="1613625" y="3435725"/>
            <a:chExt cx="134400" cy="565200"/>
          </a:xfrm>
        </p:grpSpPr>
        <p:sp>
          <p:nvSpPr>
            <p:cNvPr id="265" name="Google Shape;265;p19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9" name="Google Shape;2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600" y="2441775"/>
            <a:ext cx="1709009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/>
        </p:nvSpPr>
        <p:spPr>
          <a:xfrm>
            <a:off x="887500" y="2810425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1597600" y="2810425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2087488" y="2810425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2797600" y="2810425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74" name="Google Shape;274;p19"/>
          <p:cNvCxnSpPr/>
          <p:nvPr/>
        </p:nvCxnSpPr>
        <p:spPr>
          <a:xfrm>
            <a:off x="4121525" y="3455900"/>
            <a:ext cx="20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9"/>
          <p:cNvSpPr txBox="1"/>
          <p:nvPr/>
        </p:nvSpPr>
        <p:spPr>
          <a:xfrm>
            <a:off x="3610525" y="260200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want an </a:t>
            </a:r>
            <a:r>
              <a:rPr b="1" lang="en" sz="1800">
                <a:solidFill>
                  <a:schemeClr val="dk2"/>
                </a:solidFill>
              </a:rPr>
              <a:t>attention matrix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3507700" y="420892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Analogy to Covariance matrix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 (Self attention)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311700" y="1017725"/>
            <a:ext cx="811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https://www.youtube.com/watch?v=FC8PziPmxnQ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83" name="Google Shape;283;p20"/>
          <p:cNvGrpSpPr/>
          <p:nvPr/>
        </p:nvGrpSpPr>
        <p:grpSpPr>
          <a:xfrm>
            <a:off x="194700" y="2990150"/>
            <a:ext cx="134400" cy="565200"/>
            <a:chOff x="1613625" y="3435725"/>
            <a:chExt cx="134400" cy="565200"/>
          </a:xfrm>
        </p:grpSpPr>
        <p:sp>
          <p:nvSpPr>
            <p:cNvPr id="284" name="Google Shape;284;p20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0"/>
          <p:cNvGrpSpPr/>
          <p:nvPr/>
        </p:nvGrpSpPr>
        <p:grpSpPr>
          <a:xfrm>
            <a:off x="750500" y="2990150"/>
            <a:ext cx="134400" cy="565200"/>
            <a:chOff x="1613625" y="3435725"/>
            <a:chExt cx="134400" cy="565200"/>
          </a:xfrm>
        </p:grpSpPr>
        <p:sp>
          <p:nvSpPr>
            <p:cNvPr id="289" name="Google Shape;289;p20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1346650" y="2990150"/>
            <a:ext cx="134400" cy="565200"/>
            <a:chOff x="1613625" y="3435725"/>
            <a:chExt cx="134400" cy="565200"/>
          </a:xfrm>
        </p:grpSpPr>
        <p:sp>
          <p:nvSpPr>
            <p:cNvPr id="294" name="Google Shape;294;p20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0"/>
          <p:cNvGrpSpPr/>
          <p:nvPr/>
        </p:nvGrpSpPr>
        <p:grpSpPr>
          <a:xfrm>
            <a:off x="1941475" y="2990150"/>
            <a:ext cx="134400" cy="565200"/>
            <a:chOff x="1613625" y="3435725"/>
            <a:chExt cx="134400" cy="565200"/>
          </a:xfrm>
        </p:grpSpPr>
        <p:sp>
          <p:nvSpPr>
            <p:cNvPr id="299" name="Google Shape;299;p20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0"/>
          <p:cNvSpPr txBox="1"/>
          <p:nvPr/>
        </p:nvSpPr>
        <p:spPr>
          <a:xfrm>
            <a:off x="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101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1199988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18012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227" y="359152"/>
            <a:ext cx="3006075" cy="64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 (Self attention)</a:t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311700" y="1017725"/>
            <a:ext cx="811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https://www.youtube.com/watch?v=FC8PziPmxnQ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194700" y="2990150"/>
            <a:ext cx="134400" cy="565200"/>
            <a:chOff x="1613625" y="3435725"/>
            <a:chExt cx="134400" cy="565200"/>
          </a:xfrm>
        </p:grpSpPr>
        <p:sp>
          <p:nvSpPr>
            <p:cNvPr id="315" name="Google Shape;315;p2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750500" y="2990150"/>
            <a:ext cx="134400" cy="565200"/>
            <a:chOff x="1613625" y="3435725"/>
            <a:chExt cx="134400" cy="565200"/>
          </a:xfrm>
        </p:grpSpPr>
        <p:sp>
          <p:nvSpPr>
            <p:cNvPr id="320" name="Google Shape;320;p2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1"/>
          <p:cNvGrpSpPr/>
          <p:nvPr/>
        </p:nvGrpSpPr>
        <p:grpSpPr>
          <a:xfrm>
            <a:off x="1346650" y="2990150"/>
            <a:ext cx="134400" cy="565200"/>
            <a:chOff x="1613625" y="3435725"/>
            <a:chExt cx="134400" cy="565200"/>
          </a:xfrm>
        </p:grpSpPr>
        <p:sp>
          <p:nvSpPr>
            <p:cNvPr id="325" name="Google Shape;325;p2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1941475" y="2990150"/>
            <a:ext cx="134400" cy="565200"/>
            <a:chOff x="1613625" y="3435725"/>
            <a:chExt cx="134400" cy="565200"/>
          </a:xfrm>
        </p:grpSpPr>
        <p:sp>
          <p:nvSpPr>
            <p:cNvPr id="330" name="Google Shape;330;p21"/>
            <p:cNvSpPr/>
            <p:nvPr/>
          </p:nvSpPr>
          <p:spPr>
            <a:xfrm>
              <a:off x="1613625" y="34357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613625" y="35770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613625" y="37183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613625" y="3859625"/>
              <a:ext cx="134400" cy="1413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1"/>
          <p:cNvSpPr txBox="1"/>
          <p:nvPr/>
        </p:nvSpPr>
        <p:spPr>
          <a:xfrm>
            <a:off x="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Hello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101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1199988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love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801200" y="2571750"/>
            <a:ext cx="7101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you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3040225" y="21149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040225" y="295317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040225" y="3865325"/>
            <a:ext cx="652200" cy="565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1391775" y="1524900"/>
            <a:ext cx="1608000" cy="230100"/>
          </a:xfrm>
          <a:prstGeom prst="wedgeRectCallout">
            <a:avLst>
              <a:gd fmla="val 44914" name="adj1"/>
              <a:gd fmla="val 17557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weight</a:t>
            </a:r>
            <a:endParaRPr/>
          </a:p>
        </p:txBody>
      </p:sp>
      <p:cxnSp>
        <p:nvCxnSpPr>
          <p:cNvPr id="342" name="Google Shape;342;p21"/>
          <p:cNvCxnSpPr>
            <a:endCxn id="338" idx="1"/>
          </p:cNvCxnSpPr>
          <p:nvPr/>
        </p:nvCxnSpPr>
        <p:spPr>
          <a:xfrm flipH="1" rot="10800000">
            <a:off x="2393425" y="2397575"/>
            <a:ext cx="6468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1"/>
          <p:cNvCxnSpPr>
            <a:endCxn id="339" idx="1"/>
          </p:cNvCxnSpPr>
          <p:nvPr/>
        </p:nvCxnSpPr>
        <p:spPr>
          <a:xfrm>
            <a:off x="2420425" y="3206975"/>
            <a:ext cx="6198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1"/>
          <p:cNvCxnSpPr>
            <a:endCxn id="340" idx="1"/>
          </p:cNvCxnSpPr>
          <p:nvPr/>
        </p:nvCxnSpPr>
        <p:spPr>
          <a:xfrm>
            <a:off x="2413825" y="3227225"/>
            <a:ext cx="6264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1"/>
          <p:cNvCxnSpPr>
            <a:stCxn id="338" idx="3"/>
          </p:cNvCxnSpPr>
          <p:nvPr/>
        </p:nvCxnSpPr>
        <p:spPr>
          <a:xfrm flipH="1" rot="10800000">
            <a:off x="3692425" y="2393675"/>
            <a:ext cx="422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1"/>
          <p:cNvCxnSpPr>
            <a:stCxn id="339" idx="3"/>
          </p:cNvCxnSpPr>
          <p:nvPr/>
        </p:nvCxnSpPr>
        <p:spPr>
          <a:xfrm>
            <a:off x="3692425" y="323577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1"/>
          <p:cNvCxnSpPr>
            <a:stCxn id="340" idx="3"/>
          </p:cNvCxnSpPr>
          <p:nvPr/>
        </p:nvCxnSpPr>
        <p:spPr>
          <a:xfrm>
            <a:off x="3692425" y="4147925"/>
            <a:ext cx="3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227" y="359152"/>
            <a:ext cx="3006075" cy="64174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/>
        </p:nvSpPr>
        <p:spPr>
          <a:xfrm>
            <a:off x="467250" y="4740075"/>
            <a:ext cx="8209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Google search map your </a:t>
            </a:r>
            <a:r>
              <a:rPr b="1" lang="en" sz="1800">
                <a:solidFill>
                  <a:schemeClr val="dk2"/>
                </a:solidFill>
              </a:rPr>
              <a:t>query </a:t>
            </a:r>
            <a:r>
              <a:rPr lang="en" sz="1800">
                <a:solidFill>
                  <a:schemeClr val="dk2"/>
                </a:solidFill>
              </a:rPr>
              <a:t>with a </a:t>
            </a:r>
            <a:r>
              <a:rPr b="1" lang="en" sz="1800">
                <a:solidFill>
                  <a:schemeClr val="dk2"/>
                </a:solidFill>
              </a:rPr>
              <a:t>key </a:t>
            </a:r>
            <a:r>
              <a:rPr lang="en" sz="1800">
                <a:solidFill>
                  <a:schemeClr val="dk2"/>
                </a:solidFill>
              </a:rPr>
              <a:t>from database, and return the </a:t>
            </a:r>
            <a:r>
              <a:rPr b="1" lang="en" sz="1800">
                <a:solidFill>
                  <a:schemeClr val="dk2"/>
                </a:solidFill>
              </a:rPr>
              <a:t>value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