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b5232ffa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b5232ffa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a2f69c2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a2f69c2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Let's start with defining the dataset. To recap what we just learned about supervised learning: Linear regression is a method of supervised learning. In supervised learning, we have input data 'x' and output labels 'y'. So, our dataset can be represented as a collection of xy pairs, like this: dataset 'd' equals pairs x1y1 to xmym. As shown in the illustration on the right, 'x' represents the horizontal axis, in this case, the area of a house, and 'y' represents the vertical axis, which is the price. Each point on this graph is a data point, and collectively they form the dataset. But this is a very simplified scenario. In reality, 'x' isn't always just one number. In our example, 'x' is the house area, but 'x' can also be a set of numbers, as we'll explain with the following example.</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a2f69c25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a2f69c25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We'll use a well-known dataset in machine learning: the Titanic dataset, which contains information on survivors and non-survivors of the Titanic disaster. Analyzing this table, the first column is an ID, ranging from 0, 1, 2, 3, 4, and so on, only a portion is displayed here. Each row represents a passenger and shows various pieces of information about them. The column labeled "survive" indicates whether the passenger survived. It's easy to infer that the "survive" column is our 'y', so the first entry is y1, the second is y2, and so forth. Each passenger can be seen as an input. However, as mentioned, this input isn't just a single number. In fact, each input has 'd' attributes. For example, for input x1, it has several attributes. In total, there are 'm' inputs, and these 'm' inputs are called samples. Each sample has 'd' attributes.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a2f69c2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a2f69c2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Let's define this mathematically. If uppercase X represents the entire input, then it consists of M inputs. Each input Xi will have 'd' attributes, as we saw earlier. Here, the whole input set X is formed by 'm' samples, and each individual input has these attributes. So, in reality, the entire input X is a matrix, represented as such: each row is a sample and each column is an attribute. As for 'y', the labels, they are relatively simpler. Typically, 'y' is either a single value or a categorical variable.</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a2f69c2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a2f69c2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Alright, let's continue with the translation, ensuring it remains at a high school level of understanding: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Alright, next, we'll look at the linear regression model. This model predicts the output, or the corresponding 'y' value, based on the first attribute. Here, 'Fx' represents the predicted 'y' value, or the forecasted output. In contrast, 'y' is generally used to represent the actual output. This model is computed for a single sample, meaning just one row like in the example we discussed earlier. We input the 'dth' numeric variable, while 'W' and 'b' are the values we aim to optimize during the learning process. Once we find the best 'W' and 'b', we can input the 'dth' attribute to get the predicted output value.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b5232ffa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b5232ffa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a2f69c2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a2f69c2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essence, we've identified our goal: to train a linear regression model, which means finding the optimal values for 'W' and 'b'. How do we determine these optimal values? Our primary objective is to reduce error, specifically the error between the predicted and actual values. As illustrated in the given graph, the line represents our predictions while the black dots show the actual values. To minimize the overall error, we often use the mean squared error (MSE). In this context, MSE is our loss function. So, our task is to find parameter values that minimize the MSE.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a2f69c25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a2f69c25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define this mathematically, we denote 'W' as such because each attribute can have different weights. Our optimal 'W' and 'b' can be determined using a specific formula. The asterisk here indicates the optimal value. The term 'argmin' refers to the argument that minimizes the following expression. This subsequent expression is our loss function: the sum of the squared differences between the true and predicted values. When considering that each sample has only a single attribute, 'yi' can be represented as 'wxi+b'. This expression can then be transformed accordingly. Based on this formula, we can determine 'W' and 'b' using various mathematical methods.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a2f69c25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a2f69c25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I won't delve deep into the mathematics here, but I've included the detailed calculations for those interested.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a2f69c25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a2f69c25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b5232ff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b5232ff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a2f69c2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a2f69c2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a2f69c25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a2f69c25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a </a:t>
            </a:r>
            <a:r>
              <a:rPr lang="en"/>
              <a:t>quick</a:t>
            </a:r>
            <a:r>
              <a:rPr lang="en"/>
              <a:t> summary: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r>
              <a:rPr lang="en"/>
              <a:t>A dataset is often represented as a matrix, where each row is a different sample and each column is a different attribute. </a:t>
            </a:r>
            <a:endParaRPr/>
          </a:p>
          <a:p>
            <a:pPr indent="0" lvl="0" marL="0" rtl="0" algn="l">
              <a:spcBef>
                <a:spcPts val="0"/>
              </a:spcBef>
              <a:spcAft>
                <a:spcPts val="0"/>
              </a:spcAft>
              <a:buClr>
                <a:schemeClr val="dk1"/>
              </a:buClr>
              <a:buSzPts val="1100"/>
              <a:buFont typeface="Arial"/>
              <a:buNone/>
            </a:pPr>
            <a:r>
              <a:rPr lang="en"/>
              <a:t>2.The linear regression model makes a prediction by computing a weighted sum of the input </a:t>
            </a:r>
            <a:endParaRPr/>
          </a:p>
          <a:p>
            <a:pPr indent="0" lvl="0" marL="0" rtl="0" algn="l">
              <a:spcBef>
                <a:spcPts val="0"/>
              </a:spcBef>
              <a:spcAft>
                <a:spcPts val="0"/>
              </a:spcAft>
              <a:buClr>
                <a:schemeClr val="dk1"/>
              </a:buClr>
              <a:buSzPts val="1100"/>
              <a:buFont typeface="Arial"/>
              <a:buNone/>
            </a:pPr>
            <a:r>
              <a:rPr lang="en"/>
              <a:t>3.The loss function measures how well the model predicts the Y. For linear regression, the most commonly used loss function is the Mean Squared Error (MSE) loss function, which is the average of the squared differences between the predicted values and the actual values.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a0f08ea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a0f08ea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a general understanding of linear regression. Now, we're going to discuss a regression problem pivotal in deep learning: logistic regression. In this section, we'll first understand the types of variables, including numeric and categorical variables. Then, we'll learn what logistic regression is, see some examples, and identify the differences between logistic and linear regression. A key focus will be on the sigmoid function, followed by applications of logistic regression.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a5f0036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a5f0036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it's important to understand that variables can be classified as numeric or categorical. Numeric variables represent measurable quantities, such as age, height, and weight, which have precise mathematical meanings. On the other hand, categorical variables represent distinct groups or categories. They can be denoted by letters, like 'm' for male and 'f' for female, or even by numbers, like 1 for male and 2 for female. However, even if numbers are used, remember that it's still a categorical variable. These numbers don't carry any computational value; they are merely labels.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a5f0036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8a5f0036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Titanic dataset, let's practice distinguishing between the two types. The 'survived' category is clearly categorical, as there are only two possibilities: survived or didn't survive. The 'Pclass', representing the class of tickets a passenger purchased, is categorical even though numbers are used as labels. We understand these numbers signify different cabin classes, not mathematical values. Names can also be seen as categorical, assuming no two passengers share a name. 'Embarked', indicating the port of embarkation, is another categorical variable. Similarly, 'gender' and 'ticket' are categorical. Now, for numeric variables: age and fare are represented by numbers, making them numeric. 'Parch', indicating the number of parents or children a passenger had on board, has genuine mathematical significance and isn't just a label, thus it's numeric. Similarly, 'sibsp', signifying the number of siblings or spouse on board, is numeric.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8a5f0036d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8a5f0036d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a5f0036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a5f0036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classified variables, let's explore logistic regression. Logistic regression is a type of regression analysis used to predict a categorical outcome based on one or more predictors. Typically, the outcome is binary. As illustrated, while regular linear regression estimates a numeric value, logistic regression takes it a step further by converting the obtained numeric value through a function called sigmoid, turning it into a categorical outcome.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a5f0036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a5f0036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consider an example: predicting if a student gets admitted to a university based on their exam scores. Imagine we have data from 100 students, each with scores from two exams. The final admission decision could be represented by 1 (admitted) or 0 (not admitted). This scenario is perfectly suited for our logistic regression model: numeric input variables and a binary categorical output. The relation between the scores and admission probability can be studied using logistic regression.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a5f0036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a5f0036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comparing logistic to linear regression, their differences become clear. Linear regression is used to predict a numeric outcome. The result is typically a number. In contrast, logistic regression predicts the likelihood of a sample belonging to a particular category. The final result is the probability of which category the input belongs to.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a5f0036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a5f0036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we mentioned the sigmoid function's role in transitioning from linear to logistic regression. This function converts the output of traditional linear regression into a probability, making it suitable for logistic regression. The function is defined as 1 over 1 plus e raised to the negative power of x. This function can accept any value from negative infinity to positive infinity, ensuring that any numeric input gets transformed into a value between 0 and 1, representing the probability of a particular category.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a0f08e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a0f08e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b4db36f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b4db36f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b5232ffa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b5232ffa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8a2f69c25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8a2f69c25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a5f0036d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a5f0036d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b5232ffa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b5232ffa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8b5232ffa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8b5232ffa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8b5232ff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8b5232ff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a5f0036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a5f0036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8a5f0036d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8a5f0036d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a5f0036d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8a5f0036d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a2f69c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a2f69c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"Back to 1959, Arthur, a pioneer in the field of artificial intelligence, defined machine learning as a 'Field of study that gives computers the ability to learn without being clearly programmed.' In simpler terms, machine learning allows computers to learn from data and improve their performance without human intervention."</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He is famous for a checkers playing program. And the amazing thing about this program  Was author himself was not a very good checkers player.  And what he did was  He let the computer to play the checkers  many, many times against itself.  And by watching what kind of  board position Tend to win and what kind of board position tend to  Lead to losses. By trying to achieve the good position and avoid the bad position.  The program  Learned better and better in playing checkers.  And finally become a better checker player than arthur</a:t>
            </a:r>
            <a:endParaRPr/>
          </a:p>
          <a:p>
            <a:pPr indent="0" lvl="0" marL="0" rtl="0" algn="l">
              <a:lnSpc>
                <a:spcPct val="115000"/>
              </a:lnSpc>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b4db36f9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b4db36f9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b5232ffa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8b5232ffa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b5232ffa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b5232ffa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8b5232ffa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8b5232ffa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b5232ffa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b5232ffa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8b5232ff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8b5232ff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8b5232ff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8b5232ff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8b5232ff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8b5232ff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8a88ed6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8a88ed6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a2f69c2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a2f69c2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"Let's start with a type of machine learning called 'Supervised Learning'. In supervised learning, the machine learns from labeled data. The labeled data means we provide the algorithm with input-output pairs, which is X and Y respectively. And we try to find a pattern between the input and output, and given a new input we can use it to predict the output.</a:t>
            </a:r>
            <a:endParaRPr/>
          </a:p>
          <a:p>
            <a:pPr indent="0" lvl="0" marL="0" rtl="0" algn="l">
              <a:lnSpc>
                <a:spcPct val="115000"/>
              </a:lnSpc>
              <a:spcBef>
                <a:spcPts val="1200"/>
              </a:spcBef>
              <a:spcAft>
                <a:spcPts val="0"/>
              </a:spcAft>
              <a:buClr>
                <a:schemeClr val="dk1"/>
              </a:buClr>
              <a:buSzPts val="1100"/>
              <a:buFont typeface="Arial"/>
              <a:buNone/>
            </a:pPr>
            <a:r>
              <a:rPr lang="en"/>
              <a:t> The concept maybe a bit abstract, let me clarify this concept by a few examples:</a:t>
            </a:r>
            <a:endParaRPr/>
          </a:p>
          <a:p>
            <a:pPr indent="0" lvl="0" marL="0" rtl="0" algn="l">
              <a:lnSpc>
                <a:spcPct val="115000"/>
              </a:lnSpc>
              <a:spcBef>
                <a:spcPts val="1200"/>
              </a:spcBef>
              <a:spcAft>
                <a:spcPts val="0"/>
              </a:spcAft>
              <a:buClr>
                <a:schemeClr val="dk1"/>
              </a:buClr>
              <a:buSzPts val="1100"/>
              <a:buFont typeface="Arial"/>
              <a:buNone/>
            </a:pPr>
            <a:r>
              <a:rPr lang="en"/>
              <a:t>1. "Imagine you want to predict the price of a house based on its size. We would provide the machine with historical data where the sizes of houses and their respective prices are known. Using this data, the machine would learn the relationship between house size and price."</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2. "Another example would be predicting university admissions. Let's say we want to predict if a student will be admitted or not to a university based on their exam scores. By training our model on historical data of students and their admission statuses, our machine can make predictions for new students."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3. "Lastly, consider an email system that classifies emails as spam or not. The system is trained on emails where we already know if they're spam or not. Once trained, it can classify new emails accurately."</a:t>
            </a:r>
            <a:endParaRPr/>
          </a:p>
          <a:p>
            <a:pPr indent="0" lvl="0" marL="0" rtl="0" algn="l">
              <a:lnSpc>
                <a:spcPct val="115000"/>
              </a:lnSpc>
              <a:spcBef>
                <a:spcPts val="1200"/>
              </a:spcBef>
              <a:spcAft>
                <a:spcPts val="0"/>
              </a:spcAft>
              <a:buClr>
                <a:schemeClr val="dk1"/>
              </a:buClr>
              <a:buSzPts val="1100"/>
              <a:buFont typeface="Arial"/>
              <a:buNone/>
            </a:pPr>
            <a:r>
              <a:rPr lang="en"/>
              <a:t>So in one sentence to summarize the supervised learning algorithm "Learns from being given the 'right answers'."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a2f69c2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a2f69c2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"Now, let's move on to another type of machine learning called 'Unsupervised Learning'. Here, the machine learns from unlabeled data. The goal is not to predict a specific output but to discover patterns or structures within the data."</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"For example, imagine a campany wanting to segment customers based on their purchasing behavior. We don't know in advance what these segments or groups might be. Unsupervised learning would help the retailer find these customer groups without any prior definitions."</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So in one short sentence, unsupervised learning is "Grouping without given any label or 'right answer'."</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b5232ffa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b5232ffa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a2f69c2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a2f69c2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1)Supervised,</a:t>
            </a:r>
            <a:endParaRPr/>
          </a:p>
          <a:p>
            <a:pPr indent="0" lvl="0" marL="0" rtl="0" algn="l">
              <a:lnSpc>
                <a:spcPct val="115000"/>
              </a:lnSpc>
              <a:spcBef>
                <a:spcPts val="1200"/>
              </a:spcBef>
              <a:spcAft>
                <a:spcPts val="0"/>
              </a:spcAft>
              <a:buClr>
                <a:schemeClr val="dk1"/>
              </a:buClr>
              <a:buSzPts val="1100"/>
              <a:buFont typeface="Arial"/>
              <a:buNone/>
            </a:pPr>
            <a:r>
              <a:rPr lang="en"/>
              <a:t>Definition: In supervised learning, an algorithm learns from labeled training data, and makes predictions based on that data.</a:t>
            </a:r>
            <a:endParaRPr/>
          </a:p>
          <a:p>
            <a:pPr indent="0" lvl="0" marL="0" rtl="0" algn="l">
              <a:lnSpc>
                <a:spcPct val="115000"/>
              </a:lnSpc>
              <a:spcBef>
                <a:spcPts val="1200"/>
              </a:spcBef>
              <a:spcAft>
                <a:spcPts val="0"/>
              </a:spcAft>
              <a:buClr>
                <a:schemeClr val="dk1"/>
              </a:buClr>
              <a:buSzPts val="1100"/>
              <a:buFont typeface="Arial"/>
              <a:buNone/>
            </a:pPr>
            <a:r>
              <a:rPr lang="en"/>
              <a:t>Goal: The primary goal is to learn a mapping from inputs to outputs and to be able to make predictions on new, unseen data.</a:t>
            </a:r>
            <a:endParaRPr/>
          </a:p>
          <a:p>
            <a:pPr indent="0" lvl="0" marL="0" rtl="0" algn="l">
              <a:lnSpc>
                <a:spcPct val="115000"/>
              </a:lnSpc>
              <a:spcBef>
                <a:spcPts val="1200"/>
              </a:spcBef>
              <a:spcAft>
                <a:spcPts val="0"/>
              </a:spcAft>
              <a:buClr>
                <a:schemeClr val="dk1"/>
              </a:buClr>
              <a:buSzPts val="1100"/>
              <a:buFont typeface="Arial"/>
              <a:buNone/>
            </a:pPr>
            <a:r>
              <a:rPr lang="en"/>
              <a:t>Common Algorithms: Some common supervised learning algorithms include linear regression, logistic regression, decision tree Support Vector Machines (SVM), random forest an so on.</a:t>
            </a:r>
            <a:endParaRPr/>
          </a:p>
          <a:p>
            <a:pPr indent="0" lvl="0" marL="0" rtl="0" algn="l">
              <a:lnSpc>
                <a:spcPct val="115000"/>
              </a:lnSpc>
              <a:spcBef>
                <a:spcPts val="1200"/>
              </a:spcBef>
              <a:spcAft>
                <a:spcPts val="0"/>
              </a:spcAft>
              <a:buClr>
                <a:schemeClr val="dk1"/>
              </a:buClr>
              <a:buSzPts val="1100"/>
              <a:buFont typeface="Arial"/>
              <a:buNone/>
            </a:pPr>
            <a:r>
              <a:rPr lang="en"/>
              <a:t>2)Unsupervised</a:t>
            </a:r>
            <a:endParaRPr/>
          </a:p>
          <a:p>
            <a:pPr indent="0" lvl="0" marL="0" rtl="0" algn="l">
              <a:lnSpc>
                <a:spcPct val="115000"/>
              </a:lnSpc>
              <a:spcBef>
                <a:spcPts val="1200"/>
              </a:spcBef>
              <a:spcAft>
                <a:spcPts val="0"/>
              </a:spcAft>
              <a:buClr>
                <a:schemeClr val="dk1"/>
              </a:buClr>
              <a:buSzPts val="1100"/>
              <a:buFont typeface="Arial"/>
              <a:buNone/>
            </a:pPr>
            <a:r>
              <a:rPr lang="en"/>
              <a:t>Definition: In unsupervised learning, an algorithm learns from unlabeled data, finding hidden structures in the data without given any label.</a:t>
            </a:r>
            <a:endParaRPr/>
          </a:p>
          <a:p>
            <a:pPr indent="0" lvl="0" marL="0" rtl="0" algn="l">
              <a:lnSpc>
                <a:spcPct val="115000"/>
              </a:lnSpc>
              <a:spcBef>
                <a:spcPts val="1200"/>
              </a:spcBef>
              <a:spcAft>
                <a:spcPts val="0"/>
              </a:spcAft>
              <a:buClr>
                <a:schemeClr val="dk1"/>
              </a:buClr>
              <a:buSzPts val="1100"/>
              <a:buFont typeface="Arial"/>
              <a:buNone/>
            </a:pPr>
            <a:r>
              <a:rPr lang="en"/>
              <a:t>Goal: The main goals can be to find clusters within the data (clustering)</a:t>
            </a:r>
            <a:endParaRPr/>
          </a:p>
          <a:p>
            <a:pPr indent="0" lvl="0" marL="0" rtl="0" algn="l">
              <a:lnSpc>
                <a:spcPct val="115000"/>
              </a:lnSpc>
              <a:spcBef>
                <a:spcPts val="1200"/>
              </a:spcBef>
              <a:spcAft>
                <a:spcPts val="0"/>
              </a:spcAft>
              <a:buClr>
                <a:schemeClr val="dk1"/>
              </a:buClr>
              <a:buSzPts val="1100"/>
              <a:buFont typeface="Arial"/>
              <a:buNone/>
            </a:pPr>
            <a:r>
              <a:rPr lang="en"/>
              <a:t>Common Algorithms: Common unsupervised learning algorithms include k-means clustering,</a:t>
            </a:r>
            <a:endParaRPr/>
          </a:p>
          <a:p>
            <a:pPr indent="0" lvl="0" marL="0" rtl="0" algn="l">
              <a:lnSpc>
                <a:spcPct val="115000"/>
              </a:lnSpc>
              <a:spcBef>
                <a:spcPts val="1200"/>
              </a:spcBef>
              <a:spcAft>
                <a:spcPts val="0"/>
              </a:spcAft>
              <a:buClr>
                <a:schemeClr val="dk1"/>
              </a:buClr>
              <a:buSzPts val="1100"/>
              <a:buFont typeface="Arial"/>
              <a:buNone/>
            </a:pPr>
            <a:r>
              <a:rPr lang="en"/>
              <a:t>---</a:t>
            </a:r>
            <a:endParaRPr/>
          </a:p>
          <a:p>
            <a:pPr indent="0" lvl="0" marL="0" rtl="0" algn="l">
              <a:lnSpc>
                <a:spcPct val="115000"/>
              </a:lnSpc>
              <a:spcBef>
                <a:spcPts val="1200"/>
              </a:spcBef>
              <a:spcAft>
                <a:spcPts val="0"/>
              </a:spcAft>
              <a:buClr>
                <a:schemeClr val="dk1"/>
              </a:buClr>
              <a:buSzPts val="1100"/>
              <a:buFont typeface="Arial"/>
              <a:buNone/>
            </a:pPr>
            <a:r>
              <a:rPr lang="en"/>
              <a:t>And today we will focus on the three algorithm under the supervised learning, because these will help a lot in the next week’s workshop focus on deep learning.</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So basically there are three main topics today, linear regression, logistic regression and decision tree. I will cover the theory and concept part, as well as some math behind the algorithm, and Huy will demonstrate some code implementation.</a:t>
            </a:r>
            <a:endParaRPr/>
          </a:p>
          <a:p>
            <a:pPr indent="0" lvl="0" marL="0" rtl="0" algn="l">
              <a:spcBef>
                <a:spcPts val="1200"/>
              </a:spcBef>
              <a:spcAft>
                <a:spcPts val="0"/>
              </a:spcAft>
              <a:buNone/>
            </a:pPr>
            <a:r>
              <a:rPr lang="en"/>
              <a:t>7:30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a0f08ea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a0f08ea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Alright, next we'll dive into the topic of linear regression. This topic mainly consists of three parts. Firstly, we need to define our dataset, which I personally believe is a crucial step. This is because understanding the dataset isn't always as straightforward as we might think. Secondly, we'll talk about the linear regression model itself. And thirdly, we'll delve into the details of the loss function.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hyperlink" Target="https://colab.research.google.com/drive/1ISgPUCiWXgQAGU3IrAbbjzR-Udug4mLL?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2.jpg"/><Relationship Id="rId5" Type="http://schemas.openxmlformats.org/officeDocument/2006/relationships/image" Target="../media/image30.jpg"/><Relationship Id="rId6" Type="http://schemas.openxmlformats.org/officeDocument/2006/relationships/image" Target="../media/image3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1.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ml-cheatsheet.readthedocs.io/en/latest/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Fundamentals</a:t>
            </a:r>
            <a:endParaRPr/>
          </a:p>
        </p:txBody>
      </p:sp>
      <p:sp>
        <p:nvSpPr>
          <p:cNvPr id="55" name="Google Shape;55;p13"/>
          <p:cNvSpPr txBox="1"/>
          <p:nvPr>
            <p:ph idx="1" type="subTitle"/>
          </p:nvPr>
        </p:nvSpPr>
        <p:spPr>
          <a:xfrm>
            <a:off x="156625" y="3273525"/>
            <a:ext cx="8520600" cy="13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Workshop 4</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08000" y="3176650"/>
            <a:ext cx="1883175" cy="184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40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“hyperplane” fitting</a:t>
            </a:r>
            <a:endParaRPr/>
          </a:p>
        </p:txBody>
      </p:sp>
      <p:pic>
        <p:nvPicPr>
          <p:cNvPr id="126" name="Google Shape;126;p22"/>
          <p:cNvPicPr preferRelativeResize="0"/>
          <p:nvPr/>
        </p:nvPicPr>
        <p:blipFill>
          <a:blip r:embed="rId3">
            <a:alphaModFix/>
          </a:blip>
          <a:stretch>
            <a:fillRect/>
          </a:stretch>
        </p:blipFill>
        <p:spPr>
          <a:xfrm>
            <a:off x="108250" y="1494825"/>
            <a:ext cx="3469975" cy="2486250"/>
          </a:xfrm>
          <a:prstGeom prst="rect">
            <a:avLst/>
          </a:prstGeom>
          <a:noFill/>
          <a:ln>
            <a:noFill/>
          </a:ln>
        </p:spPr>
      </p:pic>
      <p:pic>
        <p:nvPicPr>
          <p:cNvPr id="127" name="Google Shape;127;p22"/>
          <p:cNvPicPr preferRelativeResize="0"/>
          <p:nvPr/>
        </p:nvPicPr>
        <p:blipFill>
          <a:blip r:embed="rId4">
            <a:alphaModFix/>
          </a:blip>
          <a:stretch>
            <a:fillRect/>
          </a:stretch>
        </p:blipFill>
        <p:spPr>
          <a:xfrm>
            <a:off x="3875225" y="1872258"/>
            <a:ext cx="5224975" cy="1731375"/>
          </a:xfrm>
          <a:prstGeom prst="rect">
            <a:avLst/>
          </a:prstGeom>
          <a:noFill/>
          <a:ln>
            <a:noFill/>
          </a:ln>
        </p:spPr>
      </p:pic>
      <p:sp>
        <p:nvSpPr>
          <p:cNvPr id="128" name="Google Shape;128;p22"/>
          <p:cNvSpPr txBox="1"/>
          <p:nvPr/>
        </p:nvSpPr>
        <p:spPr>
          <a:xfrm>
            <a:off x="1020638" y="1118325"/>
            <a:ext cx="1645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Single variable</a:t>
            </a:r>
            <a:endParaRPr b="1"/>
          </a:p>
        </p:txBody>
      </p:sp>
      <p:sp>
        <p:nvSpPr>
          <p:cNvPr id="129" name="Google Shape;129;p22"/>
          <p:cNvSpPr txBox="1"/>
          <p:nvPr/>
        </p:nvSpPr>
        <p:spPr>
          <a:xfrm>
            <a:off x="4654863" y="1118325"/>
            <a:ext cx="36657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Multi variables (2 variables in this case)</a:t>
            </a:r>
            <a:endParaRPr b="1"/>
          </a:p>
        </p:txBody>
      </p:sp>
      <p:pic>
        <p:nvPicPr>
          <p:cNvPr id="130" name="Google Shape;130;p22"/>
          <p:cNvPicPr preferRelativeResize="0"/>
          <p:nvPr/>
        </p:nvPicPr>
        <p:blipFill>
          <a:blip r:embed="rId5">
            <a:alphaModFix/>
          </a:blip>
          <a:stretch>
            <a:fillRect/>
          </a:stretch>
        </p:blipFill>
        <p:spPr>
          <a:xfrm>
            <a:off x="659438" y="4169550"/>
            <a:ext cx="2367612" cy="721100"/>
          </a:xfrm>
          <a:prstGeom prst="rect">
            <a:avLst/>
          </a:prstGeom>
          <a:noFill/>
          <a:ln>
            <a:noFill/>
          </a:ln>
        </p:spPr>
      </p:pic>
      <p:pic>
        <p:nvPicPr>
          <p:cNvPr id="131" name="Google Shape;131;p22"/>
          <p:cNvPicPr preferRelativeResize="0"/>
          <p:nvPr/>
        </p:nvPicPr>
        <p:blipFill>
          <a:blip r:embed="rId6">
            <a:alphaModFix/>
          </a:blip>
          <a:stretch>
            <a:fillRect/>
          </a:stretch>
        </p:blipFill>
        <p:spPr>
          <a:xfrm>
            <a:off x="4285413" y="4144700"/>
            <a:ext cx="4404600" cy="77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Define the dataset</a:t>
            </a:r>
            <a:endParaRPr/>
          </a:p>
        </p:txBody>
      </p:sp>
      <p:sp>
        <p:nvSpPr>
          <p:cNvPr id="137" name="Google Shape;137;p23"/>
          <p:cNvSpPr txBox="1"/>
          <p:nvPr>
            <p:ph idx="1" type="body"/>
          </p:nvPr>
        </p:nvSpPr>
        <p:spPr>
          <a:xfrm>
            <a:off x="311700" y="1152475"/>
            <a:ext cx="766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a:t>
            </a:r>
            <a:endParaRPr/>
          </a:p>
          <a:p>
            <a:pPr indent="0" lvl="0" marL="0" rtl="0" algn="l">
              <a:spcBef>
                <a:spcPts val="1200"/>
              </a:spcBef>
              <a:spcAft>
                <a:spcPts val="0"/>
              </a:spcAft>
              <a:buNone/>
            </a:pPr>
            <a:r>
              <a:rPr lang="en"/>
              <a:t>Linear Regression is a supervised learning</a:t>
            </a:r>
            <a:endParaRPr/>
          </a:p>
          <a:p>
            <a:pPr indent="0" lvl="0" marL="0" rtl="0" algn="l">
              <a:spcBef>
                <a:spcPts val="1200"/>
              </a:spcBef>
              <a:spcAft>
                <a:spcPts val="0"/>
              </a:spcAft>
              <a:buNone/>
            </a:pPr>
            <a:r>
              <a:rPr lang="en"/>
              <a:t>Supervised learning has Input data X and Output label Y</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So the dataset D can be written as: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568447" y="3429272"/>
            <a:ext cx="4644725" cy="829650"/>
          </a:xfrm>
          <a:prstGeom prst="rect">
            <a:avLst/>
          </a:prstGeom>
          <a:noFill/>
          <a:ln>
            <a:noFill/>
          </a:ln>
        </p:spPr>
      </p:pic>
      <p:sp>
        <p:nvSpPr>
          <p:cNvPr id="139" name="Google Shape;139;p23"/>
          <p:cNvSpPr txBox="1"/>
          <p:nvPr/>
        </p:nvSpPr>
        <p:spPr>
          <a:xfrm>
            <a:off x="441200" y="4528150"/>
            <a:ext cx="74772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 X is </a:t>
            </a:r>
            <a:r>
              <a:rPr b="1" lang="en"/>
              <a:t>Not</a:t>
            </a:r>
            <a:r>
              <a:rPr lang="en"/>
              <a:t> always a single number </a:t>
            </a:r>
            <a:endParaRPr/>
          </a:p>
        </p:txBody>
      </p:sp>
      <p:pic>
        <p:nvPicPr>
          <p:cNvPr id="140" name="Google Shape;140;p23"/>
          <p:cNvPicPr preferRelativeResize="0"/>
          <p:nvPr/>
        </p:nvPicPr>
        <p:blipFill>
          <a:blip r:embed="rId4">
            <a:alphaModFix/>
          </a:blip>
          <a:stretch>
            <a:fillRect/>
          </a:stretch>
        </p:blipFill>
        <p:spPr>
          <a:xfrm>
            <a:off x="5439900" y="2653850"/>
            <a:ext cx="3330473" cy="1605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776450" y="1037210"/>
            <a:ext cx="7266301" cy="2746725"/>
          </a:xfrm>
          <a:prstGeom prst="rect">
            <a:avLst/>
          </a:prstGeom>
          <a:noFill/>
          <a:ln>
            <a:noFill/>
          </a:ln>
        </p:spPr>
      </p:pic>
      <p:sp>
        <p:nvSpPr>
          <p:cNvPr id="146" name="Google Shape;146;p24"/>
          <p:cNvSpPr txBox="1"/>
          <p:nvPr/>
        </p:nvSpPr>
        <p:spPr>
          <a:xfrm>
            <a:off x="313500" y="406375"/>
            <a:ext cx="76398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this example, where X is not a single number.</a:t>
            </a:r>
            <a:endParaRPr/>
          </a:p>
        </p:txBody>
      </p:sp>
      <p:sp>
        <p:nvSpPr>
          <p:cNvPr id="147" name="Google Shape;147;p24"/>
          <p:cNvSpPr/>
          <p:nvPr/>
        </p:nvSpPr>
        <p:spPr>
          <a:xfrm>
            <a:off x="1955700" y="1134300"/>
            <a:ext cx="518100" cy="2513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8" name="Google Shape;148;p24"/>
          <p:cNvCxnSpPr>
            <a:endCxn id="147" idx="0"/>
          </p:cNvCxnSpPr>
          <p:nvPr/>
        </p:nvCxnSpPr>
        <p:spPr>
          <a:xfrm flipH="1">
            <a:off x="2214750" y="899700"/>
            <a:ext cx="660000" cy="234600"/>
          </a:xfrm>
          <a:prstGeom prst="straightConnector1">
            <a:avLst/>
          </a:prstGeom>
          <a:noFill/>
          <a:ln cap="flat" cmpd="sng" w="9525">
            <a:solidFill>
              <a:srgbClr val="FF0000"/>
            </a:solidFill>
            <a:prstDash val="solid"/>
            <a:round/>
            <a:headEnd len="med" w="med" type="none"/>
            <a:tailEnd len="med" w="med" type="triangle"/>
          </a:ln>
        </p:spPr>
      </p:cxnSp>
      <p:sp>
        <p:nvSpPr>
          <p:cNvPr id="149" name="Google Shape;149;p24"/>
          <p:cNvSpPr txBox="1"/>
          <p:nvPr/>
        </p:nvSpPr>
        <p:spPr>
          <a:xfrm>
            <a:off x="2874750" y="802600"/>
            <a:ext cx="3717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Y</a:t>
            </a:r>
            <a:endParaRPr>
              <a:solidFill>
                <a:srgbClr val="FF0000"/>
              </a:solidFill>
            </a:endParaRPr>
          </a:p>
        </p:txBody>
      </p:sp>
      <p:sp>
        <p:nvSpPr>
          <p:cNvPr id="150" name="Google Shape;150;p24"/>
          <p:cNvSpPr txBox="1"/>
          <p:nvPr/>
        </p:nvSpPr>
        <p:spPr>
          <a:xfrm>
            <a:off x="238550" y="1388525"/>
            <a:ext cx="537900" cy="21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X1</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X2</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X3</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X4</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X5</a:t>
            </a:r>
            <a:endParaRPr>
              <a:solidFill>
                <a:srgbClr val="FF0000"/>
              </a:solidFill>
            </a:endParaRPr>
          </a:p>
          <a:p>
            <a:pPr indent="0" lvl="0" marL="0" rtl="0" algn="l">
              <a:spcBef>
                <a:spcPts val="0"/>
              </a:spcBef>
              <a:spcAft>
                <a:spcPts val="0"/>
              </a:spcAft>
              <a:buNone/>
            </a:pPr>
            <a:r>
              <a:t/>
            </a:r>
            <a:endParaRPr/>
          </a:p>
        </p:txBody>
      </p:sp>
      <p:sp>
        <p:nvSpPr>
          <p:cNvPr id="151" name="Google Shape;151;p24"/>
          <p:cNvSpPr txBox="1"/>
          <p:nvPr/>
        </p:nvSpPr>
        <p:spPr>
          <a:xfrm>
            <a:off x="391150" y="3921175"/>
            <a:ext cx="7695600" cy="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X1…X5….Xm are the </a:t>
            </a:r>
            <a:r>
              <a:rPr b="1" lang="en"/>
              <a:t>samples.   </a:t>
            </a:r>
            <a:r>
              <a:rPr lang="en"/>
              <a:t>In this </a:t>
            </a:r>
            <a:r>
              <a:rPr lang="en"/>
              <a:t>scenario, they are the passengers.</a:t>
            </a:r>
            <a:r>
              <a:rPr b="1" lang="en"/>
              <a:t> </a:t>
            </a:r>
            <a:endParaRPr b="1"/>
          </a:p>
          <a:p>
            <a:pPr indent="0" lvl="0" marL="0" rtl="0" algn="l">
              <a:spcBef>
                <a:spcPts val="0"/>
              </a:spcBef>
              <a:spcAft>
                <a:spcPts val="0"/>
              </a:spcAft>
              <a:buNone/>
            </a:pPr>
            <a:r>
              <a:rPr lang="en"/>
              <a:t>Each samples has d </a:t>
            </a:r>
            <a:r>
              <a:rPr b="1" lang="en"/>
              <a:t>attributes</a:t>
            </a:r>
            <a:r>
              <a:rPr lang="en"/>
              <a:t>, which are the </a:t>
            </a:r>
            <a:r>
              <a:rPr lang="en"/>
              <a:t>columns</a:t>
            </a:r>
            <a:endParaRPr/>
          </a:p>
          <a:p>
            <a:pPr indent="0" lvl="0" marL="0" rtl="0" algn="l">
              <a:spcBef>
                <a:spcPts val="0"/>
              </a:spcBef>
              <a:spcAft>
                <a:spcPts val="0"/>
              </a:spcAft>
              <a:buNone/>
            </a:pPr>
            <a:r>
              <a:rPr lang="en"/>
              <a:t>The column ‘Survived’ is the result or output and thus is the Y, which is composed by y1,y2...ym</a:t>
            </a:r>
            <a:endParaRPr/>
          </a:p>
        </p:txBody>
      </p:sp>
      <p:sp>
        <p:nvSpPr>
          <p:cNvPr id="152" name="Google Shape;152;p24"/>
          <p:cNvSpPr/>
          <p:nvPr/>
        </p:nvSpPr>
        <p:spPr>
          <a:xfrm>
            <a:off x="195575" y="1300550"/>
            <a:ext cx="580800" cy="2278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3" name="Google Shape;153;p24"/>
          <p:cNvCxnSpPr>
            <a:endCxn id="152" idx="0"/>
          </p:cNvCxnSpPr>
          <p:nvPr/>
        </p:nvCxnSpPr>
        <p:spPr>
          <a:xfrm flipH="1">
            <a:off x="485975" y="968150"/>
            <a:ext cx="364800" cy="332400"/>
          </a:xfrm>
          <a:prstGeom prst="straightConnector1">
            <a:avLst/>
          </a:prstGeom>
          <a:noFill/>
          <a:ln cap="flat" cmpd="sng" w="9525">
            <a:solidFill>
              <a:srgbClr val="FF0000"/>
            </a:solidFill>
            <a:prstDash val="solid"/>
            <a:round/>
            <a:headEnd len="med" w="med" type="none"/>
            <a:tailEnd len="med" w="med" type="triangle"/>
          </a:ln>
        </p:spPr>
      </p:cxnSp>
      <p:sp>
        <p:nvSpPr>
          <p:cNvPr id="154" name="Google Shape;154;p24"/>
          <p:cNvSpPr txBox="1"/>
          <p:nvPr/>
        </p:nvSpPr>
        <p:spPr>
          <a:xfrm>
            <a:off x="850775" y="802600"/>
            <a:ext cx="322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X</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311700" y="273800"/>
            <a:ext cx="85206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Mathematically, it is defined as:</a:t>
            </a:r>
            <a:endParaRPr/>
          </a:p>
          <a:p>
            <a:pPr indent="0" lvl="0" marL="0" rtl="0" algn="l">
              <a:spcBef>
                <a:spcPts val="1200"/>
              </a:spcBef>
              <a:spcAft>
                <a:spcPts val="1200"/>
              </a:spcAft>
              <a:buNone/>
            </a:pPr>
            <a:r>
              <a:t/>
            </a:r>
            <a:endParaRPr/>
          </a:p>
        </p:txBody>
      </p:sp>
      <p:pic>
        <p:nvPicPr>
          <p:cNvPr id="160" name="Google Shape;160;p25"/>
          <p:cNvPicPr preferRelativeResize="0"/>
          <p:nvPr/>
        </p:nvPicPr>
        <p:blipFill>
          <a:blip r:embed="rId3">
            <a:alphaModFix/>
          </a:blip>
          <a:stretch>
            <a:fillRect/>
          </a:stretch>
        </p:blipFill>
        <p:spPr>
          <a:xfrm>
            <a:off x="418016" y="714975"/>
            <a:ext cx="6939883" cy="4295100"/>
          </a:xfrm>
          <a:prstGeom prst="rect">
            <a:avLst/>
          </a:prstGeom>
          <a:noFill/>
          <a:ln>
            <a:noFill/>
          </a:ln>
        </p:spPr>
      </p:pic>
      <p:sp>
        <p:nvSpPr>
          <p:cNvPr id="161" name="Google Shape;161;p25"/>
          <p:cNvSpPr txBox="1"/>
          <p:nvPr/>
        </p:nvSpPr>
        <p:spPr>
          <a:xfrm>
            <a:off x="4683125" y="2814225"/>
            <a:ext cx="39615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Here X1, X2, … Xm</a:t>
            </a:r>
            <a:r>
              <a:rPr b="1" lang="en">
                <a:solidFill>
                  <a:srgbClr val="38761D"/>
                </a:solidFill>
              </a:rPr>
              <a:t> </a:t>
            </a:r>
            <a:endParaRPr b="1">
              <a:solidFill>
                <a:srgbClr val="38761D"/>
              </a:solidFill>
            </a:endParaRPr>
          </a:p>
          <a:p>
            <a:pPr indent="0" lvl="0" marL="0" rtl="0" algn="l">
              <a:spcBef>
                <a:spcPts val="0"/>
              </a:spcBef>
              <a:spcAft>
                <a:spcPts val="0"/>
              </a:spcAft>
              <a:buNone/>
            </a:pPr>
            <a:r>
              <a:rPr b="1" lang="en">
                <a:solidFill>
                  <a:srgbClr val="38761D"/>
                </a:solidFill>
              </a:rPr>
              <a:t>are datapoints (or samples)</a:t>
            </a:r>
            <a:endParaRPr b="1">
              <a:solidFill>
                <a:srgbClr val="38761D"/>
              </a:solidFill>
            </a:endParaRPr>
          </a:p>
          <a:p>
            <a:pPr indent="0" lvl="0" marL="0" rtl="0" algn="l">
              <a:spcBef>
                <a:spcPts val="0"/>
              </a:spcBef>
              <a:spcAft>
                <a:spcPts val="0"/>
              </a:spcAft>
              <a:buNone/>
            </a:pPr>
            <a:r>
              <a:t/>
            </a:r>
            <a:endParaRPr b="1">
              <a:solidFill>
                <a:srgbClr val="3876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Model</a:t>
            </a:r>
            <a:endParaRPr/>
          </a:p>
        </p:txBody>
      </p:sp>
      <p:sp>
        <p:nvSpPr>
          <p:cNvPr id="167" name="Google Shape;167;p26"/>
          <p:cNvSpPr txBox="1"/>
          <p:nvPr>
            <p:ph idx="1" type="body"/>
          </p:nvPr>
        </p:nvSpPr>
        <p:spPr>
          <a:xfrm>
            <a:off x="311700" y="3382575"/>
            <a:ext cx="8520600" cy="17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linear regression function is given here, and for each sample with d attributes input, it will give a predicted f(x) according to this function.</a:t>
            </a:r>
            <a:endParaRPr/>
          </a:p>
          <a:p>
            <a:pPr indent="0" lvl="0" marL="0" rtl="0" algn="l">
              <a:spcBef>
                <a:spcPts val="1200"/>
              </a:spcBef>
              <a:spcAft>
                <a:spcPts val="1200"/>
              </a:spcAft>
              <a:buNone/>
            </a:pPr>
            <a:r>
              <a:rPr lang="en"/>
              <a:t>The w and b here are the parameter and we need to find the </a:t>
            </a:r>
            <a:r>
              <a:rPr lang="en"/>
              <a:t>optimal</a:t>
            </a:r>
            <a:r>
              <a:rPr lang="en"/>
              <a:t> parameter value of them to fit the given data best.</a:t>
            </a:r>
            <a:endParaRPr/>
          </a:p>
        </p:txBody>
      </p:sp>
      <p:pic>
        <p:nvPicPr>
          <p:cNvPr id="168" name="Google Shape;168;p26"/>
          <p:cNvPicPr preferRelativeResize="0"/>
          <p:nvPr/>
        </p:nvPicPr>
        <p:blipFill>
          <a:blip r:embed="rId3">
            <a:alphaModFix/>
          </a:blip>
          <a:stretch>
            <a:fillRect/>
          </a:stretch>
        </p:blipFill>
        <p:spPr>
          <a:xfrm>
            <a:off x="655175" y="1077350"/>
            <a:ext cx="5781325" cy="205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1454600" y="1539950"/>
            <a:ext cx="1197900" cy="981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74" name="Google Shape;174;p27"/>
          <p:cNvSpPr txBox="1"/>
          <p:nvPr/>
        </p:nvSpPr>
        <p:spPr>
          <a:xfrm>
            <a:off x="451575" y="1694400"/>
            <a:ext cx="1032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FF"/>
                </a:solidFill>
              </a:rPr>
              <a:t>Rows:</a:t>
            </a:r>
            <a:br>
              <a:rPr lang="en" sz="1000">
                <a:solidFill>
                  <a:srgbClr val="0000FF"/>
                </a:solidFill>
              </a:rPr>
            </a:br>
            <a:r>
              <a:rPr lang="en" sz="1000">
                <a:solidFill>
                  <a:srgbClr val="0000FF"/>
                </a:solidFill>
              </a:rPr>
              <a:t>Data points</a:t>
            </a:r>
            <a:endParaRPr sz="1000">
              <a:solidFill>
                <a:srgbClr val="0000FF"/>
              </a:solidFill>
            </a:endParaRPr>
          </a:p>
        </p:txBody>
      </p:sp>
      <p:sp>
        <p:nvSpPr>
          <p:cNvPr id="175" name="Google Shape;175;p27"/>
          <p:cNvSpPr txBox="1"/>
          <p:nvPr/>
        </p:nvSpPr>
        <p:spPr>
          <a:xfrm>
            <a:off x="1342575" y="1209600"/>
            <a:ext cx="1713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Columns: features</a:t>
            </a:r>
            <a:endParaRPr sz="1200">
              <a:solidFill>
                <a:srgbClr val="FF0000"/>
              </a:solidFill>
            </a:endParaRPr>
          </a:p>
        </p:txBody>
      </p:sp>
      <p:sp>
        <p:nvSpPr>
          <p:cNvPr id="176" name="Google Shape;176;p27"/>
          <p:cNvSpPr/>
          <p:nvPr/>
        </p:nvSpPr>
        <p:spPr>
          <a:xfrm>
            <a:off x="3410175" y="15399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77" name="Google Shape;177;p27"/>
          <p:cNvSpPr/>
          <p:nvPr/>
        </p:nvSpPr>
        <p:spPr>
          <a:xfrm>
            <a:off x="4150575" y="15399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78" name="Google Shape;178;p27"/>
          <p:cNvSpPr txBox="1"/>
          <p:nvPr/>
        </p:nvSpPr>
        <p:spPr>
          <a:xfrm>
            <a:off x="4719225" y="1847300"/>
            <a:ext cx="411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 name="Google Shape;179;p27"/>
          <p:cNvSpPr/>
          <p:nvPr/>
        </p:nvSpPr>
        <p:spPr>
          <a:xfrm>
            <a:off x="5173800" y="15399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Xd</a:t>
            </a:r>
            <a:endParaRPr/>
          </a:p>
        </p:txBody>
      </p:sp>
      <p:sp>
        <p:nvSpPr>
          <p:cNvPr id="180" name="Google Shape;180;p27"/>
          <p:cNvSpPr/>
          <p:nvPr/>
        </p:nvSpPr>
        <p:spPr>
          <a:xfrm>
            <a:off x="3774975" y="32365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181" name="Google Shape;181;p27"/>
          <p:cNvSpPr/>
          <p:nvPr/>
        </p:nvSpPr>
        <p:spPr>
          <a:xfrm>
            <a:off x="4889750" y="32365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182" name="Google Shape;182;p27"/>
          <p:cNvSpPr txBox="1"/>
          <p:nvPr/>
        </p:nvSpPr>
        <p:spPr>
          <a:xfrm>
            <a:off x="3089425" y="3593525"/>
            <a:ext cx="613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w1</a:t>
            </a:r>
            <a:endParaRPr/>
          </a:p>
        </p:txBody>
      </p:sp>
      <p:sp>
        <p:nvSpPr>
          <p:cNvPr id="183" name="Google Shape;183;p27"/>
          <p:cNvSpPr txBox="1"/>
          <p:nvPr/>
        </p:nvSpPr>
        <p:spPr>
          <a:xfrm>
            <a:off x="4304525" y="3593525"/>
            <a:ext cx="541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w2</a:t>
            </a:r>
            <a:endParaRPr/>
          </a:p>
        </p:txBody>
      </p:sp>
      <p:sp>
        <p:nvSpPr>
          <p:cNvPr id="184" name="Google Shape;184;p27"/>
          <p:cNvSpPr txBox="1"/>
          <p:nvPr/>
        </p:nvSpPr>
        <p:spPr>
          <a:xfrm>
            <a:off x="5390975" y="3593525"/>
            <a:ext cx="10776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+wd</a:t>
            </a:r>
            <a:endParaRPr/>
          </a:p>
        </p:txBody>
      </p:sp>
      <p:sp>
        <p:nvSpPr>
          <p:cNvPr id="185" name="Google Shape;185;p27"/>
          <p:cNvSpPr/>
          <p:nvPr/>
        </p:nvSpPr>
        <p:spPr>
          <a:xfrm>
            <a:off x="6238550" y="3236550"/>
            <a:ext cx="457500" cy="981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Xd</a:t>
            </a:r>
            <a:endParaRPr/>
          </a:p>
        </p:txBody>
      </p:sp>
      <p:sp>
        <p:nvSpPr>
          <p:cNvPr id="186" name="Google Shape;186;p27"/>
          <p:cNvSpPr/>
          <p:nvPr/>
        </p:nvSpPr>
        <p:spPr>
          <a:xfrm>
            <a:off x="2309500" y="3236550"/>
            <a:ext cx="675600" cy="9813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f(X)</a:t>
            </a:r>
            <a:endParaRPr>
              <a:solidFill>
                <a:srgbClr val="FFFFFF"/>
              </a:solidFill>
            </a:endParaRPr>
          </a:p>
        </p:txBody>
      </p:sp>
      <p:sp>
        <p:nvSpPr>
          <p:cNvPr id="187" name="Google Shape;187;p27"/>
          <p:cNvSpPr txBox="1"/>
          <p:nvPr/>
        </p:nvSpPr>
        <p:spPr>
          <a:xfrm>
            <a:off x="6895850" y="3593525"/>
            <a:ext cx="3087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88" name="Google Shape;188;p27"/>
          <p:cNvSpPr/>
          <p:nvPr/>
        </p:nvSpPr>
        <p:spPr>
          <a:xfrm>
            <a:off x="7404350" y="3236550"/>
            <a:ext cx="457500" cy="9813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89" name="Google Shape;189;p27"/>
          <p:cNvSpPr txBox="1"/>
          <p:nvPr/>
        </p:nvSpPr>
        <p:spPr>
          <a:xfrm>
            <a:off x="3929000" y="4503300"/>
            <a:ext cx="10320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Weights </a:t>
            </a:r>
            <a:endParaRPr/>
          </a:p>
        </p:txBody>
      </p:sp>
      <p:sp>
        <p:nvSpPr>
          <p:cNvPr id="190" name="Google Shape;190;p27"/>
          <p:cNvSpPr txBox="1"/>
          <p:nvPr/>
        </p:nvSpPr>
        <p:spPr>
          <a:xfrm>
            <a:off x="7320350" y="4503300"/>
            <a:ext cx="5415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Bias </a:t>
            </a:r>
            <a:endParaRPr/>
          </a:p>
        </p:txBody>
      </p:sp>
      <p:cxnSp>
        <p:nvCxnSpPr>
          <p:cNvPr id="191" name="Google Shape;191;p27"/>
          <p:cNvCxnSpPr/>
          <p:nvPr/>
        </p:nvCxnSpPr>
        <p:spPr>
          <a:xfrm>
            <a:off x="2859950" y="2030600"/>
            <a:ext cx="353700" cy="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7"/>
          <p:cNvCxnSpPr/>
          <p:nvPr/>
        </p:nvCxnSpPr>
        <p:spPr>
          <a:xfrm rot="10800000">
            <a:off x="2020375" y="3369825"/>
            <a:ext cx="6371700" cy="0"/>
          </a:xfrm>
          <a:prstGeom prst="straightConnector1">
            <a:avLst/>
          </a:prstGeom>
          <a:noFill/>
          <a:ln cap="flat" cmpd="sng" w="9525">
            <a:solidFill>
              <a:srgbClr val="FF0000"/>
            </a:solidFill>
            <a:prstDash val="solid"/>
            <a:round/>
            <a:headEnd len="med" w="med" type="none"/>
            <a:tailEnd len="med" w="med" type="triangle"/>
          </a:ln>
        </p:spPr>
      </p:cxnSp>
      <p:sp>
        <p:nvSpPr>
          <p:cNvPr id="193" name="Google Shape;193;p27"/>
          <p:cNvSpPr txBox="1"/>
          <p:nvPr/>
        </p:nvSpPr>
        <p:spPr>
          <a:xfrm>
            <a:off x="68650" y="3108725"/>
            <a:ext cx="1872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data point row has a corresponding </a:t>
            </a:r>
            <a:r>
              <a:rPr lang="en"/>
              <a:t>prediction</a:t>
            </a:r>
            <a:r>
              <a:rPr lang="en"/>
              <a:t> in f(X) vector</a:t>
            </a:r>
            <a:endParaRPr/>
          </a:p>
        </p:txBody>
      </p:sp>
      <p:sp>
        <p:nvSpPr>
          <p:cNvPr id="194" name="Google Shape;194;p27"/>
          <p:cNvSpPr txBox="1"/>
          <p:nvPr/>
        </p:nvSpPr>
        <p:spPr>
          <a:xfrm>
            <a:off x="3867675" y="1209600"/>
            <a:ext cx="35448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X1, … Xd are features </a:t>
            </a:r>
            <a:r>
              <a:rPr lang="en" sz="1200">
                <a:solidFill>
                  <a:srgbClr val="FF0000"/>
                </a:solidFill>
              </a:rPr>
              <a:t>with</a:t>
            </a:r>
            <a:r>
              <a:rPr lang="en" sz="1200">
                <a:solidFill>
                  <a:srgbClr val="FF0000"/>
                </a:solidFill>
              </a:rPr>
              <a:t> different weights</a:t>
            </a:r>
            <a:endParaRPr sz="1200">
              <a:solidFill>
                <a:srgbClr val="FF0000"/>
              </a:solidFill>
            </a:endParaRPr>
          </a:p>
        </p:txBody>
      </p:sp>
      <p:pic>
        <p:nvPicPr>
          <p:cNvPr id="195" name="Google Shape;195;p27"/>
          <p:cNvPicPr preferRelativeResize="0"/>
          <p:nvPr/>
        </p:nvPicPr>
        <p:blipFill>
          <a:blip r:embed="rId3">
            <a:alphaModFix/>
          </a:blip>
          <a:stretch>
            <a:fillRect/>
          </a:stretch>
        </p:blipFill>
        <p:spPr>
          <a:xfrm>
            <a:off x="2309500" y="311600"/>
            <a:ext cx="4404600" cy="77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Cost (Loss) function</a:t>
            </a:r>
            <a:endParaRPr/>
          </a:p>
        </p:txBody>
      </p:sp>
      <p:sp>
        <p:nvSpPr>
          <p:cNvPr id="201" name="Google Shape;201;p28"/>
          <p:cNvSpPr txBox="1"/>
          <p:nvPr>
            <p:ph idx="1" type="body"/>
          </p:nvPr>
        </p:nvSpPr>
        <p:spPr>
          <a:xfrm>
            <a:off x="311700" y="1152475"/>
            <a:ext cx="41961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to find the best value of the parameter?</a:t>
            </a:r>
            <a:endParaRPr/>
          </a:p>
          <a:p>
            <a:pPr indent="0" lvl="0" marL="0" rtl="0" algn="l">
              <a:spcBef>
                <a:spcPts val="1200"/>
              </a:spcBef>
              <a:spcAft>
                <a:spcPts val="0"/>
              </a:spcAft>
              <a:buNone/>
            </a:pPr>
            <a:r>
              <a:rPr lang="en"/>
              <a:t>Aim → minimize the ‘error’ between the predicted value and real value.</a:t>
            </a:r>
            <a:endParaRPr/>
          </a:p>
          <a:p>
            <a:pPr indent="0" lvl="0" marL="0" rtl="0" algn="l">
              <a:spcBef>
                <a:spcPts val="1200"/>
              </a:spcBef>
              <a:spcAft>
                <a:spcPts val="0"/>
              </a:spcAft>
              <a:buNone/>
            </a:pPr>
            <a:r>
              <a:rPr lang="en"/>
              <a:t>MSE is the most common indicator to show the model’s performance.</a:t>
            </a:r>
            <a:endParaRPr/>
          </a:p>
          <a:p>
            <a:pPr indent="0" lvl="0" marL="0" rtl="0" algn="l">
              <a:spcBef>
                <a:spcPts val="1200"/>
              </a:spcBef>
              <a:spcAft>
                <a:spcPts val="0"/>
              </a:spcAft>
              <a:buNone/>
            </a:pPr>
            <a:r>
              <a:rPr lang="en"/>
              <a:t>So, we try to find the parameters that allows the MSE of this model has the minimal value.</a:t>
            </a:r>
            <a:endParaRPr/>
          </a:p>
          <a:p>
            <a:pPr indent="0" lvl="0" marL="0" rtl="0" algn="l">
              <a:spcBef>
                <a:spcPts val="1200"/>
              </a:spcBef>
              <a:spcAft>
                <a:spcPts val="0"/>
              </a:spcAft>
              <a:buNone/>
            </a:pPr>
            <a:r>
              <a:rPr lang="en"/>
              <a:t>In this context, MSE is the loss function</a:t>
            </a:r>
            <a:endParaRPr/>
          </a:p>
          <a:p>
            <a:pPr indent="0" lvl="0" marL="0" rtl="0" algn="l">
              <a:spcBef>
                <a:spcPts val="1200"/>
              </a:spcBef>
              <a:spcAft>
                <a:spcPts val="1200"/>
              </a:spcAft>
              <a:buNone/>
            </a:pPr>
            <a:r>
              <a:t/>
            </a:r>
            <a:endParaRPr/>
          </a:p>
        </p:txBody>
      </p:sp>
      <p:sp>
        <p:nvSpPr>
          <p:cNvPr id="202" name="Google Shape;202;p28"/>
          <p:cNvSpPr txBox="1"/>
          <p:nvPr/>
        </p:nvSpPr>
        <p:spPr>
          <a:xfrm>
            <a:off x="5055500" y="4165650"/>
            <a:ext cx="35886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*MSE refers to mean square error</a:t>
            </a:r>
            <a:endParaRPr/>
          </a:p>
        </p:txBody>
      </p:sp>
      <p:pic>
        <p:nvPicPr>
          <p:cNvPr id="203" name="Google Shape;203;p28"/>
          <p:cNvPicPr preferRelativeResize="0"/>
          <p:nvPr/>
        </p:nvPicPr>
        <p:blipFill>
          <a:blip r:embed="rId3">
            <a:alphaModFix/>
          </a:blip>
          <a:stretch>
            <a:fillRect/>
          </a:stretch>
        </p:blipFill>
        <p:spPr>
          <a:xfrm>
            <a:off x="4804525" y="786525"/>
            <a:ext cx="3907449" cy="313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idx="1" type="body"/>
          </p:nvPr>
        </p:nvSpPr>
        <p:spPr>
          <a:xfrm>
            <a:off x="311700" y="194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Mathematically, it is defined as:</a:t>
            </a:r>
            <a:endParaRPr/>
          </a:p>
        </p:txBody>
      </p:sp>
      <p:pic>
        <p:nvPicPr>
          <p:cNvPr id="209" name="Google Shape;209;p29"/>
          <p:cNvPicPr preferRelativeResize="0"/>
          <p:nvPr/>
        </p:nvPicPr>
        <p:blipFill>
          <a:blip r:embed="rId3">
            <a:alphaModFix/>
          </a:blip>
          <a:stretch>
            <a:fillRect/>
          </a:stretch>
        </p:blipFill>
        <p:spPr>
          <a:xfrm>
            <a:off x="399700" y="854700"/>
            <a:ext cx="6063900" cy="2911800"/>
          </a:xfrm>
          <a:prstGeom prst="rect">
            <a:avLst/>
          </a:prstGeom>
          <a:noFill/>
          <a:ln>
            <a:noFill/>
          </a:ln>
        </p:spPr>
      </p:pic>
      <p:sp>
        <p:nvSpPr>
          <p:cNvPr id="210" name="Google Shape;210;p29"/>
          <p:cNvSpPr txBox="1"/>
          <p:nvPr/>
        </p:nvSpPr>
        <p:spPr>
          <a:xfrm>
            <a:off x="6688500" y="3031350"/>
            <a:ext cx="23370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(When each sample only has one attribute)</a:t>
            </a:r>
            <a:endParaRPr/>
          </a:p>
        </p:txBody>
      </p:sp>
      <p:sp>
        <p:nvSpPr>
          <p:cNvPr id="211" name="Google Shape;211;p29"/>
          <p:cNvSpPr txBox="1"/>
          <p:nvPr/>
        </p:nvSpPr>
        <p:spPr>
          <a:xfrm>
            <a:off x="459600" y="3999300"/>
            <a:ext cx="6874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0" lvl="0" marL="0" rtl="0" algn="l">
              <a:spcBef>
                <a:spcPts val="0"/>
              </a:spcBef>
              <a:spcAft>
                <a:spcPts val="0"/>
              </a:spcAft>
              <a:buNone/>
            </a:pPr>
            <a:r>
              <a:rPr lang="en"/>
              <a:t>1)‘</a:t>
            </a:r>
            <a:r>
              <a:rPr lang="en"/>
              <a:t>argmin’</a:t>
            </a:r>
            <a:r>
              <a:rPr lang="en"/>
              <a:t> used to describe the argument, for which a given function attains its minimum value.</a:t>
            </a:r>
            <a:endParaRPr/>
          </a:p>
          <a:p>
            <a:pPr indent="0" lvl="0" marL="0" rtl="0" algn="l">
              <a:spcBef>
                <a:spcPts val="0"/>
              </a:spcBef>
              <a:spcAft>
                <a:spcPts val="0"/>
              </a:spcAft>
              <a:buNone/>
            </a:pPr>
            <a:r>
              <a:rPr lang="en"/>
              <a:t>2)w*,b* means the optimal value of w and b.</a:t>
            </a:r>
            <a:endParaRPr/>
          </a:p>
        </p:txBody>
      </p:sp>
      <p:sp>
        <p:nvSpPr>
          <p:cNvPr id="212" name="Google Shape;212;p29"/>
          <p:cNvSpPr/>
          <p:nvPr/>
        </p:nvSpPr>
        <p:spPr>
          <a:xfrm>
            <a:off x="3940750" y="1701450"/>
            <a:ext cx="2474100" cy="821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3" name="Google Shape;213;p29"/>
          <p:cNvCxnSpPr>
            <a:endCxn id="212" idx="7"/>
          </p:cNvCxnSpPr>
          <p:nvPr/>
        </p:nvCxnSpPr>
        <p:spPr>
          <a:xfrm flipH="1">
            <a:off x="6052526" y="1427541"/>
            <a:ext cx="948900" cy="394200"/>
          </a:xfrm>
          <a:prstGeom prst="straightConnector1">
            <a:avLst/>
          </a:prstGeom>
          <a:noFill/>
          <a:ln cap="flat" cmpd="sng" w="9525">
            <a:solidFill>
              <a:srgbClr val="FF0000"/>
            </a:solidFill>
            <a:prstDash val="solid"/>
            <a:round/>
            <a:headEnd len="med" w="med" type="none"/>
            <a:tailEnd len="med" w="med" type="triangle"/>
          </a:ln>
        </p:spPr>
      </p:cxnSp>
      <p:sp>
        <p:nvSpPr>
          <p:cNvPr id="214" name="Google Shape;214;p29"/>
          <p:cNvSpPr txBox="1"/>
          <p:nvPr/>
        </p:nvSpPr>
        <p:spPr>
          <a:xfrm>
            <a:off x="6972075" y="1104975"/>
            <a:ext cx="20535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Loss function</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a:blip r:embed="rId3">
            <a:alphaModFix/>
          </a:blip>
          <a:stretch>
            <a:fillRect/>
          </a:stretch>
        </p:blipFill>
        <p:spPr>
          <a:xfrm>
            <a:off x="460175" y="637975"/>
            <a:ext cx="5382249" cy="4464350"/>
          </a:xfrm>
          <a:prstGeom prst="rect">
            <a:avLst/>
          </a:prstGeom>
          <a:noFill/>
          <a:ln>
            <a:noFill/>
          </a:ln>
        </p:spPr>
      </p:pic>
      <p:sp>
        <p:nvSpPr>
          <p:cNvPr id="220" name="Google Shape;220;p30"/>
          <p:cNvSpPr txBox="1"/>
          <p:nvPr/>
        </p:nvSpPr>
        <p:spPr>
          <a:xfrm>
            <a:off x="156450" y="107550"/>
            <a:ext cx="1809000" cy="26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Detailed calculation </a:t>
            </a:r>
            <a:endParaRPr/>
          </a:p>
        </p:txBody>
      </p:sp>
      <p:pic>
        <p:nvPicPr>
          <p:cNvPr id="221" name="Google Shape;221;p30"/>
          <p:cNvPicPr preferRelativeResize="0"/>
          <p:nvPr/>
        </p:nvPicPr>
        <p:blipFill>
          <a:blip r:embed="rId4">
            <a:alphaModFix/>
          </a:blip>
          <a:stretch>
            <a:fillRect/>
          </a:stretch>
        </p:blipFill>
        <p:spPr>
          <a:xfrm>
            <a:off x="5968274" y="670475"/>
            <a:ext cx="3011201" cy="1901270"/>
          </a:xfrm>
          <a:prstGeom prst="rect">
            <a:avLst/>
          </a:prstGeom>
          <a:noFill/>
          <a:ln>
            <a:noFill/>
          </a:ln>
        </p:spPr>
      </p:pic>
      <p:sp>
        <p:nvSpPr>
          <p:cNvPr id="222" name="Google Shape;222;p30"/>
          <p:cNvSpPr txBox="1"/>
          <p:nvPr/>
        </p:nvSpPr>
        <p:spPr>
          <a:xfrm>
            <a:off x="6113950" y="3238925"/>
            <a:ext cx="25353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f(x) = wx + b</a:t>
            </a:r>
            <a:endParaRPr sz="2100"/>
          </a:p>
        </p:txBody>
      </p:sp>
      <p:cxnSp>
        <p:nvCxnSpPr>
          <p:cNvPr id="223" name="Google Shape;223;p30"/>
          <p:cNvCxnSpPr/>
          <p:nvPr/>
        </p:nvCxnSpPr>
        <p:spPr>
          <a:xfrm rot="10800000">
            <a:off x="6999525" y="3675525"/>
            <a:ext cx="0" cy="3762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0"/>
          <p:cNvCxnSpPr/>
          <p:nvPr/>
        </p:nvCxnSpPr>
        <p:spPr>
          <a:xfrm rot="10800000">
            <a:off x="7594075" y="3675525"/>
            <a:ext cx="12000" cy="3276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30"/>
          <p:cNvSpPr txBox="1"/>
          <p:nvPr/>
        </p:nvSpPr>
        <p:spPr>
          <a:xfrm>
            <a:off x="6805475" y="4051725"/>
            <a:ext cx="509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26" name="Google Shape;226;p30"/>
          <p:cNvSpPr txBox="1"/>
          <p:nvPr/>
        </p:nvSpPr>
        <p:spPr>
          <a:xfrm>
            <a:off x="7399850" y="4027425"/>
            <a:ext cx="5094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use Cost Function to update Weights</a:t>
            </a:r>
            <a:endParaRPr/>
          </a:p>
        </p:txBody>
      </p:sp>
      <p:pic>
        <p:nvPicPr>
          <p:cNvPr descr="Gradient Descent from scratch | Kaggle" id="232" name="Google Shape;232;p31"/>
          <p:cNvPicPr preferRelativeResize="0"/>
          <p:nvPr/>
        </p:nvPicPr>
        <p:blipFill>
          <a:blip r:embed="rId3">
            <a:alphaModFix/>
          </a:blip>
          <a:stretch>
            <a:fillRect/>
          </a:stretch>
        </p:blipFill>
        <p:spPr>
          <a:xfrm>
            <a:off x="448225" y="1155675"/>
            <a:ext cx="3707800" cy="3820975"/>
          </a:xfrm>
          <a:prstGeom prst="rect">
            <a:avLst/>
          </a:prstGeom>
          <a:noFill/>
          <a:ln>
            <a:noFill/>
          </a:ln>
        </p:spPr>
      </p:pic>
      <p:sp>
        <p:nvSpPr>
          <p:cNvPr id="233" name="Google Shape;233;p31"/>
          <p:cNvSpPr txBox="1"/>
          <p:nvPr/>
        </p:nvSpPr>
        <p:spPr>
          <a:xfrm>
            <a:off x="5043925" y="1500900"/>
            <a:ext cx="37884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Differentiate Cost/Loss against Weight</a:t>
            </a:r>
            <a:endParaRPr/>
          </a:p>
          <a:p>
            <a:pPr indent="-317500" lvl="0" marL="457200" rtl="0" algn="l">
              <a:spcBef>
                <a:spcPts val="0"/>
              </a:spcBef>
              <a:spcAft>
                <a:spcPts val="0"/>
              </a:spcAft>
              <a:buSzPts val="1400"/>
              <a:buChar char="-"/>
            </a:pPr>
            <a:r>
              <a:rPr lang="en"/>
              <a:t>How a change in weight affect the Cost/Loss</a:t>
            </a:r>
            <a:endParaRPr/>
          </a:p>
        </p:txBody>
      </p:sp>
      <p:sp>
        <p:nvSpPr>
          <p:cNvPr id="234" name="Google Shape;234;p31"/>
          <p:cNvSpPr txBox="1"/>
          <p:nvPr/>
        </p:nvSpPr>
        <p:spPr>
          <a:xfrm>
            <a:off x="5043925" y="3947100"/>
            <a:ext cx="2670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Visualization for 1 weight but this is done for all weights: w1,...wn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Machine Learning overview</a:t>
            </a:r>
            <a:endParaRPr/>
          </a:p>
          <a:p>
            <a:pPr indent="-342900" lvl="0" marL="457200" rtl="0" algn="l">
              <a:spcBef>
                <a:spcPts val="0"/>
              </a:spcBef>
              <a:spcAft>
                <a:spcPts val="0"/>
              </a:spcAft>
              <a:buSzPts val="1800"/>
              <a:buChar char="-"/>
            </a:pPr>
            <a:r>
              <a:rPr lang="en"/>
              <a:t>Linear Regression (Regression)</a:t>
            </a:r>
            <a:endParaRPr/>
          </a:p>
          <a:p>
            <a:pPr indent="-342900" lvl="0" marL="457200" rtl="0" algn="l">
              <a:spcBef>
                <a:spcPts val="0"/>
              </a:spcBef>
              <a:spcAft>
                <a:spcPts val="0"/>
              </a:spcAft>
              <a:buSzPts val="1800"/>
              <a:buChar char="-"/>
            </a:pPr>
            <a:r>
              <a:rPr lang="en"/>
              <a:t>Logistic Regression (Classification)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173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Iterations</a:t>
            </a:r>
            <a:endParaRPr/>
          </a:p>
        </p:txBody>
      </p:sp>
      <p:pic>
        <p:nvPicPr>
          <p:cNvPr id="240" name="Google Shape;240;p32"/>
          <p:cNvPicPr preferRelativeResize="0"/>
          <p:nvPr/>
        </p:nvPicPr>
        <p:blipFill rotWithShape="1">
          <a:blip r:embed="rId3">
            <a:alphaModFix/>
          </a:blip>
          <a:srcRect b="75606" l="0" r="0" t="0"/>
          <a:stretch/>
        </p:blipFill>
        <p:spPr>
          <a:xfrm>
            <a:off x="311700" y="1317025"/>
            <a:ext cx="1942800" cy="1254725"/>
          </a:xfrm>
          <a:prstGeom prst="rect">
            <a:avLst/>
          </a:prstGeom>
          <a:noFill/>
          <a:ln>
            <a:noFill/>
          </a:ln>
        </p:spPr>
      </p:pic>
      <p:pic>
        <p:nvPicPr>
          <p:cNvPr id="241" name="Google Shape;241;p32"/>
          <p:cNvPicPr preferRelativeResize="0"/>
          <p:nvPr/>
        </p:nvPicPr>
        <p:blipFill rotWithShape="1">
          <a:blip r:embed="rId3">
            <a:alphaModFix/>
          </a:blip>
          <a:srcRect b="50631" l="0" r="0" t="24974"/>
          <a:stretch/>
        </p:blipFill>
        <p:spPr>
          <a:xfrm>
            <a:off x="2440575" y="1317025"/>
            <a:ext cx="1942800" cy="1254725"/>
          </a:xfrm>
          <a:prstGeom prst="rect">
            <a:avLst/>
          </a:prstGeom>
          <a:noFill/>
          <a:ln>
            <a:noFill/>
          </a:ln>
        </p:spPr>
      </p:pic>
      <p:pic>
        <p:nvPicPr>
          <p:cNvPr id="242" name="Google Shape;242;p32"/>
          <p:cNvPicPr preferRelativeResize="0"/>
          <p:nvPr/>
        </p:nvPicPr>
        <p:blipFill rotWithShape="1">
          <a:blip r:embed="rId3">
            <a:alphaModFix/>
          </a:blip>
          <a:srcRect b="25525" l="-1860" r="1859" t="50080"/>
          <a:stretch/>
        </p:blipFill>
        <p:spPr>
          <a:xfrm>
            <a:off x="4487125" y="1317025"/>
            <a:ext cx="1942800" cy="1254725"/>
          </a:xfrm>
          <a:prstGeom prst="rect">
            <a:avLst/>
          </a:prstGeom>
          <a:noFill/>
          <a:ln>
            <a:noFill/>
          </a:ln>
        </p:spPr>
      </p:pic>
      <p:pic>
        <p:nvPicPr>
          <p:cNvPr id="243" name="Google Shape;243;p32"/>
          <p:cNvPicPr preferRelativeResize="0"/>
          <p:nvPr/>
        </p:nvPicPr>
        <p:blipFill rotWithShape="1">
          <a:blip r:embed="rId3">
            <a:alphaModFix/>
          </a:blip>
          <a:srcRect b="0" l="0" r="0" t="75606"/>
          <a:stretch/>
        </p:blipFill>
        <p:spPr>
          <a:xfrm>
            <a:off x="6656350" y="1317025"/>
            <a:ext cx="1942800" cy="1254725"/>
          </a:xfrm>
          <a:prstGeom prst="rect">
            <a:avLst/>
          </a:prstGeom>
          <a:noFill/>
          <a:ln>
            <a:noFill/>
          </a:ln>
        </p:spPr>
      </p:pic>
      <p:cxnSp>
        <p:nvCxnSpPr>
          <p:cNvPr id="244" name="Google Shape;244;p32"/>
          <p:cNvCxnSpPr/>
          <p:nvPr/>
        </p:nvCxnSpPr>
        <p:spPr>
          <a:xfrm>
            <a:off x="404125" y="1176175"/>
            <a:ext cx="7908600" cy="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2"/>
          <p:cNvSpPr txBox="1"/>
          <p:nvPr/>
        </p:nvSpPr>
        <p:spPr>
          <a:xfrm>
            <a:off x="2254500" y="591700"/>
            <a:ext cx="6970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Continuously use gradient descent to find the best set of weights: w1, w2, …</a:t>
            </a:r>
            <a:endParaRPr/>
          </a:p>
        </p:txBody>
      </p:sp>
      <p:pic>
        <p:nvPicPr>
          <p:cNvPr id="246" name="Google Shape;246;p32"/>
          <p:cNvPicPr preferRelativeResize="0"/>
          <p:nvPr/>
        </p:nvPicPr>
        <p:blipFill>
          <a:blip r:embed="rId4">
            <a:alphaModFix/>
          </a:blip>
          <a:stretch>
            <a:fillRect/>
          </a:stretch>
        </p:blipFill>
        <p:spPr>
          <a:xfrm>
            <a:off x="2461837" y="2571750"/>
            <a:ext cx="3793175" cy="257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quick summary</a:t>
            </a:r>
            <a:endParaRPr/>
          </a:p>
        </p:txBody>
      </p:sp>
      <p:sp>
        <p:nvSpPr>
          <p:cNvPr id="252" name="Google Shape;25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1.A dataset is often represented as a matrix, where each row is a different sample and each column is a different attribute. </a:t>
            </a:r>
            <a:endParaRPr/>
          </a:p>
          <a:p>
            <a:pPr indent="0" lvl="0" marL="0" rtl="0" algn="l">
              <a:spcBef>
                <a:spcPts val="1200"/>
              </a:spcBef>
              <a:spcAft>
                <a:spcPts val="0"/>
              </a:spcAft>
              <a:buNone/>
            </a:pPr>
            <a:r>
              <a:rPr lang="en"/>
              <a:t>2.The linear regression model makes a prediction by computing a weighted sum of the input </a:t>
            </a:r>
            <a:endParaRPr/>
          </a:p>
          <a:p>
            <a:pPr indent="0" lvl="0" marL="0" rtl="0" algn="l">
              <a:spcBef>
                <a:spcPts val="1200"/>
              </a:spcBef>
              <a:spcAft>
                <a:spcPts val="0"/>
              </a:spcAft>
              <a:buNone/>
            </a:pPr>
            <a:r>
              <a:rPr lang="en"/>
              <a:t>3.The loss function measures how well the model predicts the Y. For linear regression, the most commonly used loss function is the Mean Squared Error (MSE) loss function, which is the average of the squared differences between the predicted values and the actual values.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Logistic Regression</a:t>
            </a:r>
            <a:endParaRPr/>
          </a:p>
        </p:txBody>
      </p:sp>
      <p:sp>
        <p:nvSpPr>
          <p:cNvPr id="258" name="Google Shape;25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Numeric and categorical variable</a:t>
            </a:r>
            <a:endParaRPr/>
          </a:p>
          <a:p>
            <a:pPr indent="-342900" lvl="0" marL="457200" rtl="0" algn="l">
              <a:spcBef>
                <a:spcPts val="0"/>
              </a:spcBef>
              <a:spcAft>
                <a:spcPts val="0"/>
              </a:spcAft>
              <a:buSzPts val="1800"/>
              <a:buAutoNum type="arabicPeriod"/>
            </a:pPr>
            <a:r>
              <a:rPr lang="en"/>
              <a:t>What is logistic regression</a:t>
            </a:r>
            <a:endParaRPr/>
          </a:p>
          <a:p>
            <a:pPr indent="-342900" lvl="0" marL="457200" rtl="0" algn="l">
              <a:spcBef>
                <a:spcPts val="0"/>
              </a:spcBef>
              <a:spcAft>
                <a:spcPts val="0"/>
              </a:spcAft>
              <a:buSzPts val="1800"/>
              <a:buAutoNum type="arabicPeriod"/>
            </a:pPr>
            <a:r>
              <a:rPr lang="en"/>
              <a:t>Example for logistic regression</a:t>
            </a:r>
            <a:endParaRPr/>
          </a:p>
          <a:p>
            <a:pPr indent="-342900" lvl="0" marL="457200" rtl="0" algn="l">
              <a:spcBef>
                <a:spcPts val="0"/>
              </a:spcBef>
              <a:spcAft>
                <a:spcPts val="0"/>
              </a:spcAft>
              <a:buSzPts val="1800"/>
              <a:buAutoNum type="arabicPeriod"/>
            </a:pPr>
            <a:r>
              <a:rPr lang="en"/>
              <a:t>Difference in logistic and linear regression</a:t>
            </a:r>
            <a:endParaRPr/>
          </a:p>
          <a:p>
            <a:pPr indent="-342900" lvl="0" marL="457200" rtl="0" algn="l">
              <a:spcBef>
                <a:spcPts val="0"/>
              </a:spcBef>
              <a:spcAft>
                <a:spcPts val="0"/>
              </a:spcAft>
              <a:buSzPts val="1800"/>
              <a:buAutoNum type="arabicPeriod"/>
            </a:pPr>
            <a:r>
              <a:rPr lang="en"/>
              <a:t>Sigmoid </a:t>
            </a:r>
            <a:r>
              <a:rPr lang="en"/>
              <a:t>function </a:t>
            </a:r>
            <a:endParaRPr/>
          </a:p>
          <a:p>
            <a:pPr indent="-342900" lvl="0" marL="457200" rtl="0" algn="l">
              <a:spcBef>
                <a:spcPts val="0"/>
              </a:spcBef>
              <a:spcAft>
                <a:spcPts val="0"/>
              </a:spcAft>
              <a:buSzPts val="1800"/>
              <a:buAutoNum type="arabicPeriod"/>
            </a:pPr>
            <a:r>
              <a:rPr lang="en"/>
              <a:t>Application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Numeric and categorical variable </a:t>
            </a:r>
            <a:endParaRPr/>
          </a:p>
        </p:txBody>
      </p:sp>
      <p:sp>
        <p:nvSpPr>
          <p:cNvPr id="264" name="Google Shape;264;p35"/>
          <p:cNvSpPr txBox="1"/>
          <p:nvPr>
            <p:ph idx="1" type="body"/>
          </p:nvPr>
        </p:nvSpPr>
        <p:spPr>
          <a:xfrm>
            <a:off x="311700" y="1152475"/>
            <a:ext cx="3090300" cy="17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Numeric Variable:</a:t>
            </a:r>
            <a:endParaRPr/>
          </a:p>
        </p:txBody>
      </p:sp>
      <p:sp>
        <p:nvSpPr>
          <p:cNvPr id="265" name="Google Shape;265;p35"/>
          <p:cNvSpPr txBox="1"/>
          <p:nvPr/>
        </p:nvSpPr>
        <p:spPr>
          <a:xfrm>
            <a:off x="-802900" y="3498575"/>
            <a:ext cx="66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35"/>
          <p:cNvSpPr txBox="1"/>
          <p:nvPr/>
        </p:nvSpPr>
        <p:spPr>
          <a:xfrm>
            <a:off x="497475" y="3707575"/>
            <a:ext cx="1718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Variable </a:t>
            </a:r>
            <a:endParaRPr/>
          </a:p>
        </p:txBody>
      </p:sp>
      <p:cxnSp>
        <p:nvCxnSpPr>
          <p:cNvPr id="267" name="Google Shape;267;p35"/>
          <p:cNvCxnSpPr/>
          <p:nvPr/>
        </p:nvCxnSpPr>
        <p:spPr>
          <a:xfrm flipH="1" rot="10800000">
            <a:off x="1252175" y="3370775"/>
            <a:ext cx="1614000" cy="5454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5"/>
          <p:cNvCxnSpPr/>
          <p:nvPr/>
        </p:nvCxnSpPr>
        <p:spPr>
          <a:xfrm>
            <a:off x="1252175" y="3916175"/>
            <a:ext cx="1625400" cy="470700"/>
          </a:xfrm>
          <a:prstGeom prst="straightConnector1">
            <a:avLst/>
          </a:prstGeom>
          <a:noFill/>
          <a:ln cap="flat" cmpd="sng" w="9525">
            <a:solidFill>
              <a:schemeClr val="dk2"/>
            </a:solidFill>
            <a:prstDash val="solid"/>
            <a:round/>
            <a:headEnd len="med" w="med" type="none"/>
            <a:tailEnd len="med" w="med" type="none"/>
          </a:ln>
        </p:spPr>
      </p:cxnSp>
      <p:sp>
        <p:nvSpPr>
          <p:cNvPr id="269" name="Google Shape;269;p35"/>
          <p:cNvSpPr txBox="1"/>
          <p:nvPr/>
        </p:nvSpPr>
        <p:spPr>
          <a:xfrm>
            <a:off x="2947325" y="3161875"/>
            <a:ext cx="1614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Numeric variable</a:t>
            </a:r>
            <a:endParaRPr/>
          </a:p>
        </p:txBody>
      </p:sp>
      <p:sp>
        <p:nvSpPr>
          <p:cNvPr id="270" name="Google Shape;270;p35"/>
          <p:cNvSpPr txBox="1"/>
          <p:nvPr/>
        </p:nvSpPr>
        <p:spPr>
          <a:xfrm>
            <a:off x="2958925" y="4148775"/>
            <a:ext cx="23337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 </a:t>
            </a:r>
            <a:endParaRPr/>
          </a:p>
        </p:txBody>
      </p:sp>
      <p:sp>
        <p:nvSpPr>
          <p:cNvPr id="271" name="Google Shape;271;p35"/>
          <p:cNvSpPr txBox="1"/>
          <p:nvPr>
            <p:ph idx="1" type="body"/>
          </p:nvPr>
        </p:nvSpPr>
        <p:spPr>
          <a:xfrm>
            <a:off x="5675925" y="931875"/>
            <a:ext cx="3090300" cy="17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Categorical</a:t>
            </a:r>
            <a:r>
              <a:rPr lang="en"/>
              <a:t> Variable:</a:t>
            </a:r>
            <a:endParaRPr/>
          </a:p>
        </p:txBody>
      </p:sp>
      <p:sp>
        <p:nvSpPr>
          <p:cNvPr id="272" name="Google Shape;272;p35"/>
          <p:cNvSpPr txBox="1"/>
          <p:nvPr/>
        </p:nvSpPr>
        <p:spPr>
          <a:xfrm>
            <a:off x="301875" y="1579050"/>
            <a:ext cx="32046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Definition:</a:t>
            </a:r>
            <a:endParaRPr/>
          </a:p>
          <a:p>
            <a:pPr indent="0" lvl="0" marL="0" rtl="0" algn="l">
              <a:spcBef>
                <a:spcPts val="0"/>
              </a:spcBef>
              <a:spcAft>
                <a:spcPts val="0"/>
              </a:spcAft>
              <a:buClr>
                <a:schemeClr val="dk1"/>
              </a:buClr>
              <a:buSzPts val="1100"/>
              <a:buFont typeface="Arial"/>
              <a:buNone/>
            </a:pPr>
            <a:r>
              <a:rPr lang="en"/>
              <a:t>Numeric variables represent measurable quantities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age, height, weight,</a:t>
            </a:r>
            <a:endParaRPr/>
          </a:p>
        </p:txBody>
      </p:sp>
      <p:sp>
        <p:nvSpPr>
          <p:cNvPr id="273" name="Google Shape;273;p35"/>
          <p:cNvSpPr txBox="1"/>
          <p:nvPr/>
        </p:nvSpPr>
        <p:spPr>
          <a:xfrm>
            <a:off x="5675925" y="1269375"/>
            <a:ext cx="2856300" cy="19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Definition:</a:t>
            </a:r>
            <a:endParaRPr/>
          </a:p>
          <a:p>
            <a:pPr indent="0" lvl="0" marL="0" rtl="0" algn="l">
              <a:spcBef>
                <a:spcPts val="0"/>
              </a:spcBef>
              <a:spcAft>
                <a:spcPts val="0"/>
              </a:spcAft>
              <a:buNone/>
            </a:pPr>
            <a:r>
              <a:rPr lang="en"/>
              <a:t>Categorical variables represent distinct categories or groups.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don't have inherent numerical meaning but can have a numerical label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Example: "1" for male and "2" for female.</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1" type="body"/>
          </p:nvPr>
        </p:nvSpPr>
        <p:spPr>
          <a:xfrm>
            <a:off x="311700" y="2571750"/>
            <a:ext cx="4924800" cy="251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Categorical:</a:t>
            </a:r>
            <a:endParaRPr/>
          </a:p>
          <a:p>
            <a:pPr indent="0" lvl="0" marL="0" rtl="0" algn="l">
              <a:spcBef>
                <a:spcPts val="1200"/>
              </a:spcBef>
              <a:spcAft>
                <a:spcPts val="0"/>
              </a:spcAft>
              <a:buNone/>
            </a:pPr>
            <a:r>
              <a:rPr lang="en"/>
              <a:t>Survived: Whether the passenger survived or not </a:t>
            </a:r>
            <a:endParaRPr/>
          </a:p>
          <a:p>
            <a:pPr indent="0" lvl="0" marL="0" rtl="0" algn="l">
              <a:spcBef>
                <a:spcPts val="1200"/>
              </a:spcBef>
              <a:spcAft>
                <a:spcPts val="0"/>
              </a:spcAft>
              <a:buNone/>
            </a:pPr>
            <a:r>
              <a:rPr lang="en"/>
              <a:t>Pclass: Class of the ticket the passenger purchased </a:t>
            </a:r>
            <a:endParaRPr/>
          </a:p>
          <a:p>
            <a:pPr indent="0" lvl="0" marL="0" rtl="0" algn="l">
              <a:spcBef>
                <a:spcPts val="1200"/>
              </a:spcBef>
              <a:spcAft>
                <a:spcPts val="0"/>
              </a:spcAft>
              <a:buClr>
                <a:schemeClr val="dk1"/>
              </a:buClr>
              <a:buSzPct val="61111"/>
              <a:buFont typeface="Arial"/>
              <a:buNone/>
            </a:pPr>
            <a:r>
              <a:rPr lang="en"/>
              <a:t>Name: Name of the passenger</a:t>
            </a:r>
            <a:endParaRPr/>
          </a:p>
          <a:p>
            <a:pPr indent="0" lvl="0" marL="0" rtl="0" algn="l">
              <a:spcBef>
                <a:spcPts val="1200"/>
              </a:spcBef>
              <a:spcAft>
                <a:spcPts val="0"/>
              </a:spcAft>
              <a:buNone/>
            </a:pPr>
            <a:r>
              <a:rPr lang="en"/>
              <a:t>Embarked: Port where the passenger boarded the Titanic</a:t>
            </a:r>
            <a:endParaRPr/>
          </a:p>
          <a:p>
            <a:pPr indent="0" lvl="0" marL="0" rtl="0" algn="l">
              <a:spcBef>
                <a:spcPts val="1200"/>
              </a:spcBef>
              <a:spcAft>
                <a:spcPts val="1200"/>
              </a:spcAft>
              <a:buNone/>
            </a:pPr>
            <a:r>
              <a:rPr lang="en"/>
              <a:t>Sex Ticket</a:t>
            </a:r>
            <a:endParaRPr/>
          </a:p>
        </p:txBody>
      </p:sp>
      <p:pic>
        <p:nvPicPr>
          <p:cNvPr id="279" name="Google Shape;279;p36"/>
          <p:cNvPicPr preferRelativeResize="0"/>
          <p:nvPr/>
        </p:nvPicPr>
        <p:blipFill>
          <a:blip r:embed="rId3">
            <a:alphaModFix/>
          </a:blip>
          <a:stretch>
            <a:fillRect/>
          </a:stretch>
        </p:blipFill>
        <p:spPr>
          <a:xfrm>
            <a:off x="1039975" y="201175"/>
            <a:ext cx="6470785" cy="2370575"/>
          </a:xfrm>
          <a:prstGeom prst="rect">
            <a:avLst/>
          </a:prstGeom>
          <a:noFill/>
          <a:ln>
            <a:noFill/>
          </a:ln>
        </p:spPr>
      </p:pic>
      <p:sp>
        <p:nvSpPr>
          <p:cNvPr id="280" name="Google Shape;280;p36"/>
          <p:cNvSpPr txBox="1"/>
          <p:nvPr/>
        </p:nvSpPr>
        <p:spPr>
          <a:xfrm>
            <a:off x="5851750" y="2624000"/>
            <a:ext cx="3111600" cy="25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Numerica: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Age Fare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Parch: Number of parents or children the passenger had aboard the Titanic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SibSp: Number of siblings or spouses the passenger had aboard the Titanic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PassengerId:</a:t>
            </a:r>
            <a:endParaRPr/>
          </a:p>
          <a:p>
            <a:pPr indent="0" lvl="0" marL="0" rtl="0" algn="l">
              <a:spcBef>
                <a:spcPts val="1200"/>
              </a:spcBef>
              <a:spcAft>
                <a:spcPts val="0"/>
              </a:spcAft>
              <a:buClr>
                <a:schemeClr val="dk1"/>
              </a:buClr>
              <a:buSzPct val="61111"/>
              <a:buFont typeface="Arial"/>
              <a:buNone/>
            </a:pPr>
            <a:r>
              <a:rPr lang="en"/>
              <a:t>Definition:</a:t>
            </a:r>
            <a:endParaRPr/>
          </a:p>
          <a:p>
            <a:pPr indent="0" lvl="0" marL="0" rtl="0" algn="l">
              <a:spcBef>
                <a:spcPts val="1200"/>
              </a:spcBef>
              <a:spcAft>
                <a:spcPts val="0"/>
              </a:spcAft>
              <a:buClr>
                <a:schemeClr val="dk1"/>
              </a:buClr>
              <a:buSzPct val="61111"/>
              <a:buFont typeface="Arial"/>
              <a:buNone/>
            </a:pPr>
            <a:r>
              <a:rPr lang="en"/>
              <a:t>It's a unique number assigned to each passenger. It doesn't carry any intrinsic meaning related to the characteristics of the passengers.</a:t>
            </a:r>
            <a:endParaRPr/>
          </a:p>
          <a:p>
            <a:pPr indent="0" lvl="0" marL="0" rtl="0" algn="l">
              <a:spcBef>
                <a:spcPts val="1200"/>
              </a:spcBef>
              <a:spcAft>
                <a:spcPts val="0"/>
              </a:spcAft>
              <a:buClr>
                <a:schemeClr val="dk1"/>
              </a:buClr>
              <a:buSzPct val="61111"/>
              <a:buFont typeface="Arial"/>
              <a:buNone/>
            </a:pPr>
            <a:r>
              <a:rPr lang="en"/>
              <a:t>Type:</a:t>
            </a:r>
            <a:endParaRPr/>
          </a:p>
          <a:p>
            <a:pPr indent="0" lvl="0" marL="0" rtl="0" algn="l">
              <a:spcBef>
                <a:spcPts val="1200"/>
              </a:spcBef>
              <a:spcAft>
                <a:spcPts val="0"/>
              </a:spcAft>
              <a:buClr>
                <a:schemeClr val="dk1"/>
              </a:buClr>
              <a:buSzPct val="61111"/>
              <a:buFont typeface="Arial"/>
              <a:buNone/>
            </a:pPr>
            <a:r>
              <a:rPr lang="en"/>
              <a:t>Although it's a numeric value, PassengerId is typically treated as a nominal categorical variable because it is simply an identifier and does not have any quantitative significance. Arithmetic operations on PassengerId would not make any sense in the context of the data.</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is logistic regression</a:t>
            </a:r>
            <a:endParaRPr/>
          </a:p>
        </p:txBody>
      </p:sp>
      <p:sp>
        <p:nvSpPr>
          <p:cNvPr id="291" name="Google Shape;291;p38"/>
          <p:cNvSpPr txBox="1"/>
          <p:nvPr>
            <p:ph idx="1" type="body"/>
          </p:nvPr>
        </p:nvSpPr>
        <p:spPr>
          <a:xfrm>
            <a:off x="311700" y="1152475"/>
            <a:ext cx="8520600" cy="136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Logistic regression is a type of regression analysis used for prediction of outcome of a categorical Y based on one or more X. The outcome is usually a binary outcome (1 / 0, Yes / No, True / False).</a:t>
            </a:r>
            <a:endParaRPr/>
          </a:p>
        </p:txBody>
      </p:sp>
      <p:pic>
        <p:nvPicPr>
          <p:cNvPr id="292" name="Google Shape;292;p38"/>
          <p:cNvPicPr preferRelativeResize="0"/>
          <p:nvPr/>
        </p:nvPicPr>
        <p:blipFill>
          <a:blip r:embed="rId3">
            <a:alphaModFix/>
          </a:blip>
          <a:stretch>
            <a:fillRect/>
          </a:stretch>
        </p:blipFill>
        <p:spPr>
          <a:xfrm>
            <a:off x="1859150" y="2571750"/>
            <a:ext cx="4095750" cy="217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Example for logistic regression</a:t>
            </a:r>
            <a:endParaRPr/>
          </a:p>
        </p:txBody>
      </p:sp>
      <p:sp>
        <p:nvSpPr>
          <p:cNvPr id="298" name="Google Shape;298;p39"/>
          <p:cNvSpPr txBox="1"/>
          <p:nvPr>
            <p:ph idx="1" type="body"/>
          </p:nvPr>
        </p:nvSpPr>
        <p:spPr>
          <a:xfrm>
            <a:off x="230425" y="118732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Problem Statement: </a:t>
            </a:r>
            <a:r>
              <a:rPr lang="en"/>
              <a:t>P</a:t>
            </a:r>
            <a:r>
              <a:rPr lang="en"/>
              <a:t>redicting whether a student gets admitted to a university based on their exam scores.</a:t>
            </a:r>
            <a:endParaRPr/>
          </a:p>
          <a:p>
            <a:pPr indent="0" lvl="0" marL="0" rtl="0" algn="l">
              <a:spcBef>
                <a:spcPts val="1200"/>
              </a:spcBef>
              <a:spcAft>
                <a:spcPts val="0"/>
              </a:spcAft>
              <a:buClr>
                <a:schemeClr val="dk1"/>
              </a:buClr>
              <a:buSzPct val="61111"/>
              <a:buFont typeface="Arial"/>
              <a:buNone/>
            </a:pPr>
            <a:r>
              <a:rPr lang="en"/>
              <a:t>Dataset:</a:t>
            </a:r>
            <a:endParaRPr/>
          </a:p>
          <a:p>
            <a:pPr indent="0" lvl="0" marL="0" rtl="0" algn="l">
              <a:spcBef>
                <a:spcPts val="1200"/>
              </a:spcBef>
              <a:spcAft>
                <a:spcPts val="0"/>
              </a:spcAft>
              <a:buClr>
                <a:schemeClr val="dk1"/>
              </a:buClr>
              <a:buSzPct val="61111"/>
              <a:buFont typeface="Arial"/>
              <a:buNone/>
            </a:pPr>
            <a:r>
              <a:rPr lang="en"/>
              <a:t>Imagine we have data for 100 students:</a:t>
            </a:r>
            <a:endParaRPr/>
          </a:p>
          <a:p>
            <a:pPr indent="0" lvl="0" marL="0" rtl="0" algn="l">
              <a:spcBef>
                <a:spcPts val="1200"/>
              </a:spcBef>
              <a:spcAft>
                <a:spcPts val="0"/>
              </a:spcAft>
              <a:buClr>
                <a:schemeClr val="dk1"/>
              </a:buClr>
              <a:buSzPct val="61111"/>
              <a:buFont typeface="Arial"/>
              <a:buNone/>
            </a:pPr>
            <a:r>
              <a:rPr lang="en"/>
              <a:t>Exam 1 Score (continuous X1)        </a:t>
            </a:r>
            <a:endParaRPr/>
          </a:p>
          <a:p>
            <a:pPr indent="0" lvl="0" marL="0" rtl="0" algn="l">
              <a:spcBef>
                <a:spcPts val="1200"/>
              </a:spcBef>
              <a:spcAft>
                <a:spcPts val="0"/>
              </a:spcAft>
              <a:buClr>
                <a:schemeClr val="dk1"/>
              </a:buClr>
              <a:buSzPct val="61111"/>
              <a:buFont typeface="Arial"/>
              <a:buNone/>
            </a:pPr>
            <a:r>
              <a:rPr lang="en"/>
              <a:t>Exam 2 Score (continuous X2)</a:t>
            </a:r>
            <a:endParaRPr/>
          </a:p>
          <a:p>
            <a:pPr indent="0" lvl="0" marL="0" rtl="0" algn="l">
              <a:spcBef>
                <a:spcPts val="1200"/>
              </a:spcBef>
              <a:spcAft>
                <a:spcPts val="0"/>
              </a:spcAft>
              <a:buClr>
                <a:schemeClr val="dk1"/>
              </a:buClr>
              <a:buSzPct val="61111"/>
              <a:buFont typeface="Arial"/>
              <a:buNone/>
            </a:pPr>
            <a:r>
              <a:rPr lang="en"/>
              <a:t>Admission Result (binary outcome: 1 for Admitted, 0 for Not Admitted)</a:t>
            </a:r>
            <a:endParaRPr/>
          </a:p>
          <a:p>
            <a:pPr indent="0" lvl="0" marL="0" rtl="0" algn="l">
              <a:spcBef>
                <a:spcPts val="1200"/>
              </a:spcBef>
              <a:spcAft>
                <a:spcPts val="0"/>
              </a:spcAft>
              <a:buClr>
                <a:schemeClr val="dk1"/>
              </a:buClr>
              <a:buSzPct val="61111"/>
              <a:buFont typeface="Arial"/>
              <a:buNone/>
            </a:pPr>
            <a:r>
              <a:rPr lang="en"/>
              <a:t>Logistic Regression Application:</a:t>
            </a:r>
            <a:endParaRPr/>
          </a:p>
          <a:p>
            <a:pPr indent="0" lvl="0" marL="0" rtl="0" algn="l">
              <a:spcBef>
                <a:spcPts val="1200"/>
              </a:spcBef>
              <a:spcAft>
                <a:spcPts val="1200"/>
              </a:spcAft>
              <a:buNone/>
            </a:pPr>
            <a:r>
              <a:rPr lang="en"/>
              <a:t>We can use logistic regression to determine the relationship between the two exam scores and the likelihood of getting admitted.</a:t>
            </a:r>
            <a:endParaRPr/>
          </a:p>
        </p:txBody>
      </p:sp>
      <p:cxnSp>
        <p:nvCxnSpPr>
          <p:cNvPr id="299" name="Google Shape;299;p39"/>
          <p:cNvCxnSpPr/>
          <p:nvPr/>
        </p:nvCxnSpPr>
        <p:spPr>
          <a:xfrm flipH="1">
            <a:off x="2786425" y="2368575"/>
            <a:ext cx="1497900" cy="232200"/>
          </a:xfrm>
          <a:prstGeom prst="straightConnector1">
            <a:avLst/>
          </a:prstGeom>
          <a:noFill/>
          <a:ln cap="flat" cmpd="sng" w="9525">
            <a:solidFill>
              <a:srgbClr val="FF0000"/>
            </a:solidFill>
            <a:prstDash val="solid"/>
            <a:round/>
            <a:headEnd len="med" w="med" type="none"/>
            <a:tailEnd len="med" w="med" type="triangle"/>
          </a:ln>
        </p:spPr>
      </p:cxnSp>
      <p:cxnSp>
        <p:nvCxnSpPr>
          <p:cNvPr id="300" name="Google Shape;300;p39"/>
          <p:cNvCxnSpPr/>
          <p:nvPr/>
        </p:nvCxnSpPr>
        <p:spPr>
          <a:xfrm flipH="1">
            <a:off x="2832900" y="2821375"/>
            <a:ext cx="1532700" cy="232200"/>
          </a:xfrm>
          <a:prstGeom prst="straightConnector1">
            <a:avLst/>
          </a:prstGeom>
          <a:noFill/>
          <a:ln cap="flat" cmpd="sng" w="9525">
            <a:solidFill>
              <a:srgbClr val="FF0000"/>
            </a:solidFill>
            <a:prstDash val="solid"/>
            <a:round/>
            <a:headEnd len="med" w="med" type="none"/>
            <a:tailEnd len="med" w="med" type="triangle"/>
          </a:ln>
        </p:spPr>
      </p:cxnSp>
      <p:cxnSp>
        <p:nvCxnSpPr>
          <p:cNvPr id="301" name="Google Shape;301;p39"/>
          <p:cNvCxnSpPr/>
          <p:nvPr/>
        </p:nvCxnSpPr>
        <p:spPr>
          <a:xfrm rot="10800000">
            <a:off x="5898100" y="3413525"/>
            <a:ext cx="673500" cy="0"/>
          </a:xfrm>
          <a:prstGeom prst="straightConnector1">
            <a:avLst/>
          </a:prstGeom>
          <a:noFill/>
          <a:ln cap="flat" cmpd="sng" w="9525">
            <a:solidFill>
              <a:srgbClr val="FF0000"/>
            </a:solidFill>
            <a:prstDash val="solid"/>
            <a:round/>
            <a:headEnd len="med" w="med" type="none"/>
            <a:tailEnd len="med" w="med" type="triangle"/>
          </a:ln>
        </p:spPr>
      </p:cxnSp>
      <p:sp>
        <p:nvSpPr>
          <p:cNvPr id="302" name="Google Shape;302;p39"/>
          <p:cNvSpPr txBox="1"/>
          <p:nvPr/>
        </p:nvSpPr>
        <p:spPr>
          <a:xfrm>
            <a:off x="6583225" y="3181300"/>
            <a:ext cx="21678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Categorical </a:t>
            </a:r>
            <a:r>
              <a:rPr lang="en">
                <a:solidFill>
                  <a:srgbClr val="FF0000"/>
                </a:solidFill>
              </a:rPr>
              <a:t>variable</a:t>
            </a:r>
            <a:r>
              <a:rPr lang="en">
                <a:solidFill>
                  <a:srgbClr val="FF0000"/>
                </a:solidFill>
              </a:rPr>
              <a:t>  </a:t>
            </a:r>
            <a:endParaRPr>
              <a:solidFill>
                <a:srgbClr val="FF0000"/>
              </a:solidFill>
            </a:endParaRPr>
          </a:p>
        </p:txBody>
      </p:sp>
      <p:sp>
        <p:nvSpPr>
          <p:cNvPr id="303" name="Google Shape;303;p39"/>
          <p:cNvSpPr txBox="1"/>
          <p:nvPr/>
        </p:nvSpPr>
        <p:spPr>
          <a:xfrm>
            <a:off x="4412025" y="2217625"/>
            <a:ext cx="20784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Numeric variable</a:t>
            </a:r>
            <a:endParaRPr>
              <a:solidFill>
                <a:srgbClr val="FF0000"/>
              </a:solidFill>
            </a:endParaRPr>
          </a:p>
        </p:txBody>
      </p:sp>
      <p:sp>
        <p:nvSpPr>
          <p:cNvPr id="304" name="Google Shape;304;p39"/>
          <p:cNvSpPr txBox="1"/>
          <p:nvPr/>
        </p:nvSpPr>
        <p:spPr>
          <a:xfrm>
            <a:off x="4458475" y="2705275"/>
            <a:ext cx="1532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Numeric variable</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Difference in logistic and linear regression</a:t>
            </a:r>
            <a:endParaRPr/>
          </a:p>
        </p:txBody>
      </p:sp>
      <p:sp>
        <p:nvSpPr>
          <p:cNvPr id="310" name="Google Shape;310;p40"/>
          <p:cNvSpPr txBox="1"/>
          <p:nvPr>
            <p:ph idx="1" type="body"/>
          </p:nvPr>
        </p:nvSpPr>
        <p:spPr>
          <a:xfrm>
            <a:off x="311700" y="1152475"/>
            <a:ext cx="379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Linear Regression:</a:t>
            </a:r>
            <a:endParaRPr b="1"/>
          </a:p>
          <a:p>
            <a:pPr indent="0" lvl="0" marL="0" rtl="0" algn="l">
              <a:spcBef>
                <a:spcPts val="1200"/>
              </a:spcBef>
              <a:spcAft>
                <a:spcPts val="0"/>
              </a:spcAft>
              <a:buClr>
                <a:schemeClr val="dk1"/>
              </a:buClr>
              <a:buSzPts val="1100"/>
              <a:buFont typeface="Arial"/>
              <a:buNone/>
            </a:pPr>
            <a:r>
              <a:rPr lang="en"/>
              <a:t>Purpose: Predicts a continuous outcome variable (or dependent variable).</a:t>
            </a:r>
            <a:endParaRPr/>
          </a:p>
          <a:p>
            <a:pPr indent="0" lvl="0" marL="0" rtl="0" algn="l">
              <a:spcBef>
                <a:spcPts val="1200"/>
              </a:spcBef>
              <a:spcAft>
                <a:spcPts val="0"/>
              </a:spcAft>
              <a:buClr>
                <a:schemeClr val="dk1"/>
              </a:buClr>
              <a:buSzPts val="1100"/>
              <a:buFont typeface="Arial"/>
              <a:buNone/>
            </a:pPr>
            <a:r>
              <a:rPr lang="en"/>
              <a:t>Outcome: A value in a </a:t>
            </a:r>
            <a:r>
              <a:rPr b="1" lang="en"/>
              <a:t>continuous range.</a:t>
            </a:r>
            <a:endParaRPr b="1"/>
          </a:p>
          <a:p>
            <a:pPr indent="0" lvl="0" marL="0" rtl="0" algn="l">
              <a:spcBef>
                <a:spcPts val="1200"/>
              </a:spcBef>
              <a:spcAft>
                <a:spcPts val="1200"/>
              </a:spcAft>
              <a:buNone/>
            </a:pPr>
            <a:r>
              <a:t/>
            </a:r>
            <a:endParaRPr/>
          </a:p>
        </p:txBody>
      </p:sp>
      <p:sp>
        <p:nvSpPr>
          <p:cNvPr id="311" name="Google Shape;311;p40"/>
          <p:cNvSpPr txBox="1"/>
          <p:nvPr>
            <p:ph idx="1" type="body"/>
          </p:nvPr>
        </p:nvSpPr>
        <p:spPr>
          <a:xfrm>
            <a:off x="4725200" y="1152475"/>
            <a:ext cx="3798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a:t>
            </a:r>
            <a:r>
              <a:rPr b="1" lang="en"/>
              <a:t>ogistic Regression:</a:t>
            </a:r>
            <a:endParaRPr b="1"/>
          </a:p>
          <a:p>
            <a:pPr indent="0" lvl="0" marL="0" rtl="0" algn="l">
              <a:spcBef>
                <a:spcPts val="1200"/>
              </a:spcBef>
              <a:spcAft>
                <a:spcPts val="0"/>
              </a:spcAft>
              <a:buNone/>
            </a:pPr>
            <a:r>
              <a:rPr lang="en"/>
              <a:t>Purpose: Predicts the probability that an observation falls into one of two (or more) categories of a binary or multinomial outcome variable.</a:t>
            </a:r>
            <a:endParaRPr/>
          </a:p>
          <a:p>
            <a:pPr indent="0" lvl="0" marL="0" rtl="0" algn="l">
              <a:spcBef>
                <a:spcPts val="1200"/>
              </a:spcBef>
              <a:spcAft>
                <a:spcPts val="0"/>
              </a:spcAft>
              <a:buNone/>
            </a:pPr>
            <a:r>
              <a:rPr lang="en"/>
              <a:t>Outcome: A </a:t>
            </a:r>
            <a:r>
              <a:rPr b="1" lang="en"/>
              <a:t>probability </a:t>
            </a:r>
            <a:r>
              <a:rPr lang="en"/>
              <a:t>that the given input point </a:t>
            </a:r>
            <a:r>
              <a:rPr b="1" lang="en"/>
              <a:t>belongs to a particular category.</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Sigmoid function</a:t>
            </a:r>
            <a:endParaRPr/>
          </a:p>
        </p:txBody>
      </p:sp>
      <p:pic>
        <p:nvPicPr>
          <p:cNvPr id="317" name="Google Shape;317;p41"/>
          <p:cNvPicPr preferRelativeResize="0"/>
          <p:nvPr/>
        </p:nvPicPr>
        <p:blipFill>
          <a:blip r:embed="rId3">
            <a:alphaModFix/>
          </a:blip>
          <a:stretch>
            <a:fillRect/>
          </a:stretch>
        </p:blipFill>
        <p:spPr>
          <a:xfrm>
            <a:off x="960325" y="2989925"/>
            <a:ext cx="4004176" cy="2016000"/>
          </a:xfrm>
          <a:prstGeom prst="rect">
            <a:avLst/>
          </a:prstGeom>
          <a:noFill/>
          <a:ln>
            <a:noFill/>
          </a:ln>
        </p:spPr>
      </p:pic>
      <p:sp>
        <p:nvSpPr>
          <p:cNvPr id="318" name="Google Shape;318;p41"/>
          <p:cNvSpPr txBox="1"/>
          <p:nvPr/>
        </p:nvSpPr>
        <p:spPr>
          <a:xfrm>
            <a:off x="6025900" y="1265550"/>
            <a:ext cx="2728500" cy="30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After we acquire Y in linear </a:t>
            </a:r>
            <a:r>
              <a:rPr lang="en" sz="1700"/>
              <a:t>regression, we process it using </a:t>
            </a:r>
            <a:r>
              <a:rPr b="1" lang="en" sz="1700"/>
              <a:t>sigmoid function</a:t>
            </a:r>
            <a:r>
              <a:rPr lang="en"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After this transform, the outcome will become a number between </a:t>
            </a:r>
            <a:r>
              <a:rPr b="1" lang="en" sz="1700"/>
              <a:t>0 and 1</a:t>
            </a:r>
            <a:r>
              <a:rPr lang="en" sz="1700"/>
              <a:t>, which indicates the </a:t>
            </a:r>
            <a:r>
              <a:rPr b="1" lang="en" sz="1700"/>
              <a:t>probability</a:t>
            </a:r>
            <a:r>
              <a:rPr lang="en" sz="1700"/>
              <a:t> of its category.</a:t>
            </a:r>
            <a:endParaRPr sz="1700"/>
          </a:p>
        </p:txBody>
      </p:sp>
      <p:pic>
        <p:nvPicPr>
          <p:cNvPr id="319" name="Google Shape;319;p41"/>
          <p:cNvPicPr preferRelativeResize="0"/>
          <p:nvPr/>
        </p:nvPicPr>
        <p:blipFill rotWithShape="1">
          <a:blip r:embed="rId4">
            <a:alphaModFix/>
          </a:blip>
          <a:srcRect b="7063" l="0" r="0" t="0"/>
          <a:stretch/>
        </p:blipFill>
        <p:spPr>
          <a:xfrm>
            <a:off x="1385625" y="1017713"/>
            <a:ext cx="3153575" cy="1554025"/>
          </a:xfrm>
          <a:prstGeom prst="rect">
            <a:avLst/>
          </a:prstGeom>
          <a:noFill/>
          <a:ln>
            <a:noFill/>
          </a:ln>
        </p:spPr>
      </p:pic>
      <p:pic>
        <p:nvPicPr>
          <p:cNvPr id="320" name="Google Shape;320;p41"/>
          <p:cNvPicPr preferRelativeResize="0"/>
          <p:nvPr/>
        </p:nvPicPr>
        <p:blipFill rotWithShape="1">
          <a:blip r:embed="rId5">
            <a:alphaModFix/>
          </a:blip>
          <a:srcRect b="0" l="0" r="0" t="25700"/>
          <a:stretch/>
        </p:blipFill>
        <p:spPr>
          <a:xfrm>
            <a:off x="2309850" y="2583174"/>
            <a:ext cx="1165650" cy="406750"/>
          </a:xfrm>
          <a:prstGeom prst="rect">
            <a:avLst/>
          </a:prstGeom>
          <a:noFill/>
          <a:ln>
            <a:noFill/>
          </a:ln>
        </p:spPr>
      </p:pic>
      <p:pic>
        <p:nvPicPr>
          <p:cNvPr id="321" name="Google Shape;321;p41"/>
          <p:cNvPicPr preferRelativeResize="0"/>
          <p:nvPr/>
        </p:nvPicPr>
        <p:blipFill rotWithShape="1">
          <a:blip r:embed="rId6">
            <a:alphaModFix/>
          </a:blip>
          <a:srcRect b="0" l="13911" r="0" t="0"/>
          <a:stretch/>
        </p:blipFill>
        <p:spPr>
          <a:xfrm>
            <a:off x="4581725" y="1456425"/>
            <a:ext cx="1156400" cy="676600"/>
          </a:xfrm>
          <a:prstGeom prst="rect">
            <a:avLst/>
          </a:prstGeom>
          <a:noFill/>
          <a:ln>
            <a:noFill/>
          </a:ln>
        </p:spPr>
      </p:pic>
      <p:sp>
        <p:nvSpPr>
          <p:cNvPr id="322" name="Google Shape;322;p41"/>
          <p:cNvSpPr txBox="1"/>
          <p:nvPr/>
        </p:nvSpPr>
        <p:spPr>
          <a:xfrm>
            <a:off x="42525" y="1623600"/>
            <a:ext cx="1343100" cy="4449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None/>
            </a:pPr>
            <a:r>
              <a:rPr lang="en" sz="1100">
                <a:solidFill>
                  <a:schemeClr val="dk1"/>
                </a:solidFill>
              </a:rPr>
              <a:t>Multi-dimensional X input</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Introduction</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machine learning？</a:t>
            </a:r>
            <a:endParaRPr/>
          </a:p>
          <a:p>
            <a:pPr indent="-342900" lvl="0" marL="457200" rtl="0" algn="l">
              <a:spcBef>
                <a:spcPts val="0"/>
              </a:spcBef>
              <a:spcAft>
                <a:spcPts val="0"/>
              </a:spcAft>
              <a:buSzPts val="1800"/>
              <a:buAutoNum type="arabicPeriod"/>
            </a:pPr>
            <a:r>
              <a:rPr lang="en"/>
              <a:t>Supervised and unsupervised learning</a:t>
            </a:r>
            <a:endParaRPr/>
          </a:p>
        </p:txBody>
      </p:sp>
      <p:sp>
        <p:nvSpPr>
          <p:cNvPr id="69" name="Google Shape;69;p15"/>
          <p:cNvSpPr txBox="1"/>
          <p:nvPr/>
        </p:nvSpPr>
        <p:spPr>
          <a:xfrm>
            <a:off x="580650" y="2121400"/>
            <a:ext cx="3922800" cy="24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idx="1" type="body"/>
          </p:nvPr>
        </p:nvSpPr>
        <p:spPr>
          <a:xfrm>
            <a:off x="311700" y="371550"/>
            <a:ext cx="8520600" cy="41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Characteristics:</a:t>
            </a:r>
            <a:endParaRPr/>
          </a:p>
          <a:p>
            <a:pPr indent="-342900" lvl="0" marL="457200" rtl="0" algn="l">
              <a:spcBef>
                <a:spcPts val="1200"/>
              </a:spcBef>
              <a:spcAft>
                <a:spcPts val="0"/>
              </a:spcAft>
              <a:buSzPts val="1800"/>
              <a:buAutoNum type="arabicPeriod"/>
            </a:pPr>
            <a:r>
              <a:rPr lang="en"/>
              <a:t>S-Shaped Curve: The sigmoid function produces an "S"-shaped curve (called a sigmoid curve).</a:t>
            </a:r>
            <a:endParaRPr/>
          </a:p>
          <a:p>
            <a:pPr indent="-342900" lvl="0" marL="457200" rtl="0" algn="l">
              <a:spcBef>
                <a:spcPts val="0"/>
              </a:spcBef>
              <a:spcAft>
                <a:spcPts val="0"/>
              </a:spcAft>
              <a:buSzPts val="1800"/>
              <a:buAutoNum type="arabicPeriod"/>
            </a:pPr>
            <a:r>
              <a:rPr lang="en"/>
              <a:t>Output Range: The output of the sigmoid function is in the range (0, 1), making it useful for interpreting the output as a probability.</a:t>
            </a:r>
            <a:endParaRPr/>
          </a:p>
          <a:p>
            <a:pPr indent="-342900" lvl="0" marL="457200" rtl="0" algn="l">
              <a:spcBef>
                <a:spcPts val="0"/>
              </a:spcBef>
              <a:spcAft>
                <a:spcPts val="0"/>
              </a:spcAft>
              <a:buSzPts val="1800"/>
              <a:buAutoNum type="arabicPeriod"/>
            </a:pPr>
            <a:r>
              <a:rPr lang="en"/>
              <a:t>Centered at 0.5: When the input is zero the output is 0.5, and when input approaches positive infinity, the output approaches 1. and when input approaches negative infinity, output approaches 0.</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28" name="Google Shape;328;p42"/>
          <p:cNvPicPr preferRelativeResize="0"/>
          <p:nvPr/>
        </p:nvPicPr>
        <p:blipFill>
          <a:blip r:embed="rId3">
            <a:alphaModFix/>
          </a:blip>
          <a:stretch>
            <a:fillRect/>
          </a:stretch>
        </p:blipFill>
        <p:spPr>
          <a:xfrm>
            <a:off x="2916263" y="3327250"/>
            <a:ext cx="3311475" cy="1667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 Binary Cross Entropy (BCE)</a:t>
            </a:r>
            <a:endParaRPr/>
          </a:p>
        </p:txBody>
      </p:sp>
      <p:sp>
        <p:nvSpPr>
          <p:cNvPr id="334" name="Google Shape;334;p43"/>
          <p:cNvSpPr txBox="1"/>
          <p:nvPr>
            <p:ph idx="1" type="body"/>
          </p:nvPr>
        </p:nvSpPr>
        <p:spPr>
          <a:xfrm>
            <a:off x="210675" y="2639888"/>
            <a:ext cx="2033400" cy="9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p>
          <a:p>
            <a:pPr indent="0" lvl="0" marL="0" rtl="0" algn="l">
              <a:spcBef>
                <a:spcPts val="1200"/>
              </a:spcBef>
              <a:spcAft>
                <a:spcPts val="0"/>
              </a:spcAft>
              <a:buNone/>
            </a:pPr>
            <a:r>
              <a:rPr b="1" lang="en" sz="1500"/>
              <a:t>Wrong </a:t>
            </a:r>
            <a:r>
              <a:rPr lang="en" sz="1500"/>
              <a:t>classification </a:t>
            </a:r>
            <a:r>
              <a:rPr b="1" lang="en" sz="1500"/>
              <a:t>High </a:t>
            </a:r>
            <a:r>
              <a:rPr lang="en" sz="1500"/>
              <a:t>cost</a:t>
            </a:r>
            <a:endParaRPr sz="15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pic>
        <p:nvPicPr>
          <p:cNvPr id="335" name="Google Shape;335;p43"/>
          <p:cNvPicPr preferRelativeResize="0"/>
          <p:nvPr/>
        </p:nvPicPr>
        <p:blipFill rotWithShape="1">
          <a:blip r:embed="rId3">
            <a:alphaModFix/>
          </a:blip>
          <a:srcRect b="18877" l="0" r="47101" t="0"/>
          <a:stretch/>
        </p:blipFill>
        <p:spPr>
          <a:xfrm>
            <a:off x="2301725" y="2151363"/>
            <a:ext cx="3139074" cy="2117188"/>
          </a:xfrm>
          <a:prstGeom prst="rect">
            <a:avLst/>
          </a:prstGeom>
          <a:noFill/>
          <a:ln>
            <a:noFill/>
          </a:ln>
        </p:spPr>
      </p:pic>
      <p:sp>
        <p:nvSpPr>
          <p:cNvPr id="336" name="Google Shape;336;p43"/>
          <p:cNvSpPr/>
          <p:nvPr/>
        </p:nvSpPr>
        <p:spPr>
          <a:xfrm>
            <a:off x="3203850" y="2280225"/>
            <a:ext cx="19338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label y = 1</a:t>
            </a:r>
            <a:endParaRPr/>
          </a:p>
        </p:txBody>
      </p:sp>
      <p:sp>
        <p:nvSpPr>
          <p:cNvPr id="337" name="Google Shape;337;p43"/>
          <p:cNvSpPr/>
          <p:nvPr/>
        </p:nvSpPr>
        <p:spPr>
          <a:xfrm>
            <a:off x="2072475" y="4327300"/>
            <a:ext cx="15327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a:t>
            </a:r>
            <a:r>
              <a:rPr lang="en"/>
              <a:t> = 0 </a:t>
            </a:r>
            <a:endParaRPr/>
          </a:p>
          <a:p>
            <a:pPr indent="0" lvl="0" marL="0" rtl="0" algn="ctr">
              <a:spcBef>
                <a:spcPts val="0"/>
              </a:spcBef>
              <a:spcAft>
                <a:spcPts val="0"/>
              </a:spcAft>
              <a:buNone/>
            </a:pPr>
            <a:r>
              <a:rPr lang="en"/>
              <a:t>High cost</a:t>
            </a:r>
            <a:endParaRPr/>
          </a:p>
        </p:txBody>
      </p:sp>
      <p:sp>
        <p:nvSpPr>
          <p:cNvPr id="338" name="Google Shape;338;p43"/>
          <p:cNvSpPr/>
          <p:nvPr/>
        </p:nvSpPr>
        <p:spPr>
          <a:xfrm>
            <a:off x="4255425" y="4327300"/>
            <a:ext cx="15966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 = 1 </a:t>
            </a:r>
            <a:endParaRPr/>
          </a:p>
          <a:p>
            <a:pPr indent="0" lvl="0" marL="0" rtl="0" algn="ctr">
              <a:spcBef>
                <a:spcPts val="0"/>
              </a:spcBef>
              <a:spcAft>
                <a:spcPts val="0"/>
              </a:spcAft>
              <a:buNone/>
            </a:pPr>
            <a:r>
              <a:rPr lang="en"/>
              <a:t>Low cost</a:t>
            </a:r>
            <a:endParaRPr/>
          </a:p>
        </p:txBody>
      </p:sp>
      <p:pic>
        <p:nvPicPr>
          <p:cNvPr id="339" name="Google Shape;339;p43"/>
          <p:cNvPicPr preferRelativeResize="0"/>
          <p:nvPr/>
        </p:nvPicPr>
        <p:blipFill rotWithShape="1">
          <a:blip r:embed="rId3">
            <a:alphaModFix/>
          </a:blip>
          <a:srcRect b="13778" l="51904" r="1255" t="0"/>
          <a:stretch/>
        </p:blipFill>
        <p:spPr>
          <a:xfrm>
            <a:off x="6364425" y="2092625"/>
            <a:ext cx="2779575" cy="2250275"/>
          </a:xfrm>
          <a:prstGeom prst="rect">
            <a:avLst/>
          </a:prstGeom>
          <a:noFill/>
          <a:ln>
            <a:noFill/>
          </a:ln>
        </p:spPr>
      </p:pic>
      <p:sp>
        <p:nvSpPr>
          <p:cNvPr id="340" name="Google Shape;340;p43"/>
          <p:cNvSpPr/>
          <p:nvPr/>
        </p:nvSpPr>
        <p:spPr>
          <a:xfrm>
            <a:off x="6898500" y="2280225"/>
            <a:ext cx="19338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label y = 0</a:t>
            </a:r>
            <a:endParaRPr/>
          </a:p>
        </p:txBody>
      </p:sp>
      <p:sp>
        <p:nvSpPr>
          <p:cNvPr id="341" name="Google Shape;341;p43"/>
          <p:cNvSpPr/>
          <p:nvPr/>
        </p:nvSpPr>
        <p:spPr>
          <a:xfrm>
            <a:off x="6236925" y="4327300"/>
            <a:ext cx="13200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 = 0 </a:t>
            </a:r>
            <a:endParaRPr/>
          </a:p>
          <a:p>
            <a:pPr indent="0" lvl="0" marL="0" rtl="0" algn="ctr">
              <a:spcBef>
                <a:spcPts val="0"/>
              </a:spcBef>
              <a:spcAft>
                <a:spcPts val="0"/>
              </a:spcAft>
              <a:buNone/>
            </a:pPr>
            <a:r>
              <a:rPr lang="en"/>
              <a:t>Low cost</a:t>
            </a:r>
            <a:endParaRPr/>
          </a:p>
        </p:txBody>
      </p:sp>
      <p:sp>
        <p:nvSpPr>
          <p:cNvPr id="342" name="Google Shape;342;p43"/>
          <p:cNvSpPr/>
          <p:nvPr/>
        </p:nvSpPr>
        <p:spPr>
          <a:xfrm>
            <a:off x="8005200" y="4327300"/>
            <a:ext cx="1138800" cy="4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 = 1 </a:t>
            </a:r>
            <a:endParaRPr/>
          </a:p>
          <a:p>
            <a:pPr indent="0" lvl="0" marL="0" rtl="0" algn="ctr">
              <a:spcBef>
                <a:spcPts val="0"/>
              </a:spcBef>
              <a:spcAft>
                <a:spcPts val="0"/>
              </a:spcAft>
              <a:buNone/>
            </a:pPr>
            <a:r>
              <a:rPr lang="en"/>
              <a:t>High cost</a:t>
            </a:r>
            <a:endParaRPr/>
          </a:p>
        </p:txBody>
      </p:sp>
      <p:pic>
        <p:nvPicPr>
          <p:cNvPr id="343" name="Google Shape;343;p43"/>
          <p:cNvPicPr preferRelativeResize="0"/>
          <p:nvPr/>
        </p:nvPicPr>
        <p:blipFill rotWithShape="1">
          <a:blip r:embed="rId4">
            <a:alphaModFix/>
          </a:blip>
          <a:srcRect b="0" l="16881" r="0" t="0"/>
          <a:stretch/>
        </p:blipFill>
        <p:spPr>
          <a:xfrm>
            <a:off x="1867500" y="1115500"/>
            <a:ext cx="5408996" cy="938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311700" y="445025"/>
            <a:ext cx="281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p:txBody>
      </p:sp>
      <p:sp>
        <p:nvSpPr>
          <p:cNvPr id="349" name="Google Shape;349;p44"/>
          <p:cNvSpPr/>
          <p:nvPr/>
        </p:nvSpPr>
        <p:spPr>
          <a:xfrm>
            <a:off x="887625" y="1610075"/>
            <a:ext cx="1197900" cy="981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50" name="Google Shape;350;p44"/>
          <p:cNvSpPr/>
          <p:nvPr/>
        </p:nvSpPr>
        <p:spPr>
          <a:xfrm>
            <a:off x="3027601" y="1739975"/>
            <a:ext cx="1449900" cy="72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ML Model f</a:t>
            </a:r>
            <a:endParaRPr/>
          </a:p>
        </p:txBody>
      </p:sp>
      <p:cxnSp>
        <p:nvCxnSpPr>
          <p:cNvPr id="351" name="Google Shape;351;p44"/>
          <p:cNvCxnSpPr>
            <a:stCxn id="349" idx="3"/>
            <a:endCxn id="350" idx="1"/>
          </p:cNvCxnSpPr>
          <p:nvPr/>
        </p:nvCxnSpPr>
        <p:spPr>
          <a:xfrm>
            <a:off x="2085525" y="2100725"/>
            <a:ext cx="942000" cy="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4"/>
          <p:cNvSpPr txBox="1"/>
          <p:nvPr/>
        </p:nvSpPr>
        <p:spPr>
          <a:xfrm>
            <a:off x="2200900" y="1731875"/>
            <a:ext cx="635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cxnSp>
        <p:nvCxnSpPr>
          <p:cNvPr id="353" name="Google Shape;353;p44"/>
          <p:cNvCxnSpPr/>
          <p:nvPr/>
        </p:nvCxnSpPr>
        <p:spPr>
          <a:xfrm>
            <a:off x="4477500" y="2100725"/>
            <a:ext cx="916500" cy="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44"/>
          <p:cNvSpPr txBox="1"/>
          <p:nvPr/>
        </p:nvSpPr>
        <p:spPr>
          <a:xfrm>
            <a:off x="4603775" y="1731875"/>
            <a:ext cx="956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355" name="Google Shape;355;p44"/>
          <p:cNvSpPr/>
          <p:nvPr/>
        </p:nvSpPr>
        <p:spPr>
          <a:xfrm>
            <a:off x="5445275" y="1610075"/>
            <a:ext cx="675600" cy="9813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f(X)</a:t>
            </a:r>
            <a:endParaRPr>
              <a:solidFill>
                <a:srgbClr val="FFFFFF"/>
              </a:solidFill>
            </a:endParaRPr>
          </a:p>
        </p:txBody>
      </p:sp>
      <p:sp>
        <p:nvSpPr>
          <p:cNvPr id="356" name="Google Shape;356;p44"/>
          <p:cNvSpPr txBox="1"/>
          <p:nvPr/>
        </p:nvSpPr>
        <p:spPr>
          <a:xfrm>
            <a:off x="6174050" y="1913075"/>
            <a:ext cx="1068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357" name="Google Shape;357;p44"/>
          <p:cNvSpPr/>
          <p:nvPr/>
        </p:nvSpPr>
        <p:spPr>
          <a:xfrm>
            <a:off x="5465524" y="3340475"/>
            <a:ext cx="635100" cy="981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358" name="Google Shape;358;p44"/>
          <p:cNvSpPr txBox="1"/>
          <p:nvPr/>
        </p:nvSpPr>
        <p:spPr>
          <a:xfrm>
            <a:off x="6379788" y="3621850"/>
            <a:ext cx="7287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label</a:t>
            </a:r>
            <a:endParaRPr/>
          </a:p>
        </p:txBody>
      </p:sp>
      <p:cxnSp>
        <p:nvCxnSpPr>
          <p:cNvPr id="359" name="Google Shape;359;p44"/>
          <p:cNvCxnSpPr>
            <a:stCxn id="355" idx="2"/>
            <a:endCxn id="357" idx="0"/>
          </p:cNvCxnSpPr>
          <p:nvPr/>
        </p:nvCxnSpPr>
        <p:spPr>
          <a:xfrm>
            <a:off x="5783075" y="2591375"/>
            <a:ext cx="0" cy="749100"/>
          </a:xfrm>
          <a:prstGeom prst="straightConnector1">
            <a:avLst/>
          </a:prstGeom>
          <a:noFill/>
          <a:ln cap="flat" cmpd="sng" w="9525">
            <a:solidFill>
              <a:schemeClr val="dk2"/>
            </a:solidFill>
            <a:prstDash val="solid"/>
            <a:round/>
            <a:headEnd len="med" w="med" type="triangle"/>
            <a:tailEnd len="med" w="med" type="triangle"/>
          </a:ln>
        </p:spPr>
      </p:cxnSp>
      <p:sp>
        <p:nvSpPr>
          <p:cNvPr id="360" name="Google Shape;360;p44"/>
          <p:cNvSpPr txBox="1"/>
          <p:nvPr/>
        </p:nvSpPr>
        <p:spPr>
          <a:xfrm>
            <a:off x="4248500" y="2684450"/>
            <a:ext cx="1522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Compare by using </a:t>
            </a:r>
            <a:endParaRPr sz="1200"/>
          </a:p>
          <a:p>
            <a:pPr indent="0" lvl="0" marL="0" rtl="0" algn="l">
              <a:spcBef>
                <a:spcPts val="0"/>
              </a:spcBef>
              <a:spcAft>
                <a:spcPts val="0"/>
              </a:spcAft>
              <a:buNone/>
            </a:pPr>
            <a:r>
              <a:rPr lang="en" sz="1200"/>
              <a:t>Cost/Loss Function</a:t>
            </a:r>
            <a:endParaRPr sz="1200"/>
          </a:p>
        </p:txBody>
      </p:sp>
      <p:cxnSp>
        <p:nvCxnSpPr>
          <p:cNvPr id="361" name="Google Shape;361;p44"/>
          <p:cNvCxnSpPr>
            <a:stCxn id="360" idx="1"/>
            <a:endCxn id="350" idx="2"/>
          </p:cNvCxnSpPr>
          <p:nvPr/>
        </p:nvCxnSpPr>
        <p:spPr>
          <a:xfrm rot="10800000">
            <a:off x="3752600" y="2461400"/>
            <a:ext cx="495900" cy="5094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44"/>
          <p:cNvSpPr txBox="1"/>
          <p:nvPr/>
        </p:nvSpPr>
        <p:spPr>
          <a:xfrm>
            <a:off x="2347325" y="2639525"/>
            <a:ext cx="1478400" cy="6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Update the weight </a:t>
            </a:r>
            <a:endParaRPr sz="1000"/>
          </a:p>
          <a:p>
            <a:pPr indent="0" lvl="0" marL="0" rtl="0" algn="l">
              <a:spcBef>
                <a:spcPts val="0"/>
              </a:spcBef>
              <a:spcAft>
                <a:spcPts val="0"/>
              </a:spcAft>
              <a:buNone/>
            </a:pPr>
            <a:r>
              <a:rPr lang="en" sz="1000"/>
              <a:t>with Cost Function info</a:t>
            </a:r>
            <a:endParaRPr sz="1000"/>
          </a:p>
          <a:p>
            <a:pPr indent="0" lvl="0" marL="0" rtl="0" algn="l">
              <a:spcBef>
                <a:spcPts val="0"/>
              </a:spcBef>
              <a:spcAft>
                <a:spcPts val="0"/>
              </a:spcAft>
              <a:buNone/>
            </a:pPr>
            <a:r>
              <a:rPr lang="en" sz="1000"/>
              <a:t>(gradient descent)</a:t>
            </a:r>
            <a:endParaRPr sz="1000"/>
          </a:p>
        </p:txBody>
      </p:sp>
      <p:sp>
        <p:nvSpPr>
          <p:cNvPr id="363" name="Google Shape;363;p44"/>
          <p:cNvSpPr txBox="1"/>
          <p:nvPr/>
        </p:nvSpPr>
        <p:spPr>
          <a:xfrm>
            <a:off x="415500" y="4380050"/>
            <a:ext cx="4462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Objective</a:t>
            </a:r>
            <a:r>
              <a:rPr lang="en"/>
              <a:t>: Minimize the Cost </a:t>
            </a:r>
            <a:endParaRPr/>
          </a:p>
          <a:p>
            <a:pPr indent="0" lvl="0" marL="0" rtl="0" algn="l">
              <a:spcBef>
                <a:spcPts val="0"/>
              </a:spcBef>
              <a:spcAft>
                <a:spcPts val="0"/>
              </a:spcAft>
              <a:buNone/>
            </a:pPr>
            <a:r>
              <a:rPr lang="en"/>
              <a:t>Or make Prediction as close to Label as possible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369" name="Google Shape;3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Logistic regression and the sigmoid function have significant roles in the area of deep learning. The perceptron, which is the basic unit in neural network, is based on them.</a:t>
            </a:r>
            <a:endParaRPr/>
          </a:p>
        </p:txBody>
      </p:sp>
      <p:pic>
        <p:nvPicPr>
          <p:cNvPr id="370" name="Google Shape;370;p45"/>
          <p:cNvPicPr preferRelativeResize="0"/>
          <p:nvPr/>
        </p:nvPicPr>
        <p:blipFill>
          <a:blip r:embed="rId3">
            <a:alphaModFix/>
          </a:blip>
          <a:stretch>
            <a:fillRect/>
          </a:stretch>
        </p:blipFill>
        <p:spPr>
          <a:xfrm>
            <a:off x="1887300" y="2200700"/>
            <a:ext cx="3687025" cy="2687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Along Colab notebook</a:t>
            </a:r>
            <a:endParaRPr/>
          </a:p>
        </p:txBody>
      </p:sp>
      <p:pic>
        <p:nvPicPr>
          <p:cNvPr id="376" name="Google Shape;376;p46"/>
          <p:cNvPicPr preferRelativeResize="0"/>
          <p:nvPr/>
        </p:nvPicPr>
        <p:blipFill>
          <a:blip r:embed="rId3">
            <a:alphaModFix/>
          </a:blip>
          <a:stretch>
            <a:fillRect/>
          </a:stretch>
        </p:blipFill>
        <p:spPr>
          <a:xfrm>
            <a:off x="3090850" y="1123950"/>
            <a:ext cx="2962275" cy="2895600"/>
          </a:xfrm>
          <a:prstGeom prst="rect">
            <a:avLst/>
          </a:prstGeom>
          <a:noFill/>
          <a:ln>
            <a:noFill/>
          </a:ln>
        </p:spPr>
      </p:pic>
      <p:sp>
        <p:nvSpPr>
          <p:cNvPr id="377" name="Google Shape;377;p46"/>
          <p:cNvSpPr txBox="1"/>
          <p:nvPr/>
        </p:nvSpPr>
        <p:spPr>
          <a:xfrm>
            <a:off x="627775" y="4125775"/>
            <a:ext cx="817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https://colab.research.google.com/drive/1ISgPUCiWXgQAGU3IrAbbjzR-Udug4mLL?usp=sharing</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Relevance to Deep Learning</a:t>
            </a:r>
            <a:endParaRPr/>
          </a:p>
        </p:txBody>
      </p:sp>
      <p:sp>
        <p:nvSpPr>
          <p:cNvPr id="383" name="Google Shape;38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equation, Matrix Multiplication = basis of Neural Network</a:t>
            </a:r>
            <a:endParaRPr/>
          </a:p>
          <a:p>
            <a:pPr indent="-317500" lvl="1" marL="914400" rtl="0" algn="l">
              <a:spcBef>
                <a:spcPts val="0"/>
              </a:spcBef>
              <a:spcAft>
                <a:spcPts val="0"/>
              </a:spcAft>
              <a:buSzPts val="1400"/>
              <a:buChar char="-"/>
            </a:pPr>
            <a:r>
              <a:rPr lang="en"/>
              <a:t>More linear equations in the model</a:t>
            </a:r>
            <a:endParaRPr/>
          </a:p>
          <a:p>
            <a:pPr indent="-342900" lvl="0" marL="457200" rtl="0" algn="l">
              <a:spcBef>
                <a:spcPts val="0"/>
              </a:spcBef>
              <a:spcAft>
                <a:spcPts val="0"/>
              </a:spcAft>
              <a:buSzPts val="1800"/>
              <a:buChar char="-"/>
            </a:pPr>
            <a:r>
              <a:rPr lang="en"/>
              <a:t>Cost function = Proper cost function for proper tasks</a:t>
            </a:r>
            <a:endParaRPr/>
          </a:p>
          <a:p>
            <a:pPr indent="-342900" lvl="0" marL="457200" rtl="0" algn="l">
              <a:spcBef>
                <a:spcPts val="0"/>
              </a:spcBef>
              <a:spcAft>
                <a:spcPts val="0"/>
              </a:spcAft>
              <a:buSzPts val="1800"/>
              <a:buChar char="-"/>
            </a:pPr>
            <a:r>
              <a:rPr lang="en"/>
              <a:t>Gradient Descent = Important in updating the weights in the DL model</a:t>
            </a:r>
            <a:endParaRPr/>
          </a:p>
          <a:p>
            <a:pPr indent="-342900" lvl="0" marL="457200" rtl="0" algn="l">
              <a:spcBef>
                <a:spcPts val="0"/>
              </a:spcBef>
              <a:spcAft>
                <a:spcPts val="0"/>
              </a:spcAft>
              <a:buSzPts val="1800"/>
              <a:buChar char="-"/>
            </a:pPr>
            <a:r>
              <a:rPr lang="en"/>
              <a:t>Activation Function (Sigmoid)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Linear Regression, Logistic Regression is quick and fast</a:t>
            </a:r>
            <a:endParaRPr/>
          </a:p>
          <a:p>
            <a:pPr indent="-317500" lvl="1" marL="914400" rtl="0" algn="l">
              <a:spcBef>
                <a:spcPts val="0"/>
              </a:spcBef>
              <a:spcAft>
                <a:spcPts val="0"/>
              </a:spcAft>
              <a:buSzPts val="1400"/>
              <a:buChar char="-"/>
            </a:pPr>
            <a:r>
              <a:rPr lang="en"/>
              <a:t>model.fit()</a:t>
            </a:r>
            <a:endParaRPr/>
          </a:p>
          <a:p>
            <a:pPr indent="-317500" lvl="1" marL="914400" rtl="0" algn="l">
              <a:spcBef>
                <a:spcPts val="0"/>
              </a:spcBef>
              <a:spcAft>
                <a:spcPts val="0"/>
              </a:spcAft>
              <a:buSzPts val="1400"/>
              <a:buChar char="-"/>
            </a:pPr>
            <a:r>
              <a:rPr lang="en"/>
              <a:t>model.predict()</a:t>
            </a:r>
            <a:endParaRPr/>
          </a:p>
          <a:p>
            <a:pPr indent="-342900" lvl="0" marL="457200" rtl="0" algn="l">
              <a:spcBef>
                <a:spcPts val="0"/>
              </a:spcBef>
              <a:spcAft>
                <a:spcPts val="0"/>
              </a:spcAft>
              <a:buSzPts val="1800"/>
              <a:buChar char="-"/>
            </a:pPr>
            <a:r>
              <a:rPr lang="en"/>
              <a:t>Deep Learning workshops will go through the whole training process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389" name="Google Shape;389;p48"/>
          <p:cNvSpPr txBox="1"/>
          <p:nvPr>
            <p:ph idx="1" type="body"/>
          </p:nvPr>
        </p:nvSpPr>
        <p:spPr>
          <a:xfrm>
            <a:off x="311700" y="1152475"/>
            <a:ext cx="26688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Analytical solution</a:t>
            </a:r>
            <a:endParaRPr/>
          </a:p>
        </p:txBody>
      </p:sp>
      <p:pic>
        <p:nvPicPr>
          <p:cNvPr id="390" name="Google Shape;390;p48"/>
          <p:cNvPicPr preferRelativeResize="0"/>
          <p:nvPr/>
        </p:nvPicPr>
        <p:blipFill>
          <a:blip r:embed="rId3">
            <a:alphaModFix/>
          </a:blip>
          <a:stretch>
            <a:fillRect/>
          </a:stretch>
        </p:blipFill>
        <p:spPr>
          <a:xfrm>
            <a:off x="2040974" y="3180319"/>
            <a:ext cx="1011600" cy="1723930"/>
          </a:xfrm>
          <a:prstGeom prst="rect">
            <a:avLst/>
          </a:prstGeom>
          <a:noFill/>
          <a:ln>
            <a:noFill/>
          </a:ln>
        </p:spPr>
      </p:pic>
      <p:pic>
        <p:nvPicPr>
          <p:cNvPr id="391" name="Google Shape;391;p48"/>
          <p:cNvPicPr preferRelativeResize="0"/>
          <p:nvPr/>
        </p:nvPicPr>
        <p:blipFill>
          <a:blip r:embed="rId3">
            <a:alphaModFix/>
          </a:blip>
          <a:stretch>
            <a:fillRect/>
          </a:stretch>
        </p:blipFill>
        <p:spPr>
          <a:xfrm>
            <a:off x="255400" y="4146160"/>
            <a:ext cx="1785580" cy="712984"/>
          </a:xfrm>
          <a:prstGeom prst="rect">
            <a:avLst/>
          </a:prstGeom>
          <a:noFill/>
          <a:ln>
            <a:noFill/>
          </a:ln>
        </p:spPr>
      </p:pic>
      <p:sp>
        <p:nvSpPr>
          <p:cNvPr id="392" name="Google Shape;392;p48"/>
          <p:cNvSpPr/>
          <p:nvPr/>
        </p:nvSpPr>
        <p:spPr>
          <a:xfrm>
            <a:off x="3954300" y="3809975"/>
            <a:ext cx="1869000" cy="86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pic>
        <p:nvPicPr>
          <p:cNvPr id="393" name="Google Shape;393;p48"/>
          <p:cNvPicPr preferRelativeResize="0"/>
          <p:nvPr/>
        </p:nvPicPr>
        <p:blipFill>
          <a:blip r:embed="rId4">
            <a:alphaModFix/>
          </a:blip>
          <a:stretch>
            <a:fillRect/>
          </a:stretch>
        </p:blipFill>
        <p:spPr>
          <a:xfrm>
            <a:off x="3997637" y="546350"/>
            <a:ext cx="3863100" cy="1931550"/>
          </a:xfrm>
          <a:prstGeom prst="rect">
            <a:avLst/>
          </a:prstGeom>
          <a:noFill/>
          <a:ln>
            <a:noFill/>
          </a:ln>
        </p:spPr>
      </p:pic>
      <p:sp>
        <p:nvSpPr>
          <p:cNvPr id="394" name="Google Shape;394;p48"/>
          <p:cNvSpPr txBox="1"/>
          <p:nvPr>
            <p:ph idx="1" type="body"/>
          </p:nvPr>
        </p:nvSpPr>
        <p:spPr>
          <a:xfrm>
            <a:off x="311700" y="2730575"/>
            <a:ext cx="26688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 from data</a:t>
            </a:r>
            <a:endParaRPr/>
          </a:p>
        </p:txBody>
      </p:sp>
      <p:pic>
        <p:nvPicPr>
          <p:cNvPr id="395" name="Google Shape;395;p48"/>
          <p:cNvPicPr preferRelativeResize="0"/>
          <p:nvPr/>
        </p:nvPicPr>
        <p:blipFill>
          <a:blip r:embed="rId5">
            <a:alphaModFix/>
          </a:blip>
          <a:stretch>
            <a:fillRect/>
          </a:stretch>
        </p:blipFill>
        <p:spPr>
          <a:xfrm>
            <a:off x="6527069" y="3809969"/>
            <a:ext cx="2420651" cy="1088100"/>
          </a:xfrm>
          <a:prstGeom prst="rect">
            <a:avLst/>
          </a:prstGeom>
          <a:noFill/>
          <a:ln>
            <a:noFill/>
          </a:ln>
        </p:spPr>
      </p:pic>
      <p:pic>
        <p:nvPicPr>
          <p:cNvPr id="396" name="Google Shape;396;p48"/>
          <p:cNvPicPr preferRelativeResize="0"/>
          <p:nvPr/>
        </p:nvPicPr>
        <p:blipFill>
          <a:blip r:embed="rId6">
            <a:alphaModFix/>
          </a:blip>
          <a:stretch>
            <a:fillRect/>
          </a:stretch>
        </p:blipFill>
        <p:spPr>
          <a:xfrm>
            <a:off x="385087" y="3146150"/>
            <a:ext cx="1638800" cy="832425"/>
          </a:xfrm>
          <a:prstGeom prst="rect">
            <a:avLst/>
          </a:prstGeom>
          <a:noFill/>
          <a:ln>
            <a:noFill/>
          </a:ln>
        </p:spPr>
      </p:pic>
      <p:cxnSp>
        <p:nvCxnSpPr>
          <p:cNvPr id="397" name="Google Shape;397;p48"/>
          <p:cNvCxnSpPr>
            <a:endCxn id="392" idx="1"/>
          </p:cNvCxnSpPr>
          <p:nvPr/>
        </p:nvCxnSpPr>
        <p:spPr>
          <a:xfrm>
            <a:off x="3247200" y="4242875"/>
            <a:ext cx="707100" cy="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48"/>
          <p:cNvCxnSpPr/>
          <p:nvPr/>
        </p:nvCxnSpPr>
        <p:spPr>
          <a:xfrm>
            <a:off x="5823300" y="4242875"/>
            <a:ext cx="707100" cy="0"/>
          </a:xfrm>
          <a:prstGeom prst="straightConnector1">
            <a:avLst/>
          </a:prstGeom>
          <a:noFill/>
          <a:ln cap="flat" cmpd="sng" w="9525">
            <a:solidFill>
              <a:schemeClr val="dk2"/>
            </a:solidFill>
            <a:prstDash val="solid"/>
            <a:round/>
            <a:headEnd len="med" w="med" type="none"/>
            <a:tailEnd len="med" w="med" type="triangle"/>
          </a:ln>
        </p:spPr>
      </p:cxnSp>
      <p:sp>
        <p:nvSpPr>
          <p:cNvPr id="399" name="Google Shape;399;p48"/>
          <p:cNvSpPr txBox="1"/>
          <p:nvPr/>
        </p:nvSpPr>
        <p:spPr>
          <a:xfrm>
            <a:off x="3052575" y="3374713"/>
            <a:ext cx="1471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a:t>
            </a:r>
            <a:endParaRPr/>
          </a:p>
          <a:p>
            <a:pPr indent="0" lvl="0" marL="0" rtl="0" algn="l">
              <a:spcBef>
                <a:spcPts val="0"/>
              </a:spcBef>
              <a:spcAft>
                <a:spcPts val="0"/>
              </a:spcAft>
              <a:buNone/>
            </a:pPr>
            <a:r>
              <a:rPr lang="en"/>
              <a:t>Fit model</a:t>
            </a:r>
            <a:endParaRPr/>
          </a:p>
        </p:txBody>
      </p:sp>
      <p:sp>
        <p:nvSpPr>
          <p:cNvPr id="400" name="Google Shape;400;p48"/>
          <p:cNvSpPr txBox="1"/>
          <p:nvPr/>
        </p:nvSpPr>
        <p:spPr>
          <a:xfrm>
            <a:off x="5940606" y="3687325"/>
            <a:ext cx="8856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Predict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4" name="Shape 404"/>
        <p:cNvGrpSpPr/>
        <p:nvPr/>
      </p:nvGrpSpPr>
      <p:grpSpPr>
        <a:xfrm>
          <a:off x="0" y="0"/>
          <a:ext cx="0" cy="0"/>
          <a:chOff x="0" y="0"/>
          <a:chExt cx="0" cy="0"/>
        </a:xfrm>
      </p:grpSpPr>
      <p:sp>
        <p:nvSpPr>
          <p:cNvPr id="405" name="Google Shape;40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 Decision tree</a:t>
            </a:r>
            <a:endParaRPr/>
          </a:p>
        </p:txBody>
      </p:sp>
      <p:sp>
        <p:nvSpPr>
          <p:cNvPr id="406" name="Google Shape;40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Entropy in Information Theory:</a:t>
            </a:r>
            <a:endParaRPr/>
          </a:p>
          <a:p>
            <a:pPr indent="-342900" lvl="0" marL="457200" rtl="0" algn="l">
              <a:spcBef>
                <a:spcPts val="0"/>
              </a:spcBef>
              <a:spcAft>
                <a:spcPts val="0"/>
              </a:spcAft>
              <a:buSzPts val="1800"/>
              <a:buAutoNum type="arabicPeriod"/>
            </a:pPr>
            <a:r>
              <a:rPr lang="en"/>
              <a:t>The component of decision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Entropy in Information Theory:</a:t>
            </a:r>
            <a:endParaRPr/>
          </a:p>
        </p:txBody>
      </p:sp>
      <p:sp>
        <p:nvSpPr>
          <p:cNvPr id="412" name="Google Shape;412;p50"/>
          <p:cNvSpPr txBox="1"/>
          <p:nvPr>
            <p:ph idx="1" type="body"/>
          </p:nvPr>
        </p:nvSpPr>
        <p:spPr>
          <a:xfrm>
            <a:off x="311700" y="1152475"/>
            <a:ext cx="8520600" cy="38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information theory, entropy quantifies the amount of uncertainty or randomness associated with random variables. It provides a measure of the average amount of information needed to represent an outcome of a random variable.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For a discrete random variable X and probability distribution P(x), the Entropy H(x) is defined as:</a:t>
            </a:r>
            <a:endParaRPr/>
          </a:p>
          <a:p>
            <a:pPr indent="0" lvl="0" marL="0" rtl="0" algn="l">
              <a:spcBef>
                <a:spcPts val="1200"/>
              </a:spcBef>
              <a:spcAft>
                <a:spcPts val="1200"/>
              </a:spcAft>
              <a:buNone/>
            </a:pPr>
            <a:r>
              <a:t/>
            </a:r>
            <a:endParaRPr/>
          </a:p>
        </p:txBody>
      </p:sp>
      <p:pic>
        <p:nvPicPr>
          <p:cNvPr id="413" name="Google Shape;413;p50"/>
          <p:cNvPicPr preferRelativeResize="0"/>
          <p:nvPr/>
        </p:nvPicPr>
        <p:blipFill>
          <a:blip r:embed="rId3">
            <a:alphaModFix/>
          </a:blip>
          <a:stretch>
            <a:fillRect/>
          </a:stretch>
        </p:blipFill>
        <p:spPr>
          <a:xfrm>
            <a:off x="1232575" y="3455275"/>
            <a:ext cx="5353050" cy="723900"/>
          </a:xfrm>
          <a:prstGeom prst="rect">
            <a:avLst/>
          </a:prstGeom>
          <a:noFill/>
          <a:ln>
            <a:noFill/>
          </a:ln>
        </p:spPr>
      </p:pic>
      <p:sp>
        <p:nvSpPr>
          <p:cNvPr id="414" name="Google Shape;414;p50"/>
          <p:cNvSpPr txBox="1"/>
          <p:nvPr/>
        </p:nvSpPr>
        <p:spPr>
          <a:xfrm>
            <a:off x="452825" y="4446875"/>
            <a:ext cx="76050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Where </a:t>
            </a:r>
            <a:r>
              <a:rPr lang="en"/>
              <a:t>usually</a:t>
            </a:r>
            <a:r>
              <a:rPr lang="en"/>
              <a:t> b=2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8" name="Shape 418"/>
        <p:cNvGrpSpPr/>
        <p:nvPr/>
      </p:nvGrpSpPr>
      <p:grpSpPr>
        <a:xfrm>
          <a:off x="0" y="0"/>
          <a:ext cx="0" cy="0"/>
          <a:chOff x="0" y="0"/>
          <a:chExt cx="0" cy="0"/>
        </a:xfrm>
      </p:grpSpPr>
      <p:sp>
        <p:nvSpPr>
          <p:cNvPr id="419" name="Google Shape;419;p51"/>
          <p:cNvSpPr txBox="1"/>
          <p:nvPr>
            <p:ph idx="1" type="body"/>
          </p:nvPr>
        </p:nvSpPr>
        <p:spPr>
          <a:xfrm>
            <a:off x="311700" y="348325"/>
            <a:ext cx="8520600" cy="58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explain this formula using a simple example:</a:t>
            </a:r>
            <a:endParaRPr/>
          </a:p>
        </p:txBody>
      </p:sp>
      <p:pic>
        <p:nvPicPr>
          <p:cNvPr id="420" name="Google Shape;420;p51"/>
          <p:cNvPicPr preferRelativeResize="0"/>
          <p:nvPr/>
        </p:nvPicPr>
        <p:blipFill>
          <a:blip r:embed="rId3">
            <a:alphaModFix/>
          </a:blip>
          <a:stretch>
            <a:fillRect/>
          </a:stretch>
        </p:blipFill>
        <p:spPr>
          <a:xfrm>
            <a:off x="443075" y="928825"/>
            <a:ext cx="5353050" cy="723900"/>
          </a:xfrm>
          <a:prstGeom prst="rect">
            <a:avLst/>
          </a:prstGeom>
          <a:noFill/>
          <a:ln>
            <a:noFill/>
          </a:ln>
        </p:spPr>
      </p:pic>
      <p:pic>
        <p:nvPicPr>
          <p:cNvPr id="421" name="Google Shape;421;p51"/>
          <p:cNvPicPr preferRelativeResize="0"/>
          <p:nvPr/>
        </p:nvPicPr>
        <p:blipFill>
          <a:blip r:embed="rId4">
            <a:alphaModFix/>
          </a:blip>
          <a:stretch>
            <a:fillRect/>
          </a:stretch>
        </p:blipFill>
        <p:spPr>
          <a:xfrm>
            <a:off x="6398950" y="928825"/>
            <a:ext cx="1577550" cy="1542575"/>
          </a:xfrm>
          <a:prstGeom prst="rect">
            <a:avLst/>
          </a:prstGeom>
          <a:noFill/>
          <a:ln>
            <a:noFill/>
          </a:ln>
        </p:spPr>
      </p:pic>
      <p:sp>
        <p:nvSpPr>
          <p:cNvPr id="422" name="Google Shape;422;p51"/>
          <p:cNvSpPr txBox="1"/>
          <p:nvPr/>
        </p:nvSpPr>
        <p:spPr>
          <a:xfrm>
            <a:off x="568925" y="2147975"/>
            <a:ext cx="5227200" cy="26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Imagine you have a fair coin that you're going to toss.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Probability of Heads (H) = 0.5</a:t>
            </a:r>
            <a:endParaRPr/>
          </a:p>
          <a:p>
            <a:pPr indent="-317500" lvl="0" marL="457200" rtl="0" algn="l">
              <a:spcBef>
                <a:spcPts val="0"/>
              </a:spcBef>
              <a:spcAft>
                <a:spcPts val="0"/>
              </a:spcAft>
              <a:buSzPts val="1400"/>
              <a:buChar char="●"/>
            </a:pPr>
            <a:r>
              <a:rPr lang="en"/>
              <a:t>Probability of Tails (T) = 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Entropy: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23" name="Google Shape;423;p51"/>
          <p:cNvPicPr preferRelativeResize="0"/>
          <p:nvPr/>
        </p:nvPicPr>
        <p:blipFill>
          <a:blip r:embed="rId5">
            <a:alphaModFix/>
          </a:blip>
          <a:stretch>
            <a:fillRect/>
          </a:stretch>
        </p:blipFill>
        <p:spPr>
          <a:xfrm>
            <a:off x="1288400" y="3668225"/>
            <a:ext cx="5467450" cy="115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1.What is m</a:t>
            </a:r>
            <a:r>
              <a:rPr lang="en"/>
              <a:t>achine </a:t>
            </a:r>
            <a:r>
              <a:rPr lang="en"/>
              <a:t>learning</a:t>
            </a:r>
            <a:endParaRPr/>
          </a:p>
        </p:txBody>
      </p:sp>
      <p:sp>
        <p:nvSpPr>
          <p:cNvPr id="75" name="Google Shape;75;p16"/>
          <p:cNvSpPr txBox="1"/>
          <p:nvPr>
            <p:ph idx="1" type="body"/>
          </p:nvPr>
        </p:nvSpPr>
        <p:spPr>
          <a:xfrm>
            <a:off x="311700" y="1152475"/>
            <a:ext cx="3765900" cy="33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Fields of study that gives computer the ability to learn without being clearly programmed”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Arthur Samuel(1959)</a:t>
            </a:r>
            <a:endParaRPr/>
          </a:p>
        </p:txBody>
      </p:sp>
      <p:pic>
        <p:nvPicPr>
          <p:cNvPr id="76" name="Google Shape;76;p16"/>
          <p:cNvPicPr preferRelativeResize="0"/>
          <p:nvPr/>
        </p:nvPicPr>
        <p:blipFill>
          <a:blip r:embed="rId3">
            <a:alphaModFix/>
          </a:blip>
          <a:stretch>
            <a:fillRect/>
          </a:stretch>
        </p:blipFill>
        <p:spPr>
          <a:xfrm>
            <a:off x="5661750" y="1062225"/>
            <a:ext cx="2640200" cy="2631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7" name="Shape 427"/>
        <p:cNvGrpSpPr/>
        <p:nvPr/>
      </p:nvGrpSpPr>
      <p:grpSpPr>
        <a:xfrm>
          <a:off x="0" y="0"/>
          <a:ext cx="0" cy="0"/>
          <a:chOff x="0" y="0"/>
          <a:chExt cx="0" cy="0"/>
        </a:xfrm>
      </p:grpSpPr>
      <p:sp>
        <p:nvSpPr>
          <p:cNvPr id="428" name="Google Shape;42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The component of decision tree</a:t>
            </a:r>
            <a:endParaRPr/>
          </a:p>
        </p:txBody>
      </p:sp>
      <p:pic>
        <p:nvPicPr>
          <p:cNvPr id="429" name="Google Shape;429;p52"/>
          <p:cNvPicPr preferRelativeResize="0"/>
          <p:nvPr/>
        </p:nvPicPr>
        <p:blipFill>
          <a:blip r:embed="rId3">
            <a:alphaModFix/>
          </a:blip>
          <a:stretch>
            <a:fillRect/>
          </a:stretch>
        </p:blipFill>
        <p:spPr>
          <a:xfrm>
            <a:off x="6054852" y="445025"/>
            <a:ext cx="3204224" cy="41252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use Cost Function to update Weights</a:t>
            </a:r>
            <a:endParaRPr/>
          </a:p>
        </p:txBody>
      </p:sp>
      <p:pic>
        <p:nvPicPr>
          <p:cNvPr descr="Gradient Descent from scratch | Kaggle" id="435" name="Google Shape;435;p53"/>
          <p:cNvPicPr preferRelativeResize="0"/>
          <p:nvPr/>
        </p:nvPicPr>
        <p:blipFill>
          <a:blip r:embed="rId3">
            <a:alphaModFix/>
          </a:blip>
          <a:stretch>
            <a:fillRect/>
          </a:stretch>
        </p:blipFill>
        <p:spPr>
          <a:xfrm>
            <a:off x="448225" y="1155675"/>
            <a:ext cx="3707800" cy="3820975"/>
          </a:xfrm>
          <a:prstGeom prst="rect">
            <a:avLst/>
          </a:prstGeom>
          <a:noFill/>
          <a:ln>
            <a:noFill/>
          </a:ln>
        </p:spPr>
      </p:pic>
      <p:sp>
        <p:nvSpPr>
          <p:cNvPr id="436" name="Google Shape;436;p53"/>
          <p:cNvSpPr txBox="1"/>
          <p:nvPr/>
        </p:nvSpPr>
        <p:spPr>
          <a:xfrm>
            <a:off x="5043925" y="1500900"/>
            <a:ext cx="37884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Differentiate Cost/Loss against Weight</a:t>
            </a:r>
            <a:endParaRPr/>
          </a:p>
          <a:p>
            <a:pPr indent="-317500" lvl="0" marL="457200" rtl="0" algn="l">
              <a:spcBef>
                <a:spcPts val="0"/>
              </a:spcBef>
              <a:spcAft>
                <a:spcPts val="0"/>
              </a:spcAft>
              <a:buSzPts val="1400"/>
              <a:buChar char="-"/>
            </a:pPr>
            <a:r>
              <a:rPr lang="en"/>
              <a:t>How a change in weight affect the Cost/Loss</a:t>
            </a:r>
            <a:endParaRPr/>
          </a:p>
        </p:txBody>
      </p:sp>
      <p:sp>
        <p:nvSpPr>
          <p:cNvPr id="437" name="Google Shape;437;p53"/>
          <p:cNvSpPr txBox="1"/>
          <p:nvPr/>
        </p:nvSpPr>
        <p:spPr>
          <a:xfrm>
            <a:off x="5043925" y="3947100"/>
            <a:ext cx="2670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Visualization for </a:t>
            </a:r>
            <a:r>
              <a:rPr lang="en" sz="1200"/>
              <a:t>1 weight but this is done for all weights: w1,...wn</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1" name="Shape 441"/>
        <p:cNvGrpSpPr/>
        <p:nvPr/>
      </p:nvGrpSpPr>
      <p:grpSpPr>
        <a:xfrm>
          <a:off x="0" y="0"/>
          <a:ext cx="0" cy="0"/>
          <a:chOff x="0" y="0"/>
          <a:chExt cx="0" cy="0"/>
        </a:xfrm>
      </p:grpSpPr>
      <p:sp>
        <p:nvSpPr>
          <p:cNvPr id="442" name="Google Shape;44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Terminologies</a:t>
            </a:r>
            <a:endParaRPr/>
          </a:p>
        </p:txBody>
      </p:sp>
      <p:sp>
        <p:nvSpPr>
          <p:cNvPr id="443" name="Google Shape;443;p54"/>
          <p:cNvSpPr txBox="1"/>
          <p:nvPr>
            <p:ph idx="1" type="body"/>
          </p:nvPr>
        </p:nvSpPr>
        <p:spPr>
          <a:xfrm>
            <a:off x="311700" y="1152475"/>
            <a:ext cx="8152500" cy="180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X: the input data as a whole</a:t>
            </a:r>
            <a:endParaRPr sz="1600"/>
          </a:p>
          <a:p>
            <a:pPr indent="-304800" lvl="1" marL="914400" rtl="0" algn="l">
              <a:spcBef>
                <a:spcPts val="0"/>
              </a:spcBef>
              <a:spcAft>
                <a:spcPts val="0"/>
              </a:spcAft>
              <a:buSzPts val="1200"/>
              <a:buChar char="-"/>
            </a:pPr>
            <a:r>
              <a:rPr lang="en" sz="1200"/>
              <a:t>With many data points, samples</a:t>
            </a:r>
            <a:endParaRPr sz="1200"/>
          </a:p>
          <a:p>
            <a:pPr indent="-304800" lvl="1" marL="914400" rtl="0" algn="l">
              <a:spcBef>
                <a:spcPts val="0"/>
              </a:spcBef>
              <a:spcAft>
                <a:spcPts val="0"/>
              </a:spcAft>
              <a:buSzPts val="1200"/>
              <a:buChar char="-"/>
            </a:pPr>
            <a:r>
              <a:rPr lang="en" sz="1200"/>
              <a:t>With many features, attributes</a:t>
            </a:r>
            <a:endParaRPr sz="1200"/>
          </a:p>
          <a:p>
            <a:pPr indent="-304800" lvl="1" marL="914400" rtl="0" algn="l">
              <a:spcBef>
                <a:spcPts val="0"/>
              </a:spcBef>
              <a:spcAft>
                <a:spcPts val="0"/>
              </a:spcAft>
              <a:buSzPts val="1200"/>
              <a:buChar char="-"/>
            </a:pPr>
            <a:r>
              <a:rPr lang="en" sz="1200"/>
              <a:t>large multi-dimensional array (tabular data, words text vector embedding, images array)</a:t>
            </a:r>
            <a:endParaRPr sz="1200"/>
          </a:p>
          <a:p>
            <a:pPr indent="-330200" lvl="0" marL="457200" rtl="0" algn="l">
              <a:spcBef>
                <a:spcPts val="0"/>
              </a:spcBef>
              <a:spcAft>
                <a:spcPts val="0"/>
              </a:spcAft>
              <a:buSzPts val="1600"/>
              <a:buChar char="-"/>
            </a:pPr>
            <a:r>
              <a:rPr lang="en" sz="1600"/>
              <a:t>y : the “output”</a:t>
            </a:r>
            <a:endParaRPr sz="1600"/>
          </a:p>
          <a:p>
            <a:pPr indent="-304800" lvl="1" marL="914400" rtl="0" algn="l">
              <a:spcBef>
                <a:spcPts val="0"/>
              </a:spcBef>
              <a:spcAft>
                <a:spcPts val="0"/>
              </a:spcAft>
              <a:buSzPts val="1200"/>
              <a:buChar char="-"/>
            </a:pPr>
            <a:r>
              <a:rPr lang="en" sz="1200"/>
              <a:t>Y_predict or </a:t>
            </a:r>
            <a:r>
              <a:rPr b="1" lang="en" sz="1200"/>
              <a:t>f(x)</a:t>
            </a:r>
            <a:r>
              <a:rPr lang="en" sz="1200"/>
              <a:t>: the output from the model</a:t>
            </a:r>
            <a:endParaRPr sz="1200"/>
          </a:p>
          <a:p>
            <a:pPr indent="-304800" lvl="1" marL="914400" rtl="0" algn="l">
              <a:spcBef>
                <a:spcPts val="0"/>
              </a:spcBef>
              <a:spcAft>
                <a:spcPts val="0"/>
              </a:spcAft>
              <a:buSzPts val="1200"/>
              <a:buChar char="-"/>
            </a:pPr>
            <a:r>
              <a:rPr lang="en" sz="1200"/>
              <a:t>Y_label: the label given in the data</a:t>
            </a:r>
            <a:endParaRPr sz="1200"/>
          </a:p>
        </p:txBody>
      </p:sp>
      <p:pic>
        <p:nvPicPr>
          <p:cNvPr id="444" name="Google Shape;444;p54"/>
          <p:cNvPicPr preferRelativeResize="0"/>
          <p:nvPr/>
        </p:nvPicPr>
        <p:blipFill>
          <a:blip r:embed="rId3">
            <a:alphaModFix/>
          </a:blip>
          <a:stretch>
            <a:fillRect/>
          </a:stretch>
        </p:blipFill>
        <p:spPr>
          <a:xfrm>
            <a:off x="838200" y="3347325"/>
            <a:ext cx="7467600" cy="1638300"/>
          </a:xfrm>
          <a:prstGeom prst="rect">
            <a:avLst/>
          </a:prstGeom>
          <a:noFill/>
          <a:ln>
            <a:noFill/>
          </a:ln>
        </p:spPr>
      </p:pic>
      <p:cxnSp>
        <p:nvCxnSpPr>
          <p:cNvPr id="445" name="Google Shape;445;p54"/>
          <p:cNvCxnSpPr/>
          <p:nvPr/>
        </p:nvCxnSpPr>
        <p:spPr>
          <a:xfrm>
            <a:off x="2099825" y="3247150"/>
            <a:ext cx="5159400" cy="0"/>
          </a:xfrm>
          <a:prstGeom prst="straightConnector1">
            <a:avLst/>
          </a:prstGeom>
          <a:noFill/>
          <a:ln cap="flat" cmpd="sng" w="9525">
            <a:solidFill>
              <a:srgbClr val="FF0000"/>
            </a:solidFill>
            <a:prstDash val="solid"/>
            <a:round/>
            <a:headEnd len="med" w="med" type="none"/>
            <a:tailEnd len="med" w="med" type="triangle"/>
          </a:ln>
        </p:spPr>
      </p:cxnSp>
      <p:sp>
        <p:nvSpPr>
          <p:cNvPr id="446" name="Google Shape;446;p54"/>
          <p:cNvSpPr txBox="1"/>
          <p:nvPr/>
        </p:nvSpPr>
        <p:spPr>
          <a:xfrm>
            <a:off x="476275" y="3004750"/>
            <a:ext cx="41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Columns: features</a:t>
            </a:r>
            <a:endParaRPr>
              <a:solidFill>
                <a:srgbClr val="FF0000"/>
              </a:solidFill>
            </a:endParaRPr>
          </a:p>
        </p:txBody>
      </p:sp>
      <p:cxnSp>
        <p:nvCxnSpPr>
          <p:cNvPr id="447" name="Google Shape;447;p54"/>
          <p:cNvCxnSpPr/>
          <p:nvPr/>
        </p:nvCxnSpPr>
        <p:spPr>
          <a:xfrm>
            <a:off x="721600" y="3730625"/>
            <a:ext cx="0" cy="1219500"/>
          </a:xfrm>
          <a:prstGeom prst="straightConnector1">
            <a:avLst/>
          </a:prstGeom>
          <a:noFill/>
          <a:ln cap="flat" cmpd="sng" w="9525">
            <a:solidFill>
              <a:srgbClr val="0000FF"/>
            </a:solidFill>
            <a:prstDash val="solid"/>
            <a:round/>
            <a:headEnd len="med" w="med" type="none"/>
            <a:tailEnd len="med" w="med" type="triangle"/>
          </a:ln>
        </p:spPr>
      </p:cxnSp>
      <p:sp>
        <p:nvSpPr>
          <p:cNvPr id="448" name="Google Shape;448;p54"/>
          <p:cNvSpPr txBox="1"/>
          <p:nvPr/>
        </p:nvSpPr>
        <p:spPr>
          <a:xfrm>
            <a:off x="64950" y="3622375"/>
            <a:ext cx="1032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Rows:</a:t>
            </a:r>
            <a:br>
              <a:rPr lang="en">
                <a:solidFill>
                  <a:srgbClr val="0000FF"/>
                </a:solidFill>
              </a:rPr>
            </a:br>
            <a:r>
              <a:rPr lang="en">
                <a:solidFill>
                  <a:srgbClr val="0000FF"/>
                </a:solidFill>
              </a:rPr>
              <a:t>Data points</a:t>
            </a:r>
            <a:endParaRPr>
              <a:solidFill>
                <a:srgbClr val="0000FF"/>
              </a:solidFill>
            </a:endParaRPr>
          </a:p>
        </p:txBody>
      </p:sp>
      <p:sp>
        <p:nvSpPr>
          <p:cNvPr id="449" name="Google Shape;449;p54"/>
          <p:cNvSpPr/>
          <p:nvPr/>
        </p:nvSpPr>
        <p:spPr>
          <a:xfrm>
            <a:off x="7692300" y="3263475"/>
            <a:ext cx="613500" cy="18060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54"/>
          <p:cNvSpPr txBox="1"/>
          <p:nvPr/>
        </p:nvSpPr>
        <p:spPr>
          <a:xfrm>
            <a:off x="7858100" y="2820075"/>
            <a:ext cx="34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y</a:t>
            </a:r>
            <a:endParaRPr>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445025"/>
            <a:ext cx="173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Iterations</a:t>
            </a:r>
            <a:endParaRPr/>
          </a:p>
        </p:txBody>
      </p:sp>
      <p:pic>
        <p:nvPicPr>
          <p:cNvPr id="456" name="Google Shape;456;p55"/>
          <p:cNvPicPr preferRelativeResize="0"/>
          <p:nvPr/>
        </p:nvPicPr>
        <p:blipFill rotWithShape="1">
          <a:blip r:embed="rId3">
            <a:alphaModFix/>
          </a:blip>
          <a:srcRect b="75606" l="0" r="0" t="0"/>
          <a:stretch/>
        </p:blipFill>
        <p:spPr>
          <a:xfrm>
            <a:off x="311700" y="1317025"/>
            <a:ext cx="1942800" cy="1254725"/>
          </a:xfrm>
          <a:prstGeom prst="rect">
            <a:avLst/>
          </a:prstGeom>
          <a:noFill/>
          <a:ln>
            <a:noFill/>
          </a:ln>
        </p:spPr>
      </p:pic>
      <p:pic>
        <p:nvPicPr>
          <p:cNvPr id="457" name="Google Shape;457;p55"/>
          <p:cNvPicPr preferRelativeResize="0"/>
          <p:nvPr/>
        </p:nvPicPr>
        <p:blipFill rotWithShape="1">
          <a:blip r:embed="rId3">
            <a:alphaModFix/>
          </a:blip>
          <a:srcRect b="50631" l="0" r="0" t="24974"/>
          <a:stretch/>
        </p:blipFill>
        <p:spPr>
          <a:xfrm>
            <a:off x="2440575" y="1317025"/>
            <a:ext cx="1942800" cy="1254725"/>
          </a:xfrm>
          <a:prstGeom prst="rect">
            <a:avLst/>
          </a:prstGeom>
          <a:noFill/>
          <a:ln>
            <a:noFill/>
          </a:ln>
        </p:spPr>
      </p:pic>
      <p:pic>
        <p:nvPicPr>
          <p:cNvPr id="458" name="Google Shape;458;p55"/>
          <p:cNvPicPr preferRelativeResize="0"/>
          <p:nvPr/>
        </p:nvPicPr>
        <p:blipFill rotWithShape="1">
          <a:blip r:embed="rId3">
            <a:alphaModFix/>
          </a:blip>
          <a:srcRect b="25525" l="-1860" r="1859" t="50080"/>
          <a:stretch/>
        </p:blipFill>
        <p:spPr>
          <a:xfrm>
            <a:off x="4487125" y="1317025"/>
            <a:ext cx="1942800" cy="1254725"/>
          </a:xfrm>
          <a:prstGeom prst="rect">
            <a:avLst/>
          </a:prstGeom>
          <a:noFill/>
          <a:ln>
            <a:noFill/>
          </a:ln>
        </p:spPr>
      </p:pic>
      <p:pic>
        <p:nvPicPr>
          <p:cNvPr id="459" name="Google Shape;459;p55"/>
          <p:cNvPicPr preferRelativeResize="0"/>
          <p:nvPr/>
        </p:nvPicPr>
        <p:blipFill rotWithShape="1">
          <a:blip r:embed="rId3">
            <a:alphaModFix/>
          </a:blip>
          <a:srcRect b="0" l="0" r="0" t="75606"/>
          <a:stretch/>
        </p:blipFill>
        <p:spPr>
          <a:xfrm>
            <a:off x="6656350" y="1317025"/>
            <a:ext cx="1942800" cy="1254725"/>
          </a:xfrm>
          <a:prstGeom prst="rect">
            <a:avLst/>
          </a:prstGeom>
          <a:noFill/>
          <a:ln>
            <a:noFill/>
          </a:ln>
        </p:spPr>
      </p:pic>
      <p:cxnSp>
        <p:nvCxnSpPr>
          <p:cNvPr id="460" name="Google Shape;460;p55"/>
          <p:cNvCxnSpPr/>
          <p:nvPr/>
        </p:nvCxnSpPr>
        <p:spPr>
          <a:xfrm>
            <a:off x="404125" y="1176175"/>
            <a:ext cx="7908600" cy="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5"/>
          <p:cNvSpPr txBox="1"/>
          <p:nvPr/>
        </p:nvSpPr>
        <p:spPr>
          <a:xfrm>
            <a:off x="2254500" y="591700"/>
            <a:ext cx="6970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Continuously use gradient descent to find the best set of weights: w1, w2, …</a:t>
            </a:r>
            <a:endParaRPr/>
          </a:p>
        </p:txBody>
      </p:sp>
      <p:pic>
        <p:nvPicPr>
          <p:cNvPr id="462" name="Google Shape;462;p55"/>
          <p:cNvPicPr preferRelativeResize="0"/>
          <p:nvPr/>
        </p:nvPicPr>
        <p:blipFill>
          <a:blip r:embed="rId4">
            <a:alphaModFix/>
          </a:blip>
          <a:stretch>
            <a:fillRect/>
          </a:stretch>
        </p:blipFill>
        <p:spPr>
          <a:xfrm>
            <a:off x="2461837" y="2571750"/>
            <a:ext cx="3793175" cy="2572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by task</a:t>
            </a:r>
            <a:endParaRPr/>
          </a:p>
        </p:txBody>
      </p:sp>
      <p:sp>
        <p:nvSpPr>
          <p:cNvPr id="468" name="Google Shape;468;p56"/>
          <p:cNvSpPr txBox="1"/>
          <p:nvPr>
            <p:ph idx="1" type="body"/>
          </p:nvPr>
        </p:nvSpPr>
        <p:spPr>
          <a:xfrm>
            <a:off x="311700" y="1152475"/>
            <a:ext cx="3628200" cy="17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Regression</a:t>
            </a:r>
            <a:endParaRPr b="1"/>
          </a:p>
          <a:p>
            <a:pPr indent="-342900" lvl="0" marL="457200" rtl="0" algn="l">
              <a:spcBef>
                <a:spcPts val="1200"/>
              </a:spcBef>
              <a:spcAft>
                <a:spcPts val="0"/>
              </a:spcAft>
              <a:buSzPts val="1800"/>
              <a:buChar char="-"/>
            </a:pPr>
            <a:r>
              <a:rPr lang="en"/>
              <a:t>Continuous: </a:t>
            </a:r>
            <a:endParaRPr/>
          </a:p>
          <a:p>
            <a:pPr indent="0" lvl="0" marL="457200" rtl="0" algn="l">
              <a:spcBef>
                <a:spcPts val="1200"/>
              </a:spcBef>
              <a:spcAft>
                <a:spcPts val="1200"/>
              </a:spcAft>
              <a:buNone/>
            </a:pPr>
            <a:r>
              <a:rPr lang="en">
                <a:solidFill>
                  <a:srgbClr val="38761D"/>
                </a:solidFill>
              </a:rPr>
              <a:t>output/label y</a:t>
            </a:r>
            <a:r>
              <a:rPr lang="en"/>
              <a:t> is on a continuous range</a:t>
            </a:r>
            <a:endParaRPr/>
          </a:p>
        </p:txBody>
      </p:sp>
      <p:sp>
        <p:nvSpPr>
          <p:cNvPr id="469" name="Google Shape;469;p56"/>
          <p:cNvSpPr txBox="1"/>
          <p:nvPr>
            <p:ph idx="1" type="body"/>
          </p:nvPr>
        </p:nvSpPr>
        <p:spPr>
          <a:xfrm>
            <a:off x="5010125" y="1124275"/>
            <a:ext cx="3194400" cy="17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a:t>
            </a:r>
            <a:endParaRPr b="1"/>
          </a:p>
          <a:p>
            <a:pPr indent="-342900" lvl="0" marL="457200" rtl="0" algn="l">
              <a:spcBef>
                <a:spcPts val="1200"/>
              </a:spcBef>
              <a:spcAft>
                <a:spcPts val="0"/>
              </a:spcAft>
              <a:buSzPts val="1800"/>
              <a:buChar char="-"/>
            </a:pPr>
            <a:r>
              <a:rPr lang="en"/>
              <a:t>Discrete categories</a:t>
            </a:r>
            <a:endParaRPr/>
          </a:p>
          <a:p>
            <a:pPr indent="0" lvl="0" marL="457200" rtl="0" algn="l">
              <a:spcBef>
                <a:spcPts val="1200"/>
              </a:spcBef>
              <a:spcAft>
                <a:spcPts val="1200"/>
              </a:spcAft>
              <a:buNone/>
            </a:pPr>
            <a:r>
              <a:rPr lang="en">
                <a:solidFill>
                  <a:srgbClr val="38761D"/>
                </a:solidFill>
              </a:rPr>
              <a:t>output/label y</a:t>
            </a:r>
            <a:r>
              <a:rPr lang="en"/>
              <a:t> is categorical, discrete</a:t>
            </a:r>
            <a:endParaRPr/>
          </a:p>
        </p:txBody>
      </p:sp>
      <p:cxnSp>
        <p:nvCxnSpPr>
          <p:cNvPr id="470" name="Google Shape;470;p56"/>
          <p:cNvCxnSpPr/>
          <p:nvPr/>
        </p:nvCxnSpPr>
        <p:spPr>
          <a:xfrm>
            <a:off x="714375" y="3340975"/>
            <a:ext cx="3088500" cy="0"/>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56"/>
          <p:cNvSpPr/>
          <p:nvPr/>
        </p:nvSpPr>
        <p:spPr>
          <a:xfrm>
            <a:off x="5534600" y="3247150"/>
            <a:ext cx="2958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56"/>
          <p:cNvSpPr/>
          <p:nvPr/>
        </p:nvSpPr>
        <p:spPr>
          <a:xfrm>
            <a:off x="6206550" y="3247150"/>
            <a:ext cx="2958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56"/>
          <p:cNvSpPr/>
          <p:nvPr/>
        </p:nvSpPr>
        <p:spPr>
          <a:xfrm>
            <a:off x="6820775" y="3247150"/>
            <a:ext cx="2958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56"/>
          <p:cNvSpPr/>
          <p:nvPr/>
        </p:nvSpPr>
        <p:spPr>
          <a:xfrm>
            <a:off x="7435000" y="3247150"/>
            <a:ext cx="2958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56"/>
          <p:cNvSpPr txBox="1"/>
          <p:nvPr/>
        </p:nvSpPr>
        <p:spPr>
          <a:xfrm>
            <a:off x="1941050" y="4372825"/>
            <a:ext cx="4740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Appropriate </a:t>
            </a:r>
            <a:r>
              <a:rPr b="1" lang="en"/>
              <a:t>Cost function</a:t>
            </a:r>
            <a:r>
              <a:rPr lang="en"/>
              <a:t> should be used for each task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9" name="Shape 479"/>
        <p:cNvGrpSpPr/>
        <p:nvPr/>
      </p:nvGrpSpPr>
      <p:grpSpPr>
        <a:xfrm>
          <a:off x="0" y="0"/>
          <a:ext cx="0" cy="0"/>
          <a:chOff x="0" y="0"/>
          <a:chExt cx="0" cy="0"/>
        </a:xfrm>
      </p:grpSpPr>
      <p:sp>
        <p:nvSpPr>
          <p:cNvPr id="480" name="Google Shape;480;p57"/>
          <p:cNvSpPr/>
          <p:nvPr/>
        </p:nvSpPr>
        <p:spPr>
          <a:xfrm>
            <a:off x="3199100" y="645700"/>
            <a:ext cx="1314900" cy="5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81" name="Google Shape;481;p57"/>
          <p:cNvSpPr/>
          <p:nvPr/>
        </p:nvSpPr>
        <p:spPr>
          <a:xfrm>
            <a:off x="3199100" y="1326155"/>
            <a:ext cx="1314900" cy="7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setup </a:t>
            </a:r>
            <a:endParaRPr/>
          </a:p>
          <a:p>
            <a:pPr indent="0" lvl="0" marL="0" rtl="0" algn="ctr">
              <a:spcBef>
                <a:spcPts val="0"/>
              </a:spcBef>
              <a:spcAft>
                <a:spcPts val="0"/>
              </a:spcAft>
              <a:buNone/>
            </a:pPr>
            <a:r>
              <a:rPr lang="en"/>
              <a:t>(Hypothesis)</a:t>
            </a:r>
            <a:endParaRPr/>
          </a:p>
        </p:txBody>
      </p:sp>
      <p:sp>
        <p:nvSpPr>
          <p:cNvPr id="482" name="Google Shape;482;p57"/>
          <p:cNvSpPr/>
          <p:nvPr/>
        </p:nvSpPr>
        <p:spPr>
          <a:xfrm>
            <a:off x="3199100" y="2212119"/>
            <a:ext cx="1314900" cy="7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Fit the data in the model</a:t>
            </a:r>
            <a:endParaRPr/>
          </a:p>
        </p:txBody>
      </p:sp>
      <p:sp>
        <p:nvSpPr>
          <p:cNvPr id="483" name="Google Shape;483;p57"/>
          <p:cNvSpPr/>
          <p:nvPr/>
        </p:nvSpPr>
        <p:spPr>
          <a:xfrm>
            <a:off x="3199100" y="3119790"/>
            <a:ext cx="1314900" cy="7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Evaluate the model</a:t>
            </a:r>
            <a:endParaRPr/>
          </a:p>
        </p:txBody>
      </p:sp>
      <p:sp>
        <p:nvSpPr>
          <p:cNvPr id="484" name="Google Shape;484;p57"/>
          <p:cNvSpPr/>
          <p:nvPr/>
        </p:nvSpPr>
        <p:spPr>
          <a:xfrm>
            <a:off x="3199100" y="4027475"/>
            <a:ext cx="1314900" cy="70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Inference, predict in real-life</a:t>
            </a:r>
            <a:endParaRPr/>
          </a:p>
        </p:txBody>
      </p:sp>
      <p:cxnSp>
        <p:nvCxnSpPr>
          <p:cNvPr id="485" name="Google Shape;485;p57"/>
          <p:cNvCxnSpPr>
            <a:stCxn id="480" idx="2"/>
            <a:endCxn id="481" idx="0"/>
          </p:cNvCxnSpPr>
          <p:nvPr/>
        </p:nvCxnSpPr>
        <p:spPr>
          <a:xfrm>
            <a:off x="3856550" y="1148800"/>
            <a:ext cx="0" cy="177300"/>
          </a:xfrm>
          <a:prstGeom prst="straightConnector1">
            <a:avLst/>
          </a:prstGeom>
          <a:noFill/>
          <a:ln cap="flat" cmpd="sng" w="9525">
            <a:solidFill>
              <a:schemeClr val="dk2"/>
            </a:solidFill>
            <a:prstDash val="solid"/>
            <a:round/>
            <a:headEnd len="med" w="med" type="none"/>
            <a:tailEnd len="med" w="med" type="triangle"/>
          </a:ln>
        </p:spPr>
      </p:cxnSp>
      <p:cxnSp>
        <p:nvCxnSpPr>
          <p:cNvPr id="486" name="Google Shape;486;p57"/>
          <p:cNvCxnSpPr>
            <a:stCxn id="481" idx="2"/>
            <a:endCxn id="482" idx="0"/>
          </p:cNvCxnSpPr>
          <p:nvPr/>
        </p:nvCxnSpPr>
        <p:spPr>
          <a:xfrm>
            <a:off x="3856550" y="2034755"/>
            <a:ext cx="0" cy="177300"/>
          </a:xfrm>
          <a:prstGeom prst="straightConnector1">
            <a:avLst/>
          </a:prstGeom>
          <a:noFill/>
          <a:ln cap="flat" cmpd="sng" w="9525">
            <a:solidFill>
              <a:schemeClr val="dk2"/>
            </a:solidFill>
            <a:prstDash val="solid"/>
            <a:round/>
            <a:headEnd len="med" w="med" type="none"/>
            <a:tailEnd len="med" w="med" type="triangle"/>
          </a:ln>
        </p:spPr>
      </p:cxnSp>
      <p:cxnSp>
        <p:nvCxnSpPr>
          <p:cNvPr id="487" name="Google Shape;487;p57"/>
          <p:cNvCxnSpPr>
            <a:stCxn id="482" idx="2"/>
            <a:endCxn id="483" idx="0"/>
          </p:cNvCxnSpPr>
          <p:nvPr/>
        </p:nvCxnSpPr>
        <p:spPr>
          <a:xfrm>
            <a:off x="3856550" y="2920719"/>
            <a:ext cx="0" cy="199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57"/>
          <p:cNvCxnSpPr>
            <a:stCxn id="483" idx="2"/>
            <a:endCxn id="484" idx="0"/>
          </p:cNvCxnSpPr>
          <p:nvPr/>
        </p:nvCxnSpPr>
        <p:spPr>
          <a:xfrm>
            <a:off x="3856550" y="3828390"/>
            <a:ext cx="0" cy="199200"/>
          </a:xfrm>
          <a:prstGeom prst="straightConnector1">
            <a:avLst/>
          </a:prstGeom>
          <a:noFill/>
          <a:ln cap="flat" cmpd="sng" w="9525">
            <a:solidFill>
              <a:schemeClr val="dk2"/>
            </a:solidFill>
            <a:prstDash val="solid"/>
            <a:round/>
            <a:headEnd len="med" w="med" type="none"/>
            <a:tailEnd len="med" w="med" type="triangle"/>
          </a:ln>
        </p:spPr>
      </p:cxnSp>
      <p:cxnSp>
        <p:nvCxnSpPr>
          <p:cNvPr id="489" name="Google Shape;489;p57"/>
          <p:cNvCxnSpPr>
            <a:stCxn id="483" idx="1"/>
            <a:endCxn id="481" idx="1"/>
          </p:cNvCxnSpPr>
          <p:nvPr/>
        </p:nvCxnSpPr>
        <p:spPr>
          <a:xfrm flipH="1" rot="10800000">
            <a:off x="3199100" y="1680390"/>
            <a:ext cx="600" cy="1793700"/>
          </a:xfrm>
          <a:prstGeom prst="curvedConnector3">
            <a:avLst>
              <a:gd fmla="val -99054167" name="adj1"/>
            </a:avLst>
          </a:prstGeom>
          <a:noFill/>
          <a:ln cap="flat" cmpd="sng" w="9525">
            <a:solidFill>
              <a:schemeClr val="dk2"/>
            </a:solidFill>
            <a:prstDash val="solid"/>
            <a:round/>
            <a:headEnd len="med" w="med" type="none"/>
            <a:tailEnd len="med" w="med" type="triangle"/>
          </a:ln>
        </p:spPr>
      </p:cxnSp>
      <p:sp>
        <p:nvSpPr>
          <p:cNvPr id="490" name="Google Shape;490;p57"/>
          <p:cNvSpPr txBox="1"/>
          <p:nvPr/>
        </p:nvSpPr>
        <p:spPr>
          <a:xfrm>
            <a:off x="895175" y="2212050"/>
            <a:ext cx="14601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 model</a:t>
            </a:r>
            <a:endParaRPr/>
          </a:p>
          <a:p>
            <a:pPr indent="0" lvl="0" marL="0" rtl="0" algn="l">
              <a:spcBef>
                <a:spcPts val="0"/>
              </a:spcBef>
              <a:spcAft>
                <a:spcPts val="0"/>
              </a:spcAft>
              <a:buNone/>
            </a:pPr>
            <a:r>
              <a:rPr lang="en"/>
              <a:t>New hypothesis</a:t>
            </a:r>
            <a:endParaRPr/>
          </a:p>
        </p:txBody>
      </p:sp>
      <p:sp>
        <p:nvSpPr>
          <p:cNvPr id="491" name="Google Shape;491;p57"/>
          <p:cNvSpPr txBox="1"/>
          <p:nvPr/>
        </p:nvSpPr>
        <p:spPr>
          <a:xfrm>
            <a:off x="4754625" y="617500"/>
            <a:ext cx="37053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Define the problem</a:t>
            </a:r>
            <a:endParaRPr sz="1100"/>
          </a:p>
          <a:p>
            <a:pPr indent="0" lvl="0" marL="0" rtl="0" algn="l">
              <a:spcBef>
                <a:spcPts val="0"/>
              </a:spcBef>
              <a:spcAft>
                <a:spcPts val="0"/>
              </a:spcAft>
              <a:buNone/>
            </a:pPr>
            <a:r>
              <a:rPr lang="en" sz="1100"/>
              <a:t>Data acquisition, pre-process, clean (many ways)</a:t>
            </a:r>
            <a:endParaRPr sz="1100"/>
          </a:p>
          <a:p>
            <a:pPr indent="0" lvl="0" marL="0" rtl="0" algn="l">
              <a:spcBef>
                <a:spcPts val="0"/>
              </a:spcBef>
              <a:spcAft>
                <a:spcPts val="0"/>
              </a:spcAft>
              <a:buNone/>
            </a:pPr>
            <a:r>
              <a:t/>
            </a:r>
            <a:endParaRPr sz="1100"/>
          </a:p>
        </p:txBody>
      </p:sp>
      <p:sp>
        <p:nvSpPr>
          <p:cNvPr id="492" name="Google Shape;492;p57"/>
          <p:cNvSpPr txBox="1"/>
          <p:nvPr/>
        </p:nvSpPr>
        <p:spPr>
          <a:xfrm>
            <a:off x="4754625" y="1355700"/>
            <a:ext cx="3705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Based on the problem, pick a technique: Linear Reg, Logistic Reg, Deep Learning,... (many ways)</a:t>
            </a:r>
            <a:endParaRPr sz="1100"/>
          </a:p>
          <a:p>
            <a:pPr indent="0" lvl="0" marL="0" rtl="0" algn="l">
              <a:spcBef>
                <a:spcPts val="0"/>
              </a:spcBef>
              <a:spcAft>
                <a:spcPts val="0"/>
              </a:spcAft>
              <a:buNone/>
            </a:pPr>
            <a:r>
              <a:rPr lang="en" sz="1100"/>
              <a:t>Set up relevant </a:t>
            </a:r>
            <a:r>
              <a:rPr b="1" lang="en" sz="1100"/>
              <a:t>Cost function</a:t>
            </a:r>
            <a:r>
              <a:rPr lang="en" sz="1100"/>
              <a:t> accompanied with the model</a:t>
            </a:r>
            <a:endParaRPr sz="1100"/>
          </a:p>
        </p:txBody>
      </p:sp>
      <p:sp>
        <p:nvSpPr>
          <p:cNvPr id="493" name="Google Shape;493;p57"/>
          <p:cNvSpPr txBox="1"/>
          <p:nvPr/>
        </p:nvSpPr>
        <p:spPr>
          <a:xfrm>
            <a:off x="4789600" y="2264250"/>
            <a:ext cx="37053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Split the data into train test</a:t>
            </a:r>
            <a:endParaRPr sz="1100"/>
          </a:p>
          <a:p>
            <a:pPr indent="0" lvl="0" marL="0" rtl="0" algn="l">
              <a:spcBef>
                <a:spcPts val="0"/>
              </a:spcBef>
              <a:spcAft>
                <a:spcPts val="0"/>
              </a:spcAft>
              <a:buNone/>
            </a:pPr>
            <a:r>
              <a:rPr lang="en" sz="1100"/>
              <a:t>Go through the training loop, fitting the data</a:t>
            </a:r>
            <a:endParaRPr sz="1100"/>
          </a:p>
          <a:p>
            <a:pPr indent="0" lvl="0" marL="0" rtl="0" algn="l">
              <a:spcBef>
                <a:spcPts val="0"/>
              </a:spcBef>
              <a:spcAft>
                <a:spcPts val="0"/>
              </a:spcAft>
              <a:buNone/>
            </a:pPr>
            <a:r>
              <a:t/>
            </a:r>
            <a:endParaRPr sz="1100"/>
          </a:p>
        </p:txBody>
      </p:sp>
      <p:sp>
        <p:nvSpPr>
          <p:cNvPr id="494" name="Google Shape;494;p57"/>
          <p:cNvSpPr txBox="1"/>
          <p:nvPr/>
        </p:nvSpPr>
        <p:spPr>
          <a:xfrm>
            <a:off x="4789600" y="3279700"/>
            <a:ext cx="37053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Use metrics to evaluate the model, the hypothesis</a:t>
            </a:r>
            <a:endParaRPr sz="1100"/>
          </a:p>
          <a:p>
            <a:pPr indent="0" lvl="0" marL="0" rtl="0" algn="l">
              <a:spcBef>
                <a:spcPts val="0"/>
              </a:spcBef>
              <a:spcAft>
                <a:spcPts val="0"/>
              </a:spcAft>
              <a:buNone/>
            </a:pPr>
            <a:r>
              <a:rPr lang="en" sz="1100"/>
              <a:t>If meet requirements, used in real-life</a:t>
            </a:r>
            <a:endParaRPr sz="1100"/>
          </a:p>
        </p:txBody>
      </p:sp>
      <p:sp>
        <p:nvSpPr>
          <p:cNvPr id="495" name="Google Shape;495;p57"/>
          <p:cNvSpPr txBox="1"/>
          <p:nvPr>
            <p:ph type="title"/>
          </p:nvPr>
        </p:nvSpPr>
        <p:spPr>
          <a:xfrm>
            <a:off x="311700" y="445025"/>
            <a:ext cx="166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311700" y="445025"/>
            <a:ext cx="634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Precision Recall</a:t>
            </a:r>
            <a:endParaRPr/>
          </a:p>
        </p:txBody>
      </p:sp>
      <p:pic>
        <p:nvPicPr>
          <p:cNvPr id="501" name="Google Shape;501;p58"/>
          <p:cNvPicPr preferRelativeResize="0"/>
          <p:nvPr/>
        </p:nvPicPr>
        <p:blipFill rotWithShape="1">
          <a:blip r:embed="rId3">
            <a:alphaModFix/>
          </a:blip>
          <a:srcRect b="41061" l="0" r="0" t="6093"/>
          <a:stretch/>
        </p:blipFill>
        <p:spPr>
          <a:xfrm>
            <a:off x="651350" y="1401450"/>
            <a:ext cx="2550000" cy="2450777"/>
          </a:xfrm>
          <a:prstGeom prst="rect">
            <a:avLst/>
          </a:prstGeom>
          <a:noFill/>
          <a:ln>
            <a:noFill/>
          </a:ln>
        </p:spPr>
      </p:pic>
      <p:sp>
        <p:nvSpPr>
          <p:cNvPr id="502" name="Google Shape;502;p58"/>
          <p:cNvSpPr/>
          <p:nvPr/>
        </p:nvSpPr>
        <p:spPr>
          <a:xfrm>
            <a:off x="1095500" y="1973775"/>
            <a:ext cx="1661700" cy="1452900"/>
          </a:xfrm>
          <a:prstGeom prst="ellipse">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58"/>
          <p:cNvSpPr/>
          <p:nvPr/>
        </p:nvSpPr>
        <p:spPr>
          <a:xfrm>
            <a:off x="777750" y="1432725"/>
            <a:ext cx="2329800" cy="2419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58"/>
          <p:cNvSpPr/>
          <p:nvPr/>
        </p:nvSpPr>
        <p:spPr>
          <a:xfrm>
            <a:off x="994850" y="1876575"/>
            <a:ext cx="1863000" cy="1647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5" name="Google Shape;505;p58"/>
          <p:cNvPicPr preferRelativeResize="0"/>
          <p:nvPr/>
        </p:nvPicPr>
        <p:blipFill rotWithShape="1">
          <a:blip r:embed="rId4">
            <a:alphaModFix/>
          </a:blip>
          <a:srcRect b="40523" l="6050" r="6383" t="6856"/>
          <a:stretch/>
        </p:blipFill>
        <p:spPr>
          <a:xfrm>
            <a:off x="3602650" y="1427200"/>
            <a:ext cx="2213998" cy="2419501"/>
          </a:xfrm>
          <a:prstGeom prst="rect">
            <a:avLst/>
          </a:prstGeom>
          <a:noFill/>
          <a:ln>
            <a:noFill/>
          </a:ln>
        </p:spPr>
      </p:pic>
      <p:sp>
        <p:nvSpPr>
          <p:cNvPr id="506" name="Google Shape;506;p58"/>
          <p:cNvSpPr/>
          <p:nvPr/>
        </p:nvSpPr>
        <p:spPr>
          <a:xfrm>
            <a:off x="3558625" y="1417125"/>
            <a:ext cx="1115400" cy="2450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58"/>
          <p:cNvSpPr/>
          <p:nvPr/>
        </p:nvSpPr>
        <p:spPr>
          <a:xfrm>
            <a:off x="4730925" y="1417125"/>
            <a:ext cx="1115400" cy="245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58"/>
          <p:cNvSpPr txBox="1"/>
          <p:nvPr/>
        </p:nvSpPr>
        <p:spPr>
          <a:xfrm>
            <a:off x="651350" y="4013550"/>
            <a:ext cx="25500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classification the model </a:t>
            </a:r>
            <a:endParaRPr/>
          </a:p>
          <a:p>
            <a:pPr indent="0" lvl="0" marL="0" rtl="0" algn="ctr">
              <a:spcBef>
                <a:spcPts val="0"/>
              </a:spcBef>
              <a:spcAft>
                <a:spcPts val="0"/>
              </a:spcAft>
              <a:buNone/>
            </a:pPr>
            <a:r>
              <a:rPr lang="en"/>
              <a:t>PREDICT</a:t>
            </a:r>
            <a:endParaRPr/>
          </a:p>
        </p:txBody>
      </p:sp>
      <p:sp>
        <p:nvSpPr>
          <p:cNvPr id="509" name="Google Shape;509;p58"/>
          <p:cNvSpPr txBox="1"/>
          <p:nvPr/>
        </p:nvSpPr>
        <p:spPr>
          <a:xfrm>
            <a:off x="3838400" y="4013550"/>
            <a:ext cx="1801200" cy="6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that is</a:t>
            </a:r>
            <a:endParaRPr/>
          </a:p>
          <a:p>
            <a:pPr indent="0" lvl="0" marL="0" rtl="0" algn="ctr">
              <a:spcBef>
                <a:spcPts val="0"/>
              </a:spcBef>
              <a:spcAft>
                <a:spcPts val="0"/>
              </a:spcAft>
              <a:buNone/>
            </a:pPr>
            <a:r>
              <a:rPr lang="en"/>
              <a:t>TRUE </a:t>
            </a:r>
            <a:endParaRPr/>
          </a:p>
        </p:txBody>
      </p:sp>
      <p:pic>
        <p:nvPicPr>
          <p:cNvPr id="510" name="Google Shape;510;p58"/>
          <p:cNvPicPr preferRelativeResize="0"/>
          <p:nvPr/>
        </p:nvPicPr>
        <p:blipFill rotWithShape="1">
          <a:blip r:embed="rId4">
            <a:alphaModFix/>
          </a:blip>
          <a:srcRect b="3647" l="7479" r="14857" t="76785"/>
          <a:stretch/>
        </p:blipFill>
        <p:spPr>
          <a:xfrm>
            <a:off x="6063850" y="1984238"/>
            <a:ext cx="2873050" cy="13164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ROC-AUC</a:t>
            </a:r>
            <a:endParaRPr/>
          </a:p>
        </p:txBody>
      </p:sp>
      <p:pic>
        <p:nvPicPr>
          <p:cNvPr id="516" name="Google Shape;516;p59"/>
          <p:cNvPicPr preferRelativeResize="0"/>
          <p:nvPr/>
        </p:nvPicPr>
        <p:blipFill>
          <a:blip r:embed="rId3">
            <a:alphaModFix/>
          </a:blip>
          <a:stretch>
            <a:fillRect/>
          </a:stretch>
        </p:blipFill>
        <p:spPr>
          <a:xfrm>
            <a:off x="429100" y="1606875"/>
            <a:ext cx="3538150" cy="2731200"/>
          </a:xfrm>
          <a:prstGeom prst="rect">
            <a:avLst/>
          </a:prstGeom>
          <a:noFill/>
          <a:ln>
            <a:noFill/>
          </a:ln>
        </p:spPr>
      </p:pic>
      <p:sp>
        <p:nvSpPr>
          <p:cNvPr id="517" name="Google Shape;517;p59"/>
          <p:cNvSpPr txBox="1"/>
          <p:nvPr/>
        </p:nvSpPr>
        <p:spPr>
          <a:xfrm>
            <a:off x="2839550" y="1951750"/>
            <a:ext cx="5136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Th1</a:t>
            </a:r>
            <a:endParaRPr>
              <a:solidFill>
                <a:srgbClr val="FF9900"/>
              </a:solidFill>
            </a:endParaRPr>
          </a:p>
        </p:txBody>
      </p:sp>
      <p:sp>
        <p:nvSpPr>
          <p:cNvPr id="518" name="Google Shape;518;p59"/>
          <p:cNvSpPr txBox="1"/>
          <p:nvPr/>
        </p:nvSpPr>
        <p:spPr>
          <a:xfrm>
            <a:off x="1348375" y="2325150"/>
            <a:ext cx="5136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Th2</a:t>
            </a:r>
            <a:endParaRPr>
              <a:solidFill>
                <a:srgbClr val="FF9900"/>
              </a:solidFill>
            </a:endParaRPr>
          </a:p>
        </p:txBody>
      </p:sp>
      <p:sp>
        <p:nvSpPr>
          <p:cNvPr id="519" name="Google Shape;519;p59"/>
          <p:cNvSpPr txBox="1"/>
          <p:nvPr/>
        </p:nvSpPr>
        <p:spPr>
          <a:xfrm>
            <a:off x="789050" y="3233300"/>
            <a:ext cx="5136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Th3</a:t>
            </a:r>
            <a:endParaRPr>
              <a:solidFill>
                <a:srgbClr val="FF9900"/>
              </a:solidFill>
            </a:endParaRPr>
          </a:p>
        </p:txBody>
      </p:sp>
      <p:cxnSp>
        <p:nvCxnSpPr>
          <p:cNvPr id="520" name="Google Shape;520;p59"/>
          <p:cNvCxnSpPr/>
          <p:nvPr/>
        </p:nvCxnSpPr>
        <p:spPr>
          <a:xfrm rot="10800000">
            <a:off x="740925" y="1401350"/>
            <a:ext cx="440400" cy="477000"/>
          </a:xfrm>
          <a:prstGeom prst="straightConnector1">
            <a:avLst/>
          </a:prstGeom>
          <a:noFill/>
          <a:ln cap="flat" cmpd="sng" w="9525">
            <a:solidFill>
              <a:srgbClr val="0000FF"/>
            </a:solidFill>
            <a:prstDash val="solid"/>
            <a:round/>
            <a:headEnd len="med" w="med" type="none"/>
            <a:tailEnd len="med" w="med" type="triangle"/>
          </a:ln>
        </p:spPr>
      </p:cxnSp>
      <p:sp>
        <p:nvSpPr>
          <p:cNvPr id="521" name="Google Shape;521;p59"/>
          <p:cNvSpPr txBox="1"/>
          <p:nvPr/>
        </p:nvSpPr>
        <p:spPr>
          <a:xfrm>
            <a:off x="997850" y="1209550"/>
            <a:ext cx="1841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Good</a:t>
            </a:r>
            <a:endParaRPr>
              <a:solidFill>
                <a:srgbClr val="0000FF"/>
              </a:solidFill>
            </a:endParaRPr>
          </a:p>
        </p:txBody>
      </p:sp>
      <p:cxnSp>
        <p:nvCxnSpPr>
          <p:cNvPr id="522" name="Google Shape;522;p59"/>
          <p:cNvCxnSpPr/>
          <p:nvPr/>
        </p:nvCxnSpPr>
        <p:spPr>
          <a:xfrm>
            <a:off x="2661800" y="3378975"/>
            <a:ext cx="335700" cy="335700"/>
          </a:xfrm>
          <a:prstGeom prst="straightConnector1">
            <a:avLst/>
          </a:prstGeom>
          <a:noFill/>
          <a:ln cap="flat" cmpd="sng" w="9525">
            <a:solidFill>
              <a:srgbClr val="0000FF"/>
            </a:solidFill>
            <a:prstDash val="solid"/>
            <a:round/>
            <a:headEnd len="med" w="med" type="none"/>
            <a:tailEnd len="med" w="med" type="triangle"/>
          </a:ln>
        </p:spPr>
      </p:cxnSp>
      <p:sp>
        <p:nvSpPr>
          <p:cNvPr id="523" name="Google Shape;523;p59"/>
          <p:cNvSpPr txBox="1"/>
          <p:nvPr/>
        </p:nvSpPr>
        <p:spPr>
          <a:xfrm>
            <a:off x="2997500" y="3378975"/>
            <a:ext cx="18417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Bad</a:t>
            </a:r>
            <a:endParaRPr>
              <a:solidFill>
                <a:srgbClr val="0000FF"/>
              </a:solidFill>
            </a:endParaRPr>
          </a:p>
        </p:txBody>
      </p:sp>
      <p:pic>
        <p:nvPicPr>
          <p:cNvPr id="524" name="Google Shape;524;p59"/>
          <p:cNvPicPr preferRelativeResize="0"/>
          <p:nvPr/>
        </p:nvPicPr>
        <p:blipFill rotWithShape="1">
          <a:blip r:embed="rId4">
            <a:alphaModFix/>
          </a:blip>
          <a:srcRect b="0" l="0" r="0" t="2581"/>
          <a:stretch/>
        </p:blipFill>
        <p:spPr>
          <a:xfrm>
            <a:off x="4330725" y="1647925"/>
            <a:ext cx="3538150" cy="2731200"/>
          </a:xfrm>
          <a:prstGeom prst="rect">
            <a:avLst/>
          </a:prstGeom>
          <a:noFill/>
          <a:ln>
            <a:noFill/>
          </a:ln>
        </p:spPr>
      </p:pic>
      <p:sp>
        <p:nvSpPr>
          <p:cNvPr id="525" name="Google Shape;525;p59"/>
          <p:cNvSpPr txBox="1"/>
          <p:nvPr/>
        </p:nvSpPr>
        <p:spPr>
          <a:xfrm>
            <a:off x="5326975" y="1247350"/>
            <a:ext cx="30597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 </a:t>
            </a:r>
            <a:r>
              <a:rPr b="1" lang="en">
                <a:solidFill>
                  <a:srgbClr val="38761D"/>
                </a:solidFill>
              </a:rPr>
              <a:t>O</a:t>
            </a:r>
            <a:r>
              <a:rPr lang="en"/>
              <a:t> above </a:t>
            </a:r>
            <a:r>
              <a:rPr lang="en">
                <a:solidFill>
                  <a:srgbClr val="FF9900"/>
                </a:solidFill>
              </a:rPr>
              <a:t>threshold</a:t>
            </a:r>
            <a:endParaRPr>
              <a:solidFill>
                <a:srgbClr val="FF9900"/>
              </a:solidFill>
            </a:endParaRPr>
          </a:p>
          <a:p>
            <a:pPr indent="0" lvl="0" marL="0" rtl="0" algn="l">
              <a:spcBef>
                <a:spcPts val="0"/>
              </a:spcBef>
              <a:spcAft>
                <a:spcPts val="0"/>
              </a:spcAft>
              <a:buNone/>
            </a:pPr>
            <a:r>
              <a:rPr lang="en"/>
              <a:t>False positive = </a:t>
            </a:r>
            <a:r>
              <a:rPr b="1" lang="en">
                <a:solidFill>
                  <a:srgbClr val="FF0000"/>
                </a:solidFill>
              </a:rPr>
              <a:t>X</a:t>
            </a:r>
            <a:r>
              <a:rPr lang="en"/>
              <a:t> above </a:t>
            </a:r>
            <a:r>
              <a:rPr lang="en">
                <a:solidFill>
                  <a:srgbClr val="FF9900"/>
                </a:solidFill>
              </a:rPr>
              <a:t>threshold</a:t>
            </a:r>
            <a:endParaRPr>
              <a:solidFill>
                <a:srgbClr val="FF99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9" name="Shape 529"/>
        <p:cNvGrpSpPr/>
        <p:nvPr/>
      </p:nvGrpSpPr>
      <p:grpSpPr>
        <a:xfrm>
          <a:off x="0" y="0"/>
          <a:ext cx="0" cy="0"/>
          <a:chOff x="0" y="0"/>
          <a:chExt cx="0" cy="0"/>
        </a:xfrm>
      </p:grpSpPr>
      <p:sp>
        <p:nvSpPr>
          <p:cNvPr id="530" name="Google Shape;53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531" name="Google Shape;53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https://ml-cheatsheet.readthedocs.io/en/latest/index.html</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Supervised learning and unsupervised learning</a:t>
            </a:r>
            <a:endParaRPr/>
          </a:p>
        </p:txBody>
      </p:sp>
      <p:sp>
        <p:nvSpPr>
          <p:cNvPr id="82" name="Google Shape;82;p17"/>
          <p:cNvSpPr txBox="1"/>
          <p:nvPr>
            <p:ph idx="1" type="body"/>
          </p:nvPr>
        </p:nvSpPr>
        <p:spPr>
          <a:xfrm>
            <a:off x="311700" y="1152475"/>
            <a:ext cx="3707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Supervised learning example:</a:t>
            </a:r>
            <a:endParaRPr/>
          </a:p>
          <a:p>
            <a:pPr indent="0" lvl="0" marL="0" rtl="0" algn="l">
              <a:spcBef>
                <a:spcPts val="1200"/>
              </a:spcBef>
              <a:spcAft>
                <a:spcPts val="0"/>
              </a:spcAft>
              <a:buNone/>
            </a:pPr>
            <a:r>
              <a:rPr lang="en"/>
              <a:t>1)Predicting house prices based on features like size</a:t>
            </a:r>
            <a:endParaRPr/>
          </a:p>
          <a:p>
            <a:pPr indent="0" lvl="0" marL="0" rtl="0" algn="l">
              <a:spcBef>
                <a:spcPts val="1200"/>
              </a:spcBef>
              <a:spcAft>
                <a:spcPts val="0"/>
              </a:spcAft>
              <a:buNone/>
            </a:pPr>
            <a:r>
              <a:rPr lang="en"/>
              <a:t>2)Predicting whether a student will be admitted (1) or not (0) to a university based on their exam scores.</a:t>
            </a:r>
            <a:endParaRPr/>
          </a:p>
          <a:p>
            <a:pPr indent="0" lvl="0" marL="0" rtl="0" algn="l">
              <a:spcBef>
                <a:spcPts val="1200"/>
              </a:spcBef>
              <a:spcAft>
                <a:spcPts val="1200"/>
              </a:spcAft>
              <a:buNone/>
            </a:pPr>
            <a:r>
              <a:rPr lang="en"/>
              <a:t>3)Classifying emails as spam or not spam based on their content.</a:t>
            </a:r>
            <a:endParaRPr/>
          </a:p>
        </p:txBody>
      </p:sp>
      <p:sp>
        <p:nvSpPr>
          <p:cNvPr id="83" name="Google Shape;83;p17"/>
          <p:cNvSpPr txBox="1"/>
          <p:nvPr>
            <p:ph idx="1" type="body"/>
          </p:nvPr>
        </p:nvSpPr>
        <p:spPr>
          <a:xfrm>
            <a:off x="4659075" y="2063275"/>
            <a:ext cx="3707400" cy="250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X			  Y</a:t>
            </a:r>
            <a:endParaRPr/>
          </a:p>
          <a:p>
            <a:pPr indent="0" lvl="0" marL="0" rtl="0" algn="ctr">
              <a:spcBef>
                <a:spcPts val="1200"/>
              </a:spcBef>
              <a:spcAft>
                <a:spcPts val="0"/>
              </a:spcAft>
              <a:buNone/>
            </a:pPr>
            <a:r>
              <a:rPr lang="en"/>
              <a:t>Input data      →      Output label</a:t>
            </a:r>
            <a:endParaRPr/>
          </a:p>
          <a:p>
            <a:pPr indent="0" lvl="0" marL="0" rtl="0" algn="ctr">
              <a:spcBef>
                <a:spcPts val="1200"/>
              </a:spcBef>
              <a:spcAft>
                <a:spcPts val="1200"/>
              </a:spcAft>
              <a:buNone/>
            </a:pPr>
            <a:r>
              <a:rPr lang="en"/>
              <a:t> </a:t>
            </a:r>
            <a:r>
              <a:rPr lang="en">
                <a:solidFill>
                  <a:srgbClr val="FF0000"/>
                </a:solidFill>
              </a:rPr>
              <a:t>Learns from being given ‘right answers’</a:t>
            </a:r>
            <a:endParaRPr>
              <a:solidFill>
                <a:srgbClr val="FF0000"/>
              </a:solidFill>
            </a:endParaRPr>
          </a:p>
        </p:txBody>
      </p:sp>
      <p:pic>
        <p:nvPicPr>
          <p:cNvPr id="84" name="Google Shape;84;p17"/>
          <p:cNvPicPr preferRelativeResize="0"/>
          <p:nvPr/>
        </p:nvPicPr>
        <p:blipFill>
          <a:blip r:embed="rId3">
            <a:alphaModFix/>
          </a:blip>
          <a:stretch>
            <a:fillRect/>
          </a:stretch>
        </p:blipFill>
        <p:spPr>
          <a:xfrm>
            <a:off x="4987100" y="1152475"/>
            <a:ext cx="3330473" cy="1605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31275" y="575550"/>
            <a:ext cx="3707400" cy="2230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Uns</a:t>
            </a:r>
            <a:r>
              <a:rPr lang="en"/>
              <a:t>upervised learning example:</a:t>
            </a:r>
            <a:endParaRPr/>
          </a:p>
          <a:p>
            <a:pPr indent="0" lvl="0" marL="0" rtl="0" algn="l">
              <a:spcBef>
                <a:spcPts val="1200"/>
              </a:spcBef>
              <a:spcAft>
                <a:spcPts val="0"/>
              </a:spcAft>
              <a:buNone/>
            </a:pPr>
            <a:r>
              <a:rPr lang="en"/>
              <a:t>Segmenting customers into different groups based on their purchasing behavior without prior knowledge of any group definitions.</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4210625" y="575550"/>
            <a:ext cx="4316251" cy="3596876"/>
          </a:xfrm>
          <a:prstGeom prst="rect">
            <a:avLst/>
          </a:prstGeom>
          <a:noFill/>
          <a:ln>
            <a:noFill/>
          </a:ln>
        </p:spPr>
      </p:pic>
      <p:sp>
        <p:nvSpPr>
          <p:cNvPr id="91" name="Google Shape;91;p18"/>
          <p:cNvSpPr txBox="1"/>
          <p:nvPr/>
        </p:nvSpPr>
        <p:spPr>
          <a:xfrm>
            <a:off x="429675" y="3226925"/>
            <a:ext cx="3510600" cy="72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0000"/>
                </a:solidFill>
              </a:rPr>
              <a:t>Grouping without given any label or ‘right answer’.</a:t>
            </a:r>
            <a:endParaRPr sz="16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7384800" cy="3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example to understand the difference </a:t>
            </a:r>
            <a:endParaRPr/>
          </a:p>
        </p:txBody>
      </p:sp>
      <p:sp>
        <p:nvSpPr>
          <p:cNvPr id="97" name="Google Shape;97;p19"/>
          <p:cNvSpPr txBox="1"/>
          <p:nvPr>
            <p:ph idx="1" type="body"/>
          </p:nvPr>
        </p:nvSpPr>
        <p:spPr>
          <a:xfrm>
            <a:off x="311700" y="1152475"/>
            <a:ext cx="3260100" cy="82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Supervised</a:t>
            </a:r>
            <a:r>
              <a:rPr lang="en" sz="1400"/>
              <a:t>: Data with label, try to predict, extrapolate</a:t>
            </a:r>
            <a:endParaRPr sz="1400"/>
          </a:p>
          <a:p>
            <a:pPr indent="0" lvl="0" marL="457200" rtl="0" algn="l">
              <a:spcBef>
                <a:spcPts val="1200"/>
              </a:spcBef>
              <a:spcAft>
                <a:spcPts val="1200"/>
              </a:spcAft>
              <a:buNone/>
            </a:pPr>
            <a:r>
              <a:t/>
            </a:r>
            <a:endParaRPr sz="1200"/>
          </a:p>
        </p:txBody>
      </p:sp>
      <p:sp>
        <p:nvSpPr>
          <p:cNvPr id="98" name="Google Shape;98;p19"/>
          <p:cNvSpPr txBox="1"/>
          <p:nvPr>
            <p:ph idx="1" type="body"/>
          </p:nvPr>
        </p:nvSpPr>
        <p:spPr>
          <a:xfrm>
            <a:off x="4707075" y="1152475"/>
            <a:ext cx="3260100" cy="933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Non-supervised</a:t>
            </a:r>
            <a:r>
              <a:rPr lang="en" sz="1400"/>
              <a:t>: Data with no label, try to group them meaningfully</a:t>
            </a:r>
            <a:endParaRPr sz="1400"/>
          </a:p>
        </p:txBody>
      </p:sp>
      <p:pic>
        <p:nvPicPr>
          <p:cNvPr id="99" name="Google Shape;99;p19"/>
          <p:cNvPicPr preferRelativeResize="0"/>
          <p:nvPr/>
        </p:nvPicPr>
        <p:blipFill rotWithShape="1">
          <a:blip r:embed="rId3">
            <a:alphaModFix/>
          </a:blip>
          <a:srcRect b="0" l="1884" r="29570" t="0"/>
          <a:stretch/>
        </p:blipFill>
        <p:spPr>
          <a:xfrm>
            <a:off x="1125675" y="1971675"/>
            <a:ext cx="2330750" cy="1200150"/>
          </a:xfrm>
          <a:prstGeom prst="rect">
            <a:avLst/>
          </a:prstGeom>
          <a:noFill/>
          <a:ln>
            <a:noFill/>
          </a:ln>
        </p:spPr>
      </p:pic>
      <p:pic>
        <p:nvPicPr>
          <p:cNvPr id="100" name="Google Shape;100;p19"/>
          <p:cNvPicPr preferRelativeResize="0"/>
          <p:nvPr/>
        </p:nvPicPr>
        <p:blipFill rotWithShape="1">
          <a:blip r:embed="rId3">
            <a:alphaModFix/>
          </a:blip>
          <a:srcRect b="-3327" l="70688" r="2241" t="0"/>
          <a:stretch/>
        </p:blipFill>
        <p:spPr>
          <a:xfrm>
            <a:off x="1706125" y="3738950"/>
            <a:ext cx="920475" cy="1240025"/>
          </a:xfrm>
          <a:prstGeom prst="rect">
            <a:avLst/>
          </a:prstGeom>
          <a:noFill/>
          <a:ln>
            <a:noFill/>
          </a:ln>
        </p:spPr>
      </p:pic>
      <p:pic>
        <p:nvPicPr>
          <p:cNvPr id="101" name="Google Shape;101;p19"/>
          <p:cNvPicPr preferRelativeResize="0"/>
          <p:nvPr/>
        </p:nvPicPr>
        <p:blipFill rotWithShape="1">
          <a:blip r:embed="rId3">
            <a:alphaModFix/>
          </a:blip>
          <a:srcRect b="19646" l="1888" r="2233" t="0"/>
          <a:stretch/>
        </p:blipFill>
        <p:spPr>
          <a:xfrm>
            <a:off x="5311775" y="2133625"/>
            <a:ext cx="3260100" cy="964325"/>
          </a:xfrm>
          <a:prstGeom prst="rect">
            <a:avLst/>
          </a:prstGeom>
          <a:noFill/>
          <a:ln>
            <a:noFill/>
          </a:ln>
        </p:spPr>
      </p:pic>
      <p:sp>
        <p:nvSpPr>
          <p:cNvPr id="102" name="Google Shape;102;p19"/>
          <p:cNvSpPr txBox="1"/>
          <p:nvPr/>
        </p:nvSpPr>
        <p:spPr>
          <a:xfrm>
            <a:off x="245350" y="2489475"/>
            <a:ext cx="41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Given</a:t>
            </a:r>
            <a:endParaRPr/>
          </a:p>
          <a:p>
            <a:pPr indent="0" lvl="0" marL="0" rtl="0" algn="l">
              <a:spcBef>
                <a:spcPts val="0"/>
              </a:spcBef>
              <a:spcAft>
                <a:spcPts val="0"/>
              </a:spcAft>
              <a:buNone/>
            </a:pPr>
            <a:r>
              <a:rPr lang="en"/>
              <a:t>Data </a:t>
            </a:r>
            <a:endParaRPr/>
          </a:p>
        </p:txBody>
      </p:sp>
      <p:sp>
        <p:nvSpPr>
          <p:cNvPr id="103" name="Google Shape;103;p19"/>
          <p:cNvSpPr txBox="1"/>
          <p:nvPr/>
        </p:nvSpPr>
        <p:spPr>
          <a:xfrm>
            <a:off x="282300" y="4272675"/>
            <a:ext cx="69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Task</a:t>
            </a:r>
            <a:endParaRPr/>
          </a:p>
        </p:txBody>
      </p:sp>
      <p:cxnSp>
        <p:nvCxnSpPr>
          <p:cNvPr id="104" name="Google Shape;104;p19"/>
          <p:cNvCxnSpPr/>
          <p:nvPr/>
        </p:nvCxnSpPr>
        <p:spPr>
          <a:xfrm>
            <a:off x="448050" y="3405925"/>
            <a:ext cx="8247900" cy="0"/>
          </a:xfrm>
          <a:prstGeom prst="straightConnector1">
            <a:avLst/>
          </a:prstGeom>
          <a:noFill/>
          <a:ln cap="flat" cmpd="sng" w="9525">
            <a:solidFill>
              <a:schemeClr val="dk2"/>
            </a:solidFill>
            <a:prstDash val="solid"/>
            <a:round/>
            <a:headEnd len="med" w="med" type="none"/>
            <a:tailEnd len="med" w="med" type="none"/>
          </a:ln>
        </p:spPr>
      </p:cxnSp>
      <p:pic>
        <p:nvPicPr>
          <p:cNvPr id="105" name="Google Shape;105;p19"/>
          <p:cNvPicPr preferRelativeResize="0"/>
          <p:nvPr/>
        </p:nvPicPr>
        <p:blipFill rotWithShape="1">
          <a:blip r:embed="rId3">
            <a:alphaModFix/>
          </a:blip>
          <a:srcRect b="19646" l="39811" r="35784" t="0"/>
          <a:stretch/>
        </p:blipFill>
        <p:spPr>
          <a:xfrm>
            <a:off x="7866125" y="3497300"/>
            <a:ext cx="829825" cy="964325"/>
          </a:xfrm>
          <a:prstGeom prst="rect">
            <a:avLst/>
          </a:prstGeom>
          <a:noFill/>
          <a:ln>
            <a:noFill/>
          </a:ln>
        </p:spPr>
      </p:pic>
      <p:pic>
        <p:nvPicPr>
          <p:cNvPr id="106" name="Google Shape;106;p19"/>
          <p:cNvPicPr preferRelativeResize="0"/>
          <p:nvPr/>
        </p:nvPicPr>
        <p:blipFill rotWithShape="1">
          <a:blip r:embed="rId3">
            <a:alphaModFix/>
          </a:blip>
          <a:srcRect b="19646" l="1888" r="73706" t="0"/>
          <a:stretch/>
        </p:blipFill>
        <p:spPr>
          <a:xfrm>
            <a:off x="5039250" y="3576663"/>
            <a:ext cx="829825" cy="964300"/>
          </a:xfrm>
          <a:prstGeom prst="rect">
            <a:avLst/>
          </a:prstGeom>
          <a:noFill/>
          <a:ln>
            <a:noFill/>
          </a:ln>
        </p:spPr>
      </p:pic>
      <p:pic>
        <p:nvPicPr>
          <p:cNvPr id="107" name="Google Shape;107;p19"/>
          <p:cNvPicPr preferRelativeResize="0"/>
          <p:nvPr/>
        </p:nvPicPr>
        <p:blipFill rotWithShape="1">
          <a:blip r:embed="rId3">
            <a:alphaModFix/>
          </a:blip>
          <a:srcRect b="16432" l="73828" r="1766" t="3214"/>
          <a:stretch/>
        </p:blipFill>
        <p:spPr>
          <a:xfrm>
            <a:off x="5898800" y="3576663"/>
            <a:ext cx="829825" cy="964300"/>
          </a:xfrm>
          <a:prstGeom prst="rect">
            <a:avLst/>
          </a:prstGeom>
          <a:noFill/>
          <a:ln>
            <a:noFill/>
          </a:ln>
        </p:spPr>
      </p:pic>
      <p:sp>
        <p:nvSpPr>
          <p:cNvPr id="108" name="Google Shape;108;p19"/>
          <p:cNvSpPr txBox="1"/>
          <p:nvPr/>
        </p:nvSpPr>
        <p:spPr>
          <a:xfrm>
            <a:off x="5339750" y="4599450"/>
            <a:ext cx="880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 1</a:t>
            </a:r>
            <a:endParaRPr/>
          </a:p>
        </p:txBody>
      </p:sp>
      <p:sp>
        <p:nvSpPr>
          <p:cNvPr id="109" name="Google Shape;109;p19"/>
          <p:cNvSpPr txBox="1"/>
          <p:nvPr/>
        </p:nvSpPr>
        <p:spPr>
          <a:xfrm>
            <a:off x="7840938" y="4599450"/>
            <a:ext cx="880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273800" y="322700"/>
            <a:ext cx="8790900" cy="4246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948"/>
              <a:t>A quick summary:</a:t>
            </a:r>
            <a:endParaRPr b="1" sz="1948"/>
          </a:p>
          <a:p>
            <a:pPr indent="0" lvl="0" marL="0" rtl="0" algn="l">
              <a:spcBef>
                <a:spcPts val="1200"/>
              </a:spcBef>
              <a:spcAft>
                <a:spcPts val="0"/>
              </a:spcAft>
              <a:buClr>
                <a:schemeClr val="dk1"/>
              </a:buClr>
              <a:buSzPct val="84619"/>
              <a:buFont typeface="Arial"/>
              <a:buNone/>
            </a:pPr>
            <a:r>
              <a:rPr lang="en" sz="1299"/>
              <a:t>1)Supervised learning:</a:t>
            </a:r>
            <a:endParaRPr sz="1299"/>
          </a:p>
          <a:p>
            <a:pPr indent="0" lvl="0" marL="0" rtl="0" algn="l">
              <a:spcBef>
                <a:spcPts val="1200"/>
              </a:spcBef>
              <a:spcAft>
                <a:spcPts val="0"/>
              </a:spcAft>
              <a:buClr>
                <a:schemeClr val="dk1"/>
              </a:buClr>
              <a:buSzPct val="84619"/>
              <a:buFont typeface="Arial"/>
              <a:buNone/>
            </a:pPr>
            <a:r>
              <a:rPr lang="en" sz="1299"/>
              <a:t>Definition: In supervised learning, an algorithm learns from labeled training data, and makes predictions based on that data.</a:t>
            </a:r>
            <a:endParaRPr sz="1299"/>
          </a:p>
          <a:p>
            <a:pPr indent="0" lvl="0" marL="0" rtl="0" algn="l">
              <a:spcBef>
                <a:spcPts val="1200"/>
              </a:spcBef>
              <a:spcAft>
                <a:spcPts val="0"/>
              </a:spcAft>
              <a:buClr>
                <a:schemeClr val="dk1"/>
              </a:buClr>
              <a:buSzPct val="84619"/>
              <a:buFont typeface="Arial"/>
              <a:buNone/>
            </a:pPr>
            <a:r>
              <a:rPr lang="en" sz="1299"/>
              <a:t>Goal: The primary goal is to learn a mapping from inputs to outputs and to be able to make predictions on new, unseen data.</a:t>
            </a:r>
            <a:endParaRPr sz="1299"/>
          </a:p>
          <a:p>
            <a:pPr indent="0" lvl="0" marL="0" rtl="0" algn="l">
              <a:spcBef>
                <a:spcPts val="1200"/>
              </a:spcBef>
              <a:spcAft>
                <a:spcPts val="0"/>
              </a:spcAft>
              <a:buClr>
                <a:schemeClr val="dk1"/>
              </a:buClr>
              <a:buSzPct val="84619"/>
              <a:buFont typeface="Arial"/>
              <a:buNone/>
            </a:pPr>
            <a:r>
              <a:rPr lang="en" sz="1299"/>
              <a:t>Common Algorithms: Some common supervised learning algorithms include </a:t>
            </a:r>
            <a:r>
              <a:rPr lang="en" sz="1299">
                <a:solidFill>
                  <a:srgbClr val="FF0000"/>
                </a:solidFill>
              </a:rPr>
              <a:t>linear regression, logistic regression, </a:t>
            </a:r>
            <a:r>
              <a:rPr lang="en" sz="1299"/>
              <a:t>decision tree</a:t>
            </a:r>
            <a:r>
              <a:rPr lang="en" sz="1299">
                <a:solidFill>
                  <a:srgbClr val="FF0000"/>
                </a:solidFill>
              </a:rPr>
              <a:t> </a:t>
            </a:r>
            <a:r>
              <a:rPr lang="en" sz="1299"/>
              <a:t>Support Vector Machines (SVM), random forest an so on.</a:t>
            </a:r>
            <a:endParaRPr sz="1299"/>
          </a:p>
          <a:p>
            <a:pPr indent="0" lvl="0" marL="0" rtl="0" algn="l">
              <a:spcBef>
                <a:spcPts val="1200"/>
              </a:spcBef>
              <a:spcAft>
                <a:spcPts val="0"/>
              </a:spcAft>
              <a:buClr>
                <a:schemeClr val="dk1"/>
              </a:buClr>
              <a:buSzPct val="84619"/>
              <a:buFont typeface="Arial"/>
              <a:buNone/>
            </a:pPr>
            <a:r>
              <a:rPr lang="en" sz="1299"/>
              <a:t>2)Unsupervised learning:</a:t>
            </a:r>
            <a:endParaRPr sz="1299"/>
          </a:p>
          <a:p>
            <a:pPr indent="0" lvl="0" marL="0" rtl="0" algn="l">
              <a:spcBef>
                <a:spcPts val="1200"/>
              </a:spcBef>
              <a:spcAft>
                <a:spcPts val="0"/>
              </a:spcAft>
              <a:buClr>
                <a:schemeClr val="dk1"/>
              </a:buClr>
              <a:buSzPct val="84619"/>
              <a:buFont typeface="Arial"/>
              <a:buNone/>
            </a:pPr>
            <a:r>
              <a:rPr lang="en" sz="1299"/>
              <a:t>Definition: In unsupervised learning, an algorithm learns from unlabeled data, finding hidden structures in the data without given any label.</a:t>
            </a:r>
            <a:endParaRPr sz="1299"/>
          </a:p>
          <a:p>
            <a:pPr indent="0" lvl="0" marL="0" rtl="0" algn="l">
              <a:spcBef>
                <a:spcPts val="1200"/>
              </a:spcBef>
              <a:spcAft>
                <a:spcPts val="0"/>
              </a:spcAft>
              <a:buClr>
                <a:schemeClr val="dk1"/>
              </a:buClr>
              <a:buSzPct val="84619"/>
              <a:buFont typeface="Arial"/>
              <a:buNone/>
            </a:pPr>
            <a:r>
              <a:rPr lang="en" sz="1299"/>
              <a:t>Goal: The main goals can be to find clusters within the data (clustering) </a:t>
            </a:r>
            <a:endParaRPr sz="1299"/>
          </a:p>
          <a:p>
            <a:pPr indent="0" lvl="0" marL="0" rtl="0" algn="l">
              <a:spcBef>
                <a:spcPts val="1200"/>
              </a:spcBef>
              <a:spcAft>
                <a:spcPts val="0"/>
              </a:spcAft>
              <a:buClr>
                <a:schemeClr val="dk1"/>
              </a:buClr>
              <a:buSzPct val="84619"/>
              <a:buFont typeface="Arial"/>
              <a:buNone/>
            </a:pPr>
            <a:r>
              <a:rPr lang="en" sz="1299"/>
              <a:t>Common Algorithms: k-means,</a:t>
            </a:r>
            <a:endParaRPr sz="1299"/>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Linear Regression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Define the dataset</a:t>
            </a:r>
            <a:endParaRPr/>
          </a:p>
          <a:p>
            <a:pPr indent="-342900" lvl="0" marL="457200" rtl="0" algn="l">
              <a:spcBef>
                <a:spcPts val="0"/>
              </a:spcBef>
              <a:spcAft>
                <a:spcPts val="0"/>
              </a:spcAft>
              <a:buSzPts val="1800"/>
              <a:buAutoNum type="arabicPeriod"/>
            </a:pPr>
            <a:r>
              <a:rPr lang="en"/>
              <a:t>Model </a:t>
            </a:r>
            <a:endParaRPr/>
          </a:p>
          <a:p>
            <a:pPr indent="-342900" lvl="0" marL="457200" rtl="0" algn="l">
              <a:spcBef>
                <a:spcPts val="0"/>
              </a:spcBef>
              <a:spcAft>
                <a:spcPts val="0"/>
              </a:spcAft>
              <a:buSzPts val="1800"/>
              <a:buAutoNum type="arabicPeriod"/>
            </a:pPr>
            <a:r>
              <a:rPr lang="en"/>
              <a:t>Loss function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