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2" roundtripDataSignature="AMtx7mgsw+DfsBhtnX8DkVuRdhOg3fEs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B0FD87-D9DB-4958-8B29-0C42DD8F8297}">
  <a:tblStyle styleId="{5EB0FD87-D9DB-4958-8B29-0C42DD8F8297}" styleName="Table_0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0866E0BE-8F5D-438A-984E-CBE825E2543E}" styleName="Table_1">
    <a:wholeTbl>
      <a:tcTxStyle b="off" i="off">
        <a:font>
          <a:latin typeface="Tenorite"/>
          <a:ea typeface="Tenorite"/>
          <a:cs typeface="Tenorite"/>
        </a:font>
        <a:schemeClr val="lt1"/>
      </a:tcTxStyle>
      <a:tcStyle>
        <a:tcBdr>
          <a:left>
            <a:ln cap="flat" cmpd="sng" w="9525">
              <a:solidFill>
                <a:srgbClr val="C7DB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C7DB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C7DB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C7DB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lastCol>
    <a:firstCol>
      <a:tcTxStyle b="on" i="off"/>
      <a:tcStyle>
        <a:tcBdr>
          <a:right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firstCol>
    <a:lastRow>
      <a:tcTxStyle b="on" i="off"/>
      <a:tcStyle>
        <a:tcBdr>
          <a:top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swCell>
    <a:firstRow>
      <a:tcTxStyle b="on" i="off"/>
      <a:tcStyle>
        <a:tcBdr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neCell>
    <a:nwCell>
      <a:tcTxStyle/>
    </a:nwCell>
  </a:tblStyle>
  <a:tblStyle styleId="{A00ECAD3-E64B-493C-9DF3-7CCEF4808A2E}" styleName="Table_2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F"/>
          </a:solidFill>
        </a:fill>
      </a:tcStyle>
    </a:wholeTbl>
    <a:band1H>
      <a:tcTxStyle/>
      <a:tcStyle>
        <a:fill>
          <a:solidFill>
            <a:srgbClr val="CAD2FF"/>
          </a:solidFill>
        </a:fill>
      </a:tcStyle>
    </a:band1H>
    <a:band2H>
      <a:tcTxStyle/>
    </a:band2H>
    <a:band1V>
      <a:tcTxStyle/>
      <a:tcStyle>
        <a:fill>
          <a:solidFill>
            <a:srgbClr val="CAD2FF"/>
          </a:solidFill>
        </a:fill>
      </a:tcStyle>
    </a:band1V>
    <a:band2V>
      <a:tcTxStyle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2" Type="http://customschemas.google.com/relationships/presentationmetadata" Target="metadata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Ice-Creams Sold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Sheet1!$A$2:$A$18</c:f>
              <c:numCache>
                <c:formatCode>General</c:formatCode>
                <c:ptCount val="17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125</c:v>
                </c:pt>
                <c:pt idx="4">
                  <c:v>135</c:v>
                </c:pt>
                <c:pt idx="5">
                  <c:v>115</c:v>
                </c:pt>
                <c:pt idx="6">
                  <c:v>160</c:v>
                </c:pt>
                <c:pt idx="7">
                  <c:v>170</c:v>
                </c:pt>
                <c:pt idx="8">
                  <c:v>195</c:v>
                </c:pt>
                <c:pt idx="9">
                  <c:v>207</c:v>
                </c:pt>
                <c:pt idx="10">
                  <c:v>202</c:v>
                </c:pt>
                <c:pt idx="11">
                  <c:v>230</c:v>
                </c:pt>
                <c:pt idx="12">
                  <c:v>235</c:v>
                </c:pt>
                <c:pt idx="13">
                  <c:v>400</c:v>
                </c:pt>
                <c:pt idx="14">
                  <c:v>264</c:v>
                </c:pt>
                <c:pt idx="15">
                  <c:v>270</c:v>
                </c:pt>
                <c:pt idx="16">
                  <c:v>300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79-4332-988E-0D1E63243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2708543"/>
        <c:axId val="408526688"/>
      </c:scatterChart>
      <c:valAx>
        <c:axId val="2032708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Temperature (Degrees</a:t>
                </a:r>
                <a:r>
                  <a:rPr lang="en-SG" baseline="0" dirty="0"/>
                  <a:t> Celsius)</a:t>
                </a:r>
                <a:endParaRPr lang="en-SG" dirty="0"/>
              </a:p>
            </c:rich>
          </c:tx>
          <c:layout>
            <c:manualLayout>
              <c:xMode val="edge"/>
              <c:yMode val="edge"/>
              <c:x val="0.34479393067661213"/>
              <c:y val="0.90232792989641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526688"/>
        <c:crosses val="autoZero"/>
        <c:crossBetween val="midCat"/>
      </c:valAx>
      <c:valAx>
        <c:axId val="4085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Number of Ice</a:t>
                </a:r>
                <a:r>
                  <a:rPr lang="en-SG" baseline="0" dirty="0"/>
                  <a:t> Creams sold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708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Grades</a:t>
            </a:r>
            <a:r>
              <a:rPr lang="en-US" baseline="0" dirty="0"/>
              <a:t> vs Has-Passed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 Passed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20</c:v>
                </c:pt>
                <c:pt idx="1">
                  <c:v>37</c:v>
                </c:pt>
                <c:pt idx="2">
                  <c:v>54</c:v>
                </c:pt>
                <c:pt idx="3">
                  <c:v>63</c:v>
                </c:pt>
                <c:pt idx="4">
                  <c:v>29</c:v>
                </c:pt>
                <c:pt idx="5">
                  <c:v>60</c:v>
                </c:pt>
                <c:pt idx="6">
                  <c:v>50</c:v>
                </c:pt>
                <c:pt idx="7">
                  <c:v>70</c:v>
                </c:pt>
                <c:pt idx="8">
                  <c:v>100</c:v>
                </c:pt>
                <c:pt idx="9">
                  <c:v>25</c:v>
                </c:pt>
                <c:pt idx="10">
                  <c:v>30</c:v>
                </c:pt>
                <c:pt idx="11">
                  <c:v>80</c:v>
                </c:pt>
                <c:pt idx="12">
                  <c:v>27</c:v>
                </c:pt>
                <c:pt idx="13">
                  <c:v>35</c:v>
                </c:pt>
                <c:pt idx="14">
                  <c:v>90</c:v>
                </c:pt>
                <c:pt idx="15">
                  <c:v>65</c:v>
                </c:pt>
                <c:pt idx="16">
                  <c:v>77</c:v>
                </c:pt>
                <c:pt idx="17">
                  <c:v>74</c:v>
                </c:pt>
                <c:pt idx="18">
                  <c:v>72</c:v>
                </c:pt>
                <c:pt idx="19">
                  <c:v>56</c:v>
                </c:pt>
                <c:pt idx="20">
                  <c:v>69</c:v>
                </c:pt>
                <c:pt idx="21">
                  <c:v>33</c:v>
                </c:pt>
                <c:pt idx="22">
                  <c:v>36</c:v>
                </c:pt>
                <c:pt idx="23">
                  <c:v>25</c:v>
                </c:pt>
                <c:pt idx="24">
                  <c:v>37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B5-428A-9F56-3F43DE97B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4826175"/>
        <c:axId val="1119246127"/>
      </c:scatterChart>
      <c:valAx>
        <c:axId val="206482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246127"/>
        <c:crosses val="autoZero"/>
        <c:crossBetween val="midCat"/>
      </c:valAx>
      <c:valAx>
        <c:axId val="111924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826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Student</a:t>
            </a:r>
            <a:r>
              <a:rPr lang="en-US" baseline="0" dirty="0"/>
              <a:t> Log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 Studied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Sheet1!$A$2:$A$27</c:f>
              <c:numCache>
                <c:formatCode>General</c:formatCode>
                <c:ptCount val="26"/>
                <c:pt idx="0">
                  <c:v>20</c:v>
                </c:pt>
                <c:pt idx="1">
                  <c:v>21</c:v>
                </c:pt>
                <c:pt idx="2">
                  <c:v>23</c:v>
                </c:pt>
                <c:pt idx="3">
                  <c:v>22</c:v>
                </c:pt>
                <c:pt idx="4">
                  <c:v>24</c:v>
                </c:pt>
                <c:pt idx="5">
                  <c:v>24</c:v>
                </c:pt>
                <c:pt idx="6">
                  <c:v>27</c:v>
                </c:pt>
                <c:pt idx="7">
                  <c:v>26</c:v>
                </c:pt>
                <c:pt idx="8">
                  <c:v>29</c:v>
                </c:pt>
                <c:pt idx="9">
                  <c:v>50</c:v>
                </c:pt>
                <c:pt idx="10">
                  <c:v>55</c:v>
                </c:pt>
                <c:pt idx="11">
                  <c:v>67</c:v>
                </c:pt>
                <c:pt idx="12">
                  <c:v>70</c:v>
                </c:pt>
                <c:pt idx="13">
                  <c:v>58</c:v>
                </c:pt>
                <c:pt idx="14">
                  <c:v>59</c:v>
                </c:pt>
                <c:pt idx="15">
                  <c:v>67</c:v>
                </c:pt>
                <c:pt idx="16">
                  <c:v>52</c:v>
                </c:pt>
                <c:pt idx="17">
                  <c:v>59</c:v>
                </c:pt>
                <c:pt idx="18">
                  <c:v>70</c:v>
                </c:pt>
              </c:numCache>
            </c:numRef>
          </c:xVal>
          <c:yVal>
            <c:numRef>
              <c:f>Sheet1!$B$2:$B$27</c:f>
              <c:numCache>
                <c:formatCode>General</c:formatCode>
                <c:ptCount val="26"/>
                <c:pt idx="0">
                  <c:v>30</c:v>
                </c:pt>
                <c:pt idx="1">
                  <c:v>35</c:v>
                </c:pt>
                <c:pt idx="2">
                  <c:v>36</c:v>
                </c:pt>
                <c:pt idx="3">
                  <c:v>37</c:v>
                </c:pt>
                <c:pt idx="4">
                  <c:v>25</c:v>
                </c:pt>
                <c:pt idx="5">
                  <c:v>28</c:v>
                </c:pt>
                <c:pt idx="6">
                  <c:v>39</c:v>
                </c:pt>
                <c:pt idx="7">
                  <c:v>40</c:v>
                </c:pt>
                <c:pt idx="8">
                  <c:v>39</c:v>
                </c:pt>
                <c:pt idx="9">
                  <c:v>60</c:v>
                </c:pt>
                <c:pt idx="10">
                  <c:v>65</c:v>
                </c:pt>
                <c:pt idx="11">
                  <c:v>66</c:v>
                </c:pt>
                <c:pt idx="12">
                  <c:v>80</c:v>
                </c:pt>
                <c:pt idx="13">
                  <c:v>65</c:v>
                </c:pt>
                <c:pt idx="14">
                  <c:v>72</c:v>
                </c:pt>
                <c:pt idx="15">
                  <c:v>70</c:v>
                </c:pt>
                <c:pt idx="16">
                  <c:v>60</c:v>
                </c:pt>
                <c:pt idx="17">
                  <c:v>70</c:v>
                </c:pt>
                <c:pt idx="18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4E-42AB-9988-CE9B66462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886239"/>
        <c:axId val="236032992"/>
      </c:scatterChart>
      <c:valAx>
        <c:axId val="839886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Hours</a:t>
                </a:r>
                <a:r>
                  <a:rPr lang="en-SG" baseline="0" dirty="0"/>
                  <a:t> Studied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32992"/>
        <c:crosses val="autoZero"/>
        <c:crossBetween val="midCat"/>
      </c:valAx>
      <c:valAx>
        <c:axId val="23603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Grades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8862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that it is a lost of lists to make things easier</a:t>
            </a:r>
            <a:endParaRPr/>
          </a:p>
        </p:txBody>
      </p:sp>
      <p:sp>
        <p:nvSpPr>
          <p:cNvPr id="619" name="Google Shape;61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LOC you can mention it as location and for ILOC you can mention it as index location for better retention and memory</a:t>
            </a:r>
            <a:endParaRPr/>
          </a:p>
        </p:txBody>
      </p:sp>
      <p:sp>
        <p:nvSpPr>
          <p:cNvPr id="743" name="Google Shape;743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that Seborn is built on top of matplitlib</a:t>
            </a:r>
            <a:endParaRPr/>
          </a:p>
        </p:txBody>
      </p:sp>
      <p:sp>
        <p:nvSpPr>
          <p:cNvPr id="860" name="Google Shape;860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middle value represents median while the left and right the 25 &amp; 75 percentiles accordingly</a:t>
            </a:r>
            <a:endParaRPr/>
          </a:p>
        </p:txBody>
      </p:sp>
      <p:sp>
        <p:nvSpPr>
          <p:cNvPr id="897" name="Google Shape;897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8" name="Google Shape;1448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Stochastic gradient descent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1" name="Google Shape;1461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Stochastic gradient descent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8" name="Google Shape;1478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Stochastic gradient descent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1" name="Google Shape;1501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7" name="Google Shape;1567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Stochastic gradient descent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9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9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9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9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9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9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9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9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8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08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8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8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08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9" name="Google Shape;119;p10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8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0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9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9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9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9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9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9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0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0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0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10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10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10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10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10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10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10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10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10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10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10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10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10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10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10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0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0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0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0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0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0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le team">
  <p:cSld name="Whole team"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1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11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111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11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11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11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11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11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11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11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11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11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11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11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11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11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11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11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11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11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111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11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11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11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11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1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1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0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0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0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31" name="Google Shape;31;p100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32" name="Google Shape;32;p100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0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00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0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 type="obj">
  <p:cSld name="OBJECT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01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38" name="Google Shape;38;p10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1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0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1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>
  <p:cSld name="2 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2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2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2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2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02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52" name="Google Shape;52;p102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2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02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2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2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3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3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4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4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4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4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4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0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4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5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5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5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le and Content">
  <p:cSld name="3 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6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6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6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6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06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93" name="Google Shape;93;p10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6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06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6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6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06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6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06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0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7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7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7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07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08" name="Google Shape;108;p10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7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07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7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8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8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8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chart" Target="../charts/chart1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chart" Target="../charts/char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chart" Target="../charts/chart3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colab.research.google.com/drive/1-IRljPEB6G0Q84FouKSls_Dd_9EvhT8S?usp=sharing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40.png"/><Relationship Id="rId7" Type="http://schemas.openxmlformats.org/officeDocument/2006/relationships/image" Target="../media/image36.png"/><Relationship Id="rId8" Type="http://schemas.openxmlformats.org/officeDocument/2006/relationships/image" Target="../media/image2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www.analyticsvidhya.com/blog/2021/05/develop-your-first-deep-learning-model-in-python-with-keras/" TargetMode="External"/><Relationship Id="rId4" Type="http://schemas.openxmlformats.org/officeDocument/2006/relationships/hyperlink" Target="https://saturncloud.io/blog/understanding-accuracy-in-keras-with-mean-squared-error-loss-function/" TargetMode="External"/><Relationship Id="rId5" Type="http://schemas.openxmlformats.org/officeDocument/2006/relationships/image" Target="../media/image3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www.springboard.com/blog/data-science/python-libraries-for-machine-learning/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2.png"/><Relationship Id="rId4" Type="http://schemas.openxmlformats.org/officeDocument/2006/relationships/hyperlink" Target="https://colab.research.google.com/drive/1-IRljPEB6G0Q84FouKSls_Dd_9EvhT8S?usp=sharing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www.geeksforgeeks.org/implementing-web-scraping-python-beautiful-soup/" TargetMode="External"/><Relationship Id="rId4" Type="http://schemas.openxmlformats.org/officeDocument/2006/relationships/hyperlink" Target="https://www.springboard.com/blog/data-science/python-libraries-for-machine-learning/" TargetMode="External"/><Relationship Id="rId5" Type="http://schemas.openxmlformats.org/officeDocument/2006/relationships/hyperlink" Target="https://www.springboard.com/blog/data-science/python-libraries-for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191" name="Google Shape;191;p1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MLDA@EEE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Calling a method of aclass</a:t>
            </a:r>
            <a:endParaRPr/>
          </a:p>
        </p:txBody>
      </p:sp>
      <p:sp>
        <p:nvSpPr>
          <p:cNvPr id="330" name="Google Shape;330;p1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331" name="Google Shape;331;p10"/>
          <p:cNvSpPr txBox="1"/>
          <p:nvPr>
            <p:ph idx="11" type="ftr"/>
          </p:nvPr>
        </p:nvSpPr>
        <p:spPr>
          <a:xfrm>
            <a:off x="3525628" y="6294437"/>
            <a:ext cx="4924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10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334" name="Google Shape;334;p10"/>
          <p:cNvSpPr txBox="1"/>
          <p:nvPr>
            <p:ph idx="1" type="body"/>
          </p:nvPr>
        </p:nvSpPr>
        <p:spPr>
          <a:xfrm>
            <a:off x="1231509" y="2216450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adder_class = Adder()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adder_class.add(1,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# This will return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35" name="Google Shape;335;p10"/>
          <p:cNvSpPr txBox="1"/>
          <p:nvPr/>
        </p:nvSpPr>
        <p:spPr>
          <a:xfrm>
            <a:off x="8450338" y="2565530"/>
            <a:ext cx="3173279" cy="28286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b="0" i="0" sz="2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What &amp; Why Libraries?</a:t>
            </a:r>
            <a:endParaRPr/>
          </a:p>
        </p:txBody>
      </p:sp>
      <p:sp>
        <p:nvSpPr>
          <p:cNvPr id="341" name="Google Shape;341;p11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Why have them in the first place?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is a “Traditional” Library?</a:t>
            </a:r>
            <a:endParaRPr/>
          </a:p>
        </p:txBody>
      </p:sp>
      <p:sp>
        <p:nvSpPr>
          <p:cNvPr id="347" name="Google Shape;347;p12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It is a location where people, who have experimented and know something about a subject write down their ideas for other people to use them.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If you want to learn something back in the olden days, you would have to go to a library and read a book on the subject.</a:t>
            </a:r>
            <a:endParaRPr/>
          </a:p>
        </p:txBody>
      </p:sp>
      <p:sp>
        <p:nvSpPr>
          <p:cNvPr id="348" name="Google Shape;348;p1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349" name="Google Shape;34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350" name="Google Shape;350;p12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 useful Analogy!</a:t>
            </a:r>
            <a:endParaRPr/>
          </a:p>
        </p:txBody>
      </p:sp>
      <p:sp>
        <p:nvSpPr>
          <p:cNvPr id="356" name="Google Shape;356;p13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357" name="Google Shape;35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358" name="Google Shape;358;p1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1512548" y="4316861"/>
            <a:ext cx="2628131" cy="96615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5C60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2009955" y="4601390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Issac Newton</a:t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4781934" y="2296813"/>
            <a:ext cx="2628131" cy="96615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5310995" y="2595226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/>
          </a:p>
        </p:txBody>
      </p:sp>
      <p:cxnSp>
        <p:nvCxnSpPr>
          <p:cNvPr id="363" name="Google Shape;363;p13"/>
          <p:cNvCxnSpPr/>
          <p:nvPr/>
        </p:nvCxnSpPr>
        <p:spPr>
          <a:xfrm flipH="1" rot="10800000">
            <a:off x="3131389" y="2964558"/>
            <a:ext cx="1431985" cy="11761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4" name="Google Shape;364;p13"/>
          <p:cNvSpPr txBox="1"/>
          <p:nvPr/>
        </p:nvSpPr>
        <p:spPr>
          <a:xfrm>
            <a:off x="3393775" y="3364937"/>
            <a:ext cx="9072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F=ma</a:t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8051321" y="4302976"/>
            <a:ext cx="2628131" cy="96615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cxnSp>
        <p:nvCxnSpPr>
          <p:cNvPr id="367" name="Google Shape;367;p13"/>
          <p:cNvCxnSpPr/>
          <p:nvPr/>
        </p:nvCxnSpPr>
        <p:spPr>
          <a:xfrm rot="10800000">
            <a:off x="7607658" y="3108102"/>
            <a:ext cx="1735959" cy="10368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13"/>
          <p:cNvSpPr txBox="1"/>
          <p:nvPr/>
        </p:nvSpPr>
        <p:spPr>
          <a:xfrm>
            <a:off x="7524901" y="3429000"/>
            <a:ext cx="90721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Hey I want to predict the motion of a thrown ball</a:t>
            </a:r>
            <a:endParaRPr/>
          </a:p>
        </p:txBody>
      </p:sp>
      <p:cxnSp>
        <p:nvCxnSpPr>
          <p:cNvPr id="369" name="Google Shape;369;p13"/>
          <p:cNvCxnSpPr/>
          <p:nvPr/>
        </p:nvCxnSpPr>
        <p:spPr>
          <a:xfrm>
            <a:off x="7607658" y="2595226"/>
            <a:ext cx="2421866" cy="14570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0" name="Google Shape;370;p13"/>
          <p:cNvSpPr txBox="1"/>
          <p:nvPr/>
        </p:nvSpPr>
        <p:spPr>
          <a:xfrm>
            <a:off x="9065779" y="3108102"/>
            <a:ext cx="9072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 useful Analogy!</a:t>
            </a:r>
            <a:endParaRPr/>
          </a:p>
        </p:txBody>
      </p:sp>
      <p:sp>
        <p:nvSpPr>
          <p:cNvPr id="376" name="Google Shape;376;p1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377" name="Google Shape;37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378" name="Google Shape;378;p1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1512548" y="4316861"/>
            <a:ext cx="2628131" cy="96615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5C60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 txBox="1"/>
          <p:nvPr/>
        </p:nvSpPr>
        <p:spPr>
          <a:xfrm>
            <a:off x="2034371" y="4462889"/>
            <a:ext cx="15700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Developers</a:t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>
            <a:off x="4781934" y="2296813"/>
            <a:ext cx="2628131" cy="96615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5175446" y="2595226"/>
            <a:ext cx="1841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/>
          </a:p>
        </p:txBody>
      </p:sp>
      <p:cxnSp>
        <p:nvCxnSpPr>
          <p:cNvPr id="383" name="Google Shape;383;p14"/>
          <p:cNvCxnSpPr/>
          <p:nvPr/>
        </p:nvCxnSpPr>
        <p:spPr>
          <a:xfrm flipH="1" rot="10800000">
            <a:off x="3131389" y="2964558"/>
            <a:ext cx="1431985" cy="11761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4" name="Google Shape;384;p14"/>
          <p:cNvSpPr txBox="1"/>
          <p:nvPr/>
        </p:nvSpPr>
        <p:spPr>
          <a:xfrm>
            <a:off x="2933796" y="3263620"/>
            <a:ext cx="11296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numpy.add()</a:t>
            </a:r>
            <a:endParaRPr/>
          </a:p>
        </p:txBody>
      </p:sp>
      <p:sp>
        <p:nvSpPr>
          <p:cNvPr id="385" name="Google Shape;385;p14"/>
          <p:cNvSpPr/>
          <p:nvPr/>
        </p:nvSpPr>
        <p:spPr>
          <a:xfrm>
            <a:off x="8051321" y="4302976"/>
            <a:ext cx="2628131" cy="96615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4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cxnSp>
        <p:nvCxnSpPr>
          <p:cNvPr id="387" name="Google Shape;387;p14"/>
          <p:cNvCxnSpPr/>
          <p:nvPr/>
        </p:nvCxnSpPr>
        <p:spPr>
          <a:xfrm rot="10800000">
            <a:off x="7607658" y="3108102"/>
            <a:ext cx="1735959" cy="10368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8" name="Google Shape;388;p14"/>
          <p:cNvSpPr txBox="1"/>
          <p:nvPr/>
        </p:nvSpPr>
        <p:spPr>
          <a:xfrm>
            <a:off x="7524901" y="3429000"/>
            <a:ext cx="90721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Hey I have 2 lists, I want to add them!</a:t>
            </a:r>
            <a:endParaRPr/>
          </a:p>
        </p:txBody>
      </p:sp>
      <p:cxnSp>
        <p:nvCxnSpPr>
          <p:cNvPr id="389" name="Google Shape;389;p14"/>
          <p:cNvCxnSpPr/>
          <p:nvPr/>
        </p:nvCxnSpPr>
        <p:spPr>
          <a:xfrm>
            <a:off x="7607658" y="2595226"/>
            <a:ext cx="2421866" cy="14570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0" name="Google Shape;390;p14"/>
          <p:cNvSpPr txBox="1"/>
          <p:nvPr/>
        </p:nvSpPr>
        <p:spPr>
          <a:xfrm>
            <a:off x="9017959" y="3132167"/>
            <a:ext cx="10465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numpy.add()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The Structure of a Library</a:t>
            </a:r>
            <a:endParaRPr/>
          </a:p>
        </p:txBody>
      </p:sp>
      <p:sp>
        <p:nvSpPr>
          <p:cNvPr id="396" name="Google Shape;396;p1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397" name="Google Shape;39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398" name="Google Shape;398;p1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15"/>
          <p:cNvSpPr txBox="1"/>
          <p:nvPr/>
        </p:nvSpPr>
        <p:spPr>
          <a:xfrm>
            <a:off x="8583268" y="4601389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400" name="Google Shape;400;p15"/>
          <p:cNvSpPr txBox="1"/>
          <p:nvPr/>
        </p:nvSpPr>
        <p:spPr>
          <a:xfrm>
            <a:off x="1571385" y="2243494"/>
            <a:ext cx="369610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88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1" name="Google Shape;401;p15"/>
          <p:cNvSpPr txBox="1"/>
          <p:nvPr/>
        </p:nvSpPr>
        <p:spPr>
          <a:xfrm>
            <a:off x="6735217" y="2243495"/>
            <a:ext cx="3696101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77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4417996" y="2333059"/>
            <a:ext cx="3166711" cy="1874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 txBox="1"/>
          <p:nvPr/>
        </p:nvSpPr>
        <p:spPr>
          <a:xfrm>
            <a:off x="4562374" y="3787458"/>
            <a:ext cx="24063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.zeros(shape=5)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 txBox="1"/>
          <p:nvPr/>
        </p:nvSpPr>
        <p:spPr>
          <a:xfrm>
            <a:off x="6872439" y="3772069"/>
            <a:ext cx="1838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[0, 0, 0, 0, 0]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Today’s Agenda</a:t>
            </a:r>
            <a:endParaRPr/>
          </a:p>
        </p:txBody>
      </p:sp>
      <p:grpSp>
        <p:nvGrpSpPr>
          <p:cNvPr id="410" name="Google Shape;410;p16"/>
          <p:cNvGrpSpPr/>
          <p:nvPr/>
        </p:nvGrpSpPr>
        <p:grpSpPr>
          <a:xfrm>
            <a:off x="1245325" y="2142863"/>
            <a:ext cx="9779182" cy="3490406"/>
            <a:chOff x="0" y="436300"/>
            <a:chExt cx="9779182" cy="3490406"/>
          </a:xfrm>
        </p:grpSpPr>
        <p:cxnSp>
          <p:nvCxnSpPr>
            <p:cNvPr id="411" name="Google Shape;411;p16"/>
            <p:cNvCxnSpPr/>
            <p:nvPr/>
          </p:nvCxnSpPr>
          <p:spPr>
            <a:xfrm>
              <a:off x="0" y="2181504"/>
              <a:ext cx="9779182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412" name="Google Shape;412;p16"/>
            <p:cNvSpPr/>
            <p:nvPr/>
          </p:nvSpPr>
          <p:spPr>
            <a:xfrm rot="8100000">
              <a:off x="69819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05463" y="538395"/>
              <a:ext cx="249564" cy="249564"/>
            </a:xfrm>
            <a:prstGeom prst="ellipse">
              <a:avLst/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 txBox="1"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basic introduction to libraries and the mindset behind them</a:t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 txBox="1"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is a Library</a:t>
              </a:r>
              <a:endParaRPr/>
            </a:p>
          </p:txBody>
        </p:sp>
        <p:cxnSp>
          <p:nvCxnSpPr>
            <p:cNvPr id="418" name="Google Shape;418;p16"/>
            <p:cNvCxnSpPr/>
            <p:nvPr/>
          </p:nvCxnSpPr>
          <p:spPr>
            <a:xfrm>
              <a:off x="230245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19" name="Google Shape;419;p16"/>
            <p:cNvSpPr/>
            <p:nvPr/>
          </p:nvSpPr>
          <p:spPr>
            <a:xfrm>
              <a:off x="189408" y="2140666"/>
              <a:ext cx="81675" cy="81675"/>
            </a:xfrm>
            <a:prstGeom prst="ellipse">
              <a:avLst/>
            </a:prstGeom>
            <a:solidFill>
              <a:srgbClr val="CED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2700000">
              <a:off x="1707641" y="3539404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743285" y="3575048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 txBox="1"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9850" lIns="0" spcFirstLastPara="1" rIns="0" wrap="square" tIns="10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NumPy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Pandas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Matplotlib/Seaborn</a:t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 txBox="1"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Big 3</a:t>
              </a:r>
              <a:endParaRPr/>
            </a:p>
          </p:txBody>
        </p:sp>
        <p:cxnSp>
          <p:nvCxnSpPr>
            <p:cNvPr id="426" name="Google Shape;426;p16"/>
            <p:cNvCxnSpPr/>
            <p:nvPr/>
          </p:nvCxnSpPr>
          <p:spPr>
            <a:xfrm>
              <a:off x="1868067" y="2181504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27" name="Google Shape;427;p16"/>
            <p:cNvSpPr/>
            <p:nvPr/>
          </p:nvSpPr>
          <p:spPr>
            <a:xfrm>
              <a:off x="18262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8100000">
              <a:off x="3331841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367485" y="538395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 txBox="1"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Data Science</a:t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 txBox="1"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Scikit-learn</a:t>
              </a:r>
              <a:endParaRPr/>
            </a:p>
          </p:txBody>
        </p:sp>
        <p:cxnSp>
          <p:nvCxnSpPr>
            <p:cNvPr id="434" name="Google Shape;434;p16"/>
            <p:cNvCxnSpPr/>
            <p:nvPr/>
          </p:nvCxnSpPr>
          <p:spPr>
            <a:xfrm>
              <a:off x="3492267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35" name="Google Shape;435;p16"/>
            <p:cNvSpPr/>
            <p:nvPr/>
          </p:nvSpPr>
          <p:spPr>
            <a:xfrm>
              <a:off x="34504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-2700000">
              <a:off x="4956041" y="3539404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991685" y="3575048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 txBox="1"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9850" lIns="0" spcFirstLastPara="1" rIns="0" wrap="square" tIns="10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Machine Learning</a:t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 txBox="1"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TensorFlow/PyTorch</a:t>
              </a:r>
              <a:endPara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2" name="Google Shape;442;p16"/>
            <p:cNvCxnSpPr/>
            <p:nvPr/>
          </p:nvCxnSpPr>
          <p:spPr>
            <a:xfrm>
              <a:off x="5116467" y="2181504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43" name="Google Shape;443;p16"/>
            <p:cNvSpPr/>
            <p:nvPr/>
          </p:nvSpPr>
          <p:spPr>
            <a:xfrm>
              <a:off x="50746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8100000">
              <a:off x="6580241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4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6615885" y="538395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 txBox="1"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 txBox="1"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  <p:cxnSp>
          <p:nvCxnSpPr>
            <p:cNvPr id="450" name="Google Shape;450;p16"/>
            <p:cNvCxnSpPr/>
            <p:nvPr/>
          </p:nvCxnSpPr>
          <p:spPr>
            <a:xfrm>
              <a:off x="6740667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51" name="Google Shape;451;p16"/>
            <p:cNvSpPr/>
            <p:nvPr/>
          </p:nvSpPr>
          <p:spPr>
            <a:xfrm>
              <a:off x="6698885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453" name="Google Shape;4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454" name="Google Shape;454;p1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Express Exercise (II)</a:t>
            </a:r>
            <a:endParaRPr/>
          </a:p>
        </p:txBody>
      </p:sp>
      <p:sp>
        <p:nvSpPr>
          <p:cNvPr id="460" name="Google Shape;460;p17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Try using the NumPy library now to replicate the same result as of exercise one</a:t>
            </a:r>
            <a:endParaRPr/>
          </a:p>
          <a:p>
            <a:pPr indent="-2286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905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1" name="Google Shape;461;p1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462" name="Google Shape;46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463" name="Google Shape;463;p17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The essential 3 to get started</a:t>
            </a:r>
            <a:endParaRPr/>
          </a:p>
        </p:txBody>
      </p:sp>
      <p:sp>
        <p:nvSpPr>
          <p:cNvPr id="469" name="Google Shape;469;p18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What everyone should take to their gravestone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The 3 essential</a:t>
            </a:r>
            <a:endParaRPr/>
          </a:p>
        </p:txBody>
      </p:sp>
      <p:sp>
        <p:nvSpPr>
          <p:cNvPr id="475" name="Google Shape;475;p19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476" name="Google Shape;476;p19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77" name="Google Shape;477;p19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Pandas</a:t>
            </a:r>
            <a:endParaRPr/>
          </a:p>
        </p:txBody>
      </p:sp>
      <p:sp>
        <p:nvSpPr>
          <p:cNvPr id="478" name="Google Shape;478;p19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19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Matplotlib</a:t>
            </a:r>
            <a:endParaRPr/>
          </a:p>
        </p:txBody>
      </p:sp>
      <p:sp>
        <p:nvSpPr>
          <p:cNvPr id="480" name="Google Shape;480;p19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matplotlib.pyplot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endParaRPr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19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482" name="Google Shape;4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483" name="Google Shape;483;p1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p19"/>
          <p:cNvSpPr txBox="1"/>
          <p:nvPr/>
        </p:nvSpPr>
        <p:spPr>
          <a:xfrm>
            <a:off x="1366787" y="3205213"/>
            <a:ext cx="281057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is essentially the library that you will be using when it comes to dealing with arrays (essentially lists where you can do higher-order computations on).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9"/>
          <p:cNvSpPr txBox="1"/>
          <p:nvPr/>
        </p:nvSpPr>
        <p:spPr>
          <a:xfrm>
            <a:off x="4865137" y="3205213"/>
            <a:ext cx="281057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essentially the library that is mainly used to extract and manage data from an external source, like from a CSV file in a local directory for example.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8381432" y="3527737"/>
            <a:ext cx="281057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 and Seaborn will mostly be used for visualizing your results.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97" name="Google Shape;197;p2"/>
          <p:cNvSpPr txBox="1"/>
          <p:nvPr>
            <p:ph idx="1" type="subTitle"/>
          </p:nvPr>
        </p:nvSpPr>
        <p:spPr>
          <a:xfrm>
            <a:off x="504379" y="3532095"/>
            <a:ext cx="6496714" cy="318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/>
              <a:t>Introduction to the concept of a library and why we need them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/>
              <a:t>Numpy, pandas, seaborn (matplotlib)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/>
              <a:t>Scikit-learn for Data Science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/>
              <a:t>TensorFlow and PyTorch for Machine Learning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/>
              <a:t>Supplementary libraries to help you eliminate inefficiencies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Steps for Data Science</a:t>
            </a:r>
            <a:endParaRPr/>
          </a:p>
        </p:txBody>
      </p:sp>
      <p:sp>
        <p:nvSpPr>
          <p:cNvPr id="492" name="Google Shape;492;p2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493" name="Google Shape;49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https://hevodata.com/learn/data-science-modelling/</a:t>
            </a:r>
            <a:endParaRPr/>
          </a:p>
        </p:txBody>
      </p:sp>
      <p:sp>
        <p:nvSpPr>
          <p:cNvPr id="494" name="Google Shape;494;p2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20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pSp>
        <p:nvGrpSpPr>
          <p:cNvPr id="496" name="Google Shape;496;p20"/>
          <p:cNvGrpSpPr/>
          <p:nvPr/>
        </p:nvGrpSpPr>
        <p:grpSpPr>
          <a:xfrm>
            <a:off x="4475803" y="1931783"/>
            <a:ext cx="3162558" cy="3515980"/>
            <a:chOff x="1039941" y="135"/>
            <a:chExt cx="3162558" cy="3515980"/>
          </a:xfrm>
        </p:grpSpPr>
        <p:sp>
          <p:nvSpPr>
            <p:cNvPr id="497" name="Google Shape;497;p20"/>
            <p:cNvSpPr/>
            <p:nvPr/>
          </p:nvSpPr>
          <p:spPr>
            <a:xfrm>
              <a:off x="2182217" y="135"/>
              <a:ext cx="878006" cy="878006"/>
            </a:xfrm>
            <a:prstGeom prst="ellipse">
              <a:avLst/>
            </a:prstGeom>
            <a:solidFill>
              <a:srgbClr val="0067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 txBox="1"/>
            <p:nvPr/>
          </p:nvSpPr>
          <p:spPr>
            <a:xfrm>
              <a:off x="2310798" y="128716"/>
              <a:ext cx="620844" cy="620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Arial"/>
                <a:buNone/>
              </a:pPr>
              <a:r>
                <a:rPr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Understand the Problem</a:t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1800000">
              <a:off x="3069770" y="617414"/>
              <a:ext cx="233719" cy="2963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 txBox="1"/>
            <p:nvPr/>
          </p:nvSpPr>
          <p:spPr>
            <a:xfrm rot="1800000">
              <a:off x="3074467" y="659150"/>
              <a:ext cx="163603" cy="177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3324493" y="659629"/>
              <a:ext cx="878006" cy="878006"/>
            </a:xfrm>
            <a:prstGeom prst="ellipse">
              <a:avLst/>
            </a:prstGeom>
            <a:solidFill>
              <a:srgbClr val="0067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 txBox="1"/>
            <p:nvPr/>
          </p:nvSpPr>
          <p:spPr>
            <a:xfrm>
              <a:off x="3453074" y="788210"/>
              <a:ext cx="620844" cy="620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Arial"/>
                <a:buNone/>
              </a:pPr>
              <a:r>
                <a:rPr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Extraction</a:t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5400000">
              <a:off x="3646637" y="1603347"/>
              <a:ext cx="233719" cy="2963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 txBox="1"/>
            <p:nvPr/>
          </p:nvSpPr>
          <p:spPr>
            <a:xfrm rot="5400000">
              <a:off x="3681695" y="1627554"/>
              <a:ext cx="163603" cy="177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3324493" y="1978616"/>
              <a:ext cx="878006" cy="878006"/>
            </a:xfrm>
            <a:prstGeom prst="ellipse">
              <a:avLst/>
            </a:prstGeom>
            <a:solidFill>
              <a:srgbClr val="0067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 txBox="1"/>
            <p:nvPr/>
          </p:nvSpPr>
          <p:spPr>
            <a:xfrm>
              <a:off x="3453074" y="2107197"/>
              <a:ext cx="620844" cy="620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Arial"/>
                <a:buNone/>
              </a:pPr>
              <a:r>
                <a:rPr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Cleaning</a:t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9000000">
              <a:off x="3081227" y="2595895"/>
              <a:ext cx="233719" cy="2963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 txBox="1"/>
            <p:nvPr/>
          </p:nvSpPr>
          <p:spPr>
            <a:xfrm rot="-1800000">
              <a:off x="3146646" y="2637631"/>
              <a:ext cx="163603" cy="177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2182217" y="2638109"/>
              <a:ext cx="878006" cy="878006"/>
            </a:xfrm>
            <a:prstGeom prst="ellipse">
              <a:avLst/>
            </a:prstGeom>
            <a:solidFill>
              <a:srgbClr val="0067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2310798" y="2766690"/>
              <a:ext cx="620844" cy="620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Arial"/>
                <a:buNone/>
              </a:pPr>
              <a:r>
                <a:rPr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Analyze/Visualize the Data</a:t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 rot="-9000000">
              <a:off x="1938951" y="2602509"/>
              <a:ext cx="233719" cy="2963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 txBox="1"/>
            <p:nvPr/>
          </p:nvSpPr>
          <p:spPr>
            <a:xfrm rot="1800000">
              <a:off x="2004370" y="2679303"/>
              <a:ext cx="163603" cy="177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1039941" y="1978616"/>
              <a:ext cx="878006" cy="878006"/>
            </a:xfrm>
            <a:prstGeom prst="ellipse">
              <a:avLst/>
            </a:prstGeom>
            <a:solidFill>
              <a:srgbClr val="0067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 txBox="1"/>
            <p:nvPr/>
          </p:nvSpPr>
          <p:spPr>
            <a:xfrm>
              <a:off x="1168522" y="2107197"/>
              <a:ext cx="620844" cy="620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Arial"/>
                <a:buNone/>
              </a:pPr>
              <a:r>
                <a:rPr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Feature Selection</a:t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1362085" y="1616577"/>
              <a:ext cx="233719" cy="2963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 txBox="1"/>
            <p:nvPr/>
          </p:nvSpPr>
          <p:spPr>
            <a:xfrm rot="-5400000">
              <a:off x="1397143" y="1710900"/>
              <a:ext cx="163603" cy="177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1039941" y="659629"/>
              <a:ext cx="878006" cy="878006"/>
            </a:xfrm>
            <a:prstGeom prst="ellipse">
              <a:avLst/>
            </a:prstGeom>
            <a:solidFill>
              <a:srgbClr val="0067F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 txBox="1"/>
            <p:nvPr/>
          </p:nvSpPr>
          <p:spPr>
            <a:xfrm>
              <a:off x="1168522" y="788210"/>
              <a:ext cx="620844" cy="620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Arial"/>
                <a:buNone/>
              </a:pPr>
              <a:r>
                <a:rPr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Machine Learning</a:t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 rot="-1800000">
              <a:off x="1927494" y="624029"/>
              <a:ext cx="233719" cy="29632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 txBox="1"/>
            <p:nvPr/>
          </p:nvSpPr>
          <p:spPr>
            <a:xfrm rot="-1800000">
              <a:off x="1932191" y="700823"/>
              <a:ext cx="163603" cy="177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20"/>
          <p:cNvSpPr txBox="1"/>
          <p:nvPr/>
        </p:nvSpPr>
        <p:spPr>
          <a:xfrm>
            <a:off x="7786837" y="2857963"/>
            <a:ext cx="12512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endParaRPr/>
          </a:p>
        </p:txBody>
      </p:sp>
      <p:sp>
        <p:nvSpPr>
          <p:cNvPr id="522" name="Google Shape;522;p20"/>
          <p:cNvSpPr txBox="1"/>
          <p:nvPr/>
        </p:nvSpPr>
        <p:spPr>
          <a:xfrm>
            <a:off x="7786837" y="4100350"/>
            <a:ext cx="12512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endParaRPr/>
          </a:p>
        </p:txBody>
      </p:sp>
      <p:sp>
        <p:nvSpPr>
          <p:cNvPr id="523" name="Google Shape;523;p20"/>
          <p:cNvSpPr txBox="1"/>
          <p:nvPr/>
        </p:nvSpPr>
        <p:spPr>
          <a:xfrm>
            <a:off x="6668702" y="4984606"/>
            <a:ext cx="20096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matplotlib/seaborn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529" name="Google Shape;529;p21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Arrays! Arrays! Arrays!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Why use NumPy?</a:t>
            </a:r>
            <a:endParaRPr/>
          </a:p>
        </p:txBody>
      </p:sp>
      <p:sp>
        <p:nvSpPr>
          <p:cNvPr id="535" name="Google Shape;535;p22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Well,  Python does not have arrays built in, and since machine learning relies a lot on matrix computation, it is important to have a library for these things. </a:t>
            </a:r>
            <a:endParaRPr/>
          </a:p>
        </p:txBody>
      </p:sp>
      <p:sp>
        <p:nvSpPr>
          <p:cNvPr id="536" name="Google Shape;536;p2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537" name="Google Shape;537;p22"/>
          <p:cNvSpPr txBox="1"/>
          <p:nvPr>
            <p:ph idx="11" type="ftr"/>
          </p:nvPr>
        </p:nvSpPr>
        <p:spPr>
          <a:xfrm>
            <a:off x="3913872" y="6356350"/>
            <a:ext cx="4364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https://numpy.org/doc/stable/reference/index.html#reference</a:t>
            </a:r>
            <a:endParaRPr/>
          </a:p>
        </p:txBody>
      </p:sp>
      <p:sp>
        <p:nvSpPr>
          <p:cNvPr id="538" name="Google Shape;538;p22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39" name="Google Shape;539;p22"/>
          <p:cNvGraphicFramePr/>
          <p:nvPr/>
        </p:nvGraphicFramePr>
        <p:xfrm>
          <a:off x="471293" y="5435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{5EB0FD87-D9DB-4958-8B29-0C42DD8F8297}</a:tableStyleId>
              </a:tblPr>
              <a:tblGrid>
                <a:gridCol w="808300"/>
                <a:gridCol w="808300"/>
                <a:gridCol w="808300"/>
                <a:gridCol w="808300"/>
                <a:gridCol w="8083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0" name="Google Shape;540;p22"/>
          <p:cNvSpPr txBox="1"/>
          <p:nvPr/>
        </p:nvSpPr>
        <p:spPr>
          <a:xfrm>
            <a:off x="778766" y="5014845"/>
            <a:ext cx="3426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of prices</a:t>
            </a:r>
            <a:endParaRPr/>
          </a:p>
        </p:txBody>
      </p:sp>
      <p:sp>
        <p:nvSpPr>
          <p:cNvPr id="541" name="Google Shape;541;p22"/>
          <p:cNvSpPr/>
          <p:nvPr/>
        </p:nvSpPr>
        <p:spPr>
          <a:xfrm>
            <a:off x="5209032" y="5526850"/>
            <a:ext cx="2358190" cy="1828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2" name="Google Shape;542;p22"/>
          <p:cNvGraphicFramePr/>
          <p:nvPr/>
        </p:nvGraphicFramePr>
        <p:xfrm>
          <a:off x="7913839" y="5435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{5EB0FD87-D9DB-4958-8B29-0C42DD8F8297}</a:tableStyleId>
              </a:tblPr>
              <a:tblGrid>
                <a:gridCol w="808300"/>
                <a:gridCol w="808300"/>
                <a:gridCol w="808300"/>
                <a:gridCol w="808300"/>
                <a:gridCol w="8083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3" name="Google Shape;543;p22"/>
          <p:cNvSpPr txBox="1"/>
          <p:nvPr/>
        </p:nvSpPr>
        <p:spPr>
          <a:xfrm>
            <a:off x="8221312" y="5072596"/>
            <a:ext cx="3426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 of prices</a:t>
            </a:r>
            <a:endParaRPr/>
          </a:p>
        </p:txBody>
      </p:sp>
      <p:sp>
        <p:nvSpPr>
          <p:cNvPr id="544" name="Google Shape;544;p22"/>
          <p:cNvSpPr txBox="1"/>
          <p:nvPr/>
        </p:nvSpPr>
        <p:spPr>
          <a:xfrm>
            <a:off x="5351646" y="5257262"/>
            <a:ext cx="19731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np.array()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numpy.array()</a:t>
            </a:r>
            <a:endParaRPr/>
          </a:p>
        </p:txBody>
      </p:sp>
      <p:sp>
        <p:nvSpPr>
          <p:cNvPr id="550" name="Google Shape;550;p23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551" name="Google Shape;551;p23"/>
          <p:cNvSpPr txBox="1"/>
          <p:nvPr>
            <p:ph idx="11" type="ftr"/>
          </p:nvPr>
        </p:nvSpPr>
        <p:spPr>
          <a:xfrm>
            <a:off x="3525628" y="6294437"/>
            <a:ext cx="4924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https://numpy.org/doc/stable/reference/generated/numpy.array.html</a:t>
            </a:r>
            <a:endParaRPr/>
          </a:p>
        </p:txBody>
      </p:sp>
      <p:sp>
        <p:nvSpPr>
          <p:cNvPr id="552" name="Google Shape;552;p2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23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554" name="Google Shape;554;p23"/>
          <p:cNvSpPr txBox="1"/>
          <p:nvPr>
            <p:ph idx="1" type="body"/>
          </p:nvPr>
        </p:nvSpPr>
        <p:spPr>
          <a:xfrm>
            <a:off x="1231509" y="2216450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list_of_prices = [97, 28, 36, 53, 59]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(list_of_prices))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array_of_prices 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.array(list_of_prices)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(array_of_prices))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55" name="Google Shape;555;p23"/>
          <p:cNvSpPr txBox="1"/>
          <p:nvPr/>
        </p:nvSpPr>
        <p:spPr>
          <a:xfrm>
            <a:off x="8450338" y="2565530"/>
            <a:ext cx="3173279" cy="28286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6" name="Google Shape;5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7366" y="3131240"/>
            <a:ext cx="2266816" cy="59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2591" y="4430196"/>
            <a:ext cx="2768771" cy="37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numpy.add()</a:t>
            </a:r>
            <a:endParaRPr/>
          </a:p>
        </p:txBody>
      </p:sp>
      <p:sp>
        <p:nvSpPr>
          <p:cNvPr id="563" name="Google Shape;563;p2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564" name="Google Shape;5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565" name="Google Shape;565;p2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8583268" y="4601389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aphicFrame>
        <p:nvGraphicFramePr>
          <p:cNvPr id="567" name="Google Shape;567;p24"/>
          <p:cNvGraphicFramePr/>
          <p:nvPr/>
        </p:nvGraphicFramePr>
        <p:xfrm>
          <a:off x="4075230" y="2971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{5EB0FD87-D9DB-4958-8B29-0C42DD8F8297}</a:tableStyleId>
              </a:tblPr>
              <a:tblGrid>
                <a:gridCol w="808300"/>
                <a:gridCol w="808300"/>
                <a:gridCol w="808300"/>
                <a:gridCol w="808300"/>
                <a:gridCol w="8083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8" name="Google Shape;568;p24"/>
          <p:cNvSpPr txBox="1"/>
          <p:nvPr/>
        </p:nvSpPr>
        <p:spPr>
          <a:xfrm>
            <a:off x="4382703" y="2464150"/>
            <a:ext cx="3426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of prices</a:t>
            </a:r>
            <a:endParaRPr/>
          </a:p>
        </p:txBody>
      </p:sp>
      <p:graphicFrame>
        <p:nvGraphicFramePr>
          <p:cNvPr id="569" name="Google Shape;569;p24"/>
          <p:cNvGraphicFramePr/>
          <p:nvPr/>
        </p:nvGraphicFramePr>
        <p:xfrm>
          <a:off x="4036313" y="4098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{5EB0FD87-D9DB-4958-8B29-0C42DD8F8297}</a:tableStyleId>
              </a:tblPr>
              <a:tblGrid>
                <a:gridCol w="808300"/>
                <a:gridCol w="808300"/>
                <a:gridCol w="808300"/>
                <a:gridCol w="808300"/>
                <a:gridCol w="8083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0" name="Google Shape;570;p24"/>
          <p:cNvSpPr txBox="1"/>
          <p:nvPr/>
        </p:nvSpPr>
        <p:spPr>
          <a:xfrm>
            <a:off x="4382703" y="3662124"/>
            <a:ext cx="3426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GST Inclusion </a:t>
            </a:r>
            <a:endParaRPr/>
          </a:p>
        </p:txBody>
      </p:sp>
      <p:graphicFrame>
        <p:nvGraphicFramePr>
          <p:cNvPr id="571" name="Google Shape;571;p24"/>
          <p:cNvGraphicFramePr/>
          <p:nvPr/>
        </p:nvGraphicFramePr>
        <p:xfrm>
          <a:off x="4036313" y="5305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{5EB0FD87-D9DB-4958-8B29-0C42DD8F8297}</a:tableStyleId>
              </a:tblPr>
              <a:tblGrid>
                <a:gridCol w="808300"/>
                <a:gridCol w="808300"/>
                <a:gridCol w="808300"/>
                <a:gridCol w="808300"/>
                <a:gridCol w="8083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2" name="Google Shape;572;p24"/>
          <p:cNvSpPr txBox="1"/>
          <p:nvPr/>
        </p:nvSpPr>
        <p:spPr>
          <a:xfrm>
            <a:off x="5797201" y="4572283"/>
            <a:ext cx="5197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573" name="Google Shape;573;p24"/>
          <p:cNvSpPr txBox="1"/>
          <p:nvPr/>
        </p:nvSpPr>
        <p:spPr>
          <a:xfrm>
            <a:off x="5780743" y="3351675"/>
            <a:ext cx="5197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574" name="Google Shape;574;p24"/>
          <p:cNvSpPr txBox="1"/>
          <p:nvPr/>
        </p:nvSpPr>
        <p:spPr>
          <a:xfrm>
            <a:off x="4382703" y="4855602"/>
            <a:ext cx="3426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Prices with GST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numpy.add()</a:t>
            </a:r>
            <a:endParaRPr/>
          </a:p>
        </p:txBody>
      </p:sp>
      <p:sp>
        <p:nvSpPr>
          <p:cNvPr id="580" name="Google Shape;580;p2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581" name="Google Shape;581;p25"/>
          <p:cNvSpPr txBox="1"/>
          <p:nvPr>
            <p:ph idx="11" type="ftr"/>
          </p:nvPr>
        </p:nvSpPr>
        <p:spPr>
          <a:xfrm>
            <a:off x="3835856" y="6336100"/>
            <a:ext cx="49128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https://numpy.org/doc/stable/reference/generated/numpy.add.html</a:t>
            </a:r>
            <a:endParaRPr/>
          </a:p>
        </p:txBody>
      </p:sp>
      <p:sp>
        <p:nvSpPr>
          <p:cNvPr id="582" name="Google Shape;582;p2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25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584" name="Google Shape;584;p25"/>
          <p:cNvSpPr txBox="1"/>
          <p:nvPr>
            <p:ph idx="1" type="body"/>
          </p:nvPr>
        </p:nvSpPr>
        <p:spPr>
          <a:xfrm>
            <a:off x="1231509" y="2216450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array_of_prices =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.array([97, 28, 36, 53, 59])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gst_inclusion=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.array([8, 3, 3, 4, 5])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prices_with_gst 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.add(array_of_prices, 					gst_inclusion)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(prices_with_gst)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25"/>
          <p:cNvSpPr txBox="1"/>
          <p:nvPr/>
        </p:nvSpPr>
        <p:spPr>
          <a:xfrm>
            <a:off x="8450338" y="2565530"/>
            <a:ext cx="3173279" cy="28286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86" name="Google Shape;5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8751" y="3653067"/>
            <a:ext cx="2633917" cy="36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numpy.subtract()</a:t>
            </a:r>
            <a:endParaRPr/>
          </a:p>
        </p:txBody>
      </p:sp>
      <p:sp>
        <p:nvSpPr>
          <p:cNvPr id="592" name="Google Shape;592;p2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593" name="Google Shape;59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594" name="Google Shape;594;p2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26"/>
          <p:cNvSpPr txBox="1"/>
          <p:nvPr/>
        </p:nvSpPr>
        <p:spPr>
          <a:xfrm>
            <a:off x="8583268" y="4601389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aphicFrame>
        <p:nvGraphicFramePr>
          <p:cNvPr id="596" name="Google Shape;596;p26"/>
          <p:cNvGraphicFramePr/>
          <p:nvPr/>
        </p:nvGraphicFramePr>
        <p:xfrm>
          <a:off x="4075230" y="2971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{5EB0FD87-D9DB-4958-8B29-0C42DD8F8297}</a:tableStyleId>
              </a:tblPr>
              <a:tblGrid>
                <a:gridCol w="808300"/>
                <a:gridCol w="808300"/>
                <a:gridCol w="808300"/>
                <a:gridCol w="808300"/>
                <a:gridCol w="8083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7" name="Google Shape;597;p26"/>
          <p:cNvSpPr txBox="1"/>
          <p:nvPr/>
        </p:nvSpPr>
        <p:spPr>
          <a:xfrm>
            <a:off x="4382703" y="2464150"/>
            <a:ext cx="3426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of prices</a:t>
            </a:r>
            <a:endParaRPr/>
          </a:p>
        </p:txBody>
      </p:sp>
      <p:graphicFrame>
        <p:nvGraphicFramePr>
          <p:cNvPr id="598" name="Google Shape;598;p26"/>
          <p:cNvGraphicFramePr/>
          <p:nvPr/>
        </p:nvGraphicFramePr>
        <p:xfrm>
          <a:off x="4036313" y="4098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{5EB0FD87-D9DB-4958-8B29-0C42DD8F8297}</a:tableStyleId>
              </a:tblPr>
              <a:tblGrid>
                <a:gridCol w="808300"/>
                <a:gridCol w="808300"/>
                <a:gridCol w="808300"/>
                <a:gridCol w="808300"/>
                <a:gridCol w="8083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9" name="Google Shape;599;p26"/>
          <p:cNvSpPr txBox="1"/>
          <p:nvPr/>
        </p:nvSpPr>
        <p:spPr>
          <a:xfrm>
            <a:off x="4382703" y="3662124"/>
            <a:ext cx="3426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 Inclusion </a:t>
            </a:r>
            <a:endParaRPr/>
          </a:p>
        </p:txBody>
      </p:sp>
      <p:graphicFrame>
        <p:nvGraphicFramePr>
          <p:cNvPr id="600" name="Google Shape;600;p26"/>
          <p:cNvGraphicFramePr/>
          <p:nvPr/>
        </p:nvGraphicFramePr>
        <p:xfrm>
          <a:off x="4036313" y="5305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{5EB0FD87-D9DB-4958-8B29-0C42DD8F8297}</a:tableStyleId>
              </a:tblPr>
              <a:tblGrid>
                <a:gridCol w="808300"/>
                <a:gridCol w="808300"/>
                <a:gridCol w="808300"/>
                <a:gridCol w="808300"/>
                <a:gridCol w="8083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1" name="Google Shape;601;p26"/>
          <p:cNvSpPr txBox="1"/>
          <p:nvPr/>
        </p:nvSpPr>
        <p:spPr>
          <a:xfrm>
            <a:off x="5797201" y="4572283"/>
            <a:ext cx="5197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602" name="Google Shape;602;p26"/>
          <p:cNvSpPr txBox="1"/>
          <p:nvPr/>
        </p:nvSpPr>
        <p:spPr>
          <a:xfrm>
            <a:off x="5780743" y="3351675"/>
            <a:ext cx="5197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603" name="Google Shape;603;p26"/>
          <p:cNvSpPr txBox="1"/>
          <p:nvPr/>
        </p:nvSpPr>
        <p:spPr>
          <a:xfrm>
            <a:off x="4382703" y="4855602"/>
            <a:ext cx="3426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Prices after discount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numpy.subtract()</a:t>
            </a:r>
            <a:endParaRPr/>
          </a:p>
        </p:txBody>
      </p:sp>
      <p:sp>
        <p:nvSpPr>
          <p:cNvPr id="609" name="Google Shape;609;p2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610" name="Google Shape;610;p27"/>
          <p:cNvSpPr txBox="1"/>
          <p:nvPr>
            <p:ph idx="11" type="ftr"/>
          </p:nvPr>
        </p:nvSpPr>
        <p:spPr>
          <a:xfrm>
            <a:off x="3653589" y="6336099"/>
            <a:ext cx="53941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https://numpy.org/doc/stable/reference/generated/numpy.subtract.html</a:t>
            </a:r>
            <a:endParaRPr/>
          </a:p>
        </p:txBody>
      </p:sp>
      <p:sp>
        <p:nvSpPr>
          <p:cNvPr id="611" name="Google Shape;611;p2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27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613" name="Google Shape;613;p27"/>
          <p:cNvSpPr txBox="1"/>
          <p:nvPr>
            <p:ph idx="1" type="body"/>
          </p:nvPr>
        </p:nvSpPr>
        <p:spPr>
          <a:xfrm>
            <a:off x="1231509" y="2216450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array_of_prices =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.array([97, 28, 36, 53, 59])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discount_inclusion=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.array([8, 3, 3, 4, 5])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prices_after_discount 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.subtract(array_of_prices, 					discount_inclusion)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(prices_after_discount)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614" name="Google Shape;614;p27"/>
          <p:cNvSpPr txBox="1"/>
          <p:nvPr/>
        </p:nvSpPr>
        <p:spPr>
          <a:xfrm>
            <a:off x="8450338" y="2565530"/>
            <a:ext cx="3173279" cy="28286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5" name="Google Shape;6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6049" y="3653067"/>
            <a:ext cx="2390396" cy="36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 2D Array?</a:t>
            </a:r>
            <a:endParaRPr/>
          </a:p>
        </p:txBody>
      </p:sp>
      <p:sp>
        <p:nvSpPr>
          <p:cNvPr id="622" name="Google Shape;622;p28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It is essentially just a numpy array that we have seen earlier, but with rows and column</a:t>
            </a:r>
            <a:endParaRPr/>
          </a:p>
        </p:txBody>
      </p:sp>
      <p:sp>
        <p:nvSpPr>
          <p:cNvPr id="623" name="Google Shape;623;p2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624" name="Google Shape;624;p28"/>
          <p:cNvSpPr txBox="1"/>
          <p:nvPr>
            <p:ph idx="11" type="ftr"/>
          </p:nvPr>
        </p:nvSpPr>
        <p:spPr>
          <a:xfrm>
            <a:off x="3913872" y="6356350"/>
            <a:ext cx="4364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https://numpy.org/doc/stable/reference/index.html#reference</a:t>
            </a:r>
            <a:endParaRPr/>
          </a:p>
        </p:txBody>
      </p:sp>
      <p:sp>
        <p:nvSpPr>
          <p:cNvPr id="625" name="Google Shape;625;p28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26" name="Google Shape;626;p28"/>
          <p:cNvGraphicFramePr/>
          <p:nvPr/>
        </p:nvGraphicFramePr>
        <p:xfrm>
          <a:off x="5197641" y="345232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FB75F"/>
                    </a:gs>
                    <a:gs pos="50000">
                      <a:srgbClr val="6EB141"/>
                    </a:gs>
                    <a:gs pos="100000">
                      <a:srgbClr val="5FA134"/>
                    </a:gs>
                  </a:gsLst>
                  <a:lin ang="5400000" scaled="0"/>
                </a:gradFill>
                <a:tableStyleId>{0866E0BE-8F5D-438A-984E-CBE825E2543E}</a:tableStyleId>
              </a:tblPr>
              <a:tblGrid>
                <a:gridCol w="2314875"/>
                <a:gridCol w="2314875"/>
              </a:tblGrid>
              <a:tr h="5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6520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7000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11999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numpy.transpose()</a:t>
            </a:r>
            <a:endParaRPr/>
          </a:p>
        </p:txBody>
      </p:sp>
      <p:sp>
        <p:nvSpPr>
          <p:cNvPr id="632" name="Google Shape;632;p2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633" name="Google Shape;63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634" name="Google Shape;634;p2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29"/>
          <p:cNvSpPr txBox="1"/>
          <p:nvPr/>
        </p:nvSpPr>
        <p:spPr>
          <a:xfrm>
            <a:off x="8583268" y="4601389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aphicFrame>
        <p:nvGraphicFramePr>
          <p:cNvPr id="636" name="Google Shape;636;p29"/>
          <p:cNvGraphicFramePr/>
          <p:nvPr/>
        </p:nvGraphicFramePr>
        <p:xfrm>
          <a:off x="1167492" y="2316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832200"/>
                <a:gridCol w="1832200"/>
              </a:tblGrid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6520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7000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11999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37" name="Google Shape;637;p29"/>
          <p:cNvGraphicFramePr/>
          <p:nvPr/>
        </p:nvGraphicFramePr>
        <p:xfrm>
          <a:off x="5997669" y="321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162675"/>
                <a:gridCol w="1162675"/>
                <a:gridCol w="1162675"/>
                <a:gridCol w="1162675"/>
                <a:gridCol w="1162675"/>
              </a:tblGrid>
              <a:tr h="36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7000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8000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12000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1200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6520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6000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8001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11999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8" name="Google Shape;638;p29"/>
          <p:cNvSpPr/>
          <p:nvPr/>
        </p:nvSpPr>
        <p:spPr>
          <a:xfrm>
            <a:off x="5120640" y="3463209"/>
            <a:ext cx="673768" cy="2382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How I plan conduct today’s workshop</a:t>
            </a:r>
            <a:endParaRPr/>
          </a:p>
        </p:txBody>
      </p:sp>
      <p:grpSp>
        <p:nvGrpSpPr>
          <p:cNvPr id="203" name="Google Shape;203;p3"/>
          <p:cNvGrpSpPr/>
          <p:nvPr/>
        </p:nvGrpSpPr>
        <p:grpSpPr>
          <a:xfrm>
            <a:off x="1251312" y="2082555"/>
            <a:ext cx="9689374" cy="3940870"/>
            <a:chOff x="0" y="0"/>
            <a:chExt cx="9689374" cy="3940870"/>
          </a:xfrm>
        </p:grpSpPr>
        <p:sp>
          <p:nvSpPr>
            <p:cNvPr id="204" name="Google Shape;204;p3"/>
            <p:cNvSpPr/>
            <p:nvPr/>
          </p:nvSpPr>
          <p:spPr>
            <a:xfrm>
              <a:off x="0" y="0"/>
              <a:ext cx="1892456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0" y="1576348"/>
              <a:ext cx="1892456" cy="1576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Interactive</a:t>
              </a:r>
              <a:endParaRPr/>
            </a:p>
            <a:p>
              <a:pPr indent="0" lvl="1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want today’s session to be a conversation so we can learn as a collective group</a:t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32154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946788" y="0"/>
              <a:ext cx="1892456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1946788" y="1576348"/>
              <a:ext cx="1892456" cy="1576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Wont’ be going into too much detail</a:t>
              </a:r>
              <a:endParaRPr/>
            </a:p>
            <a:p>
              <a:pPr indent="0" lvl="1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workshop is mainly for you guys to get an appreciation and understanding of python libraries</a:t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481384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901903" y="0"/>
              <a:ext cx="1892456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3901903" y="1576348"/>
              <a:ext cx="1892456" cy="1576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Hand’s On</a:t>
              </a:r>
              <a:endParaRPr/>
            </a:p>
            <a:p>
              <a:pPr indent="0" lvl="1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Today’s session will be very hands on so get your google Collaboratory notebooks ready!</a:t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430614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847689" y="0"/>
              <a:ext cx="1892456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 txBox="1"/>
            <p:nvPr/>
          </p:nvSpPr>
          <p:spPr>
            <a:xfrm>
              <a:off x="5847689" y="1576348"/>
              <a:ext cx="1892456" cy="1576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Questions</a:t>
              </a:r>
              <a:endParaRPr/>
            </a:p>
            <a:p>
              <a:pPr indent="0" lvl="1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Will be encouraged! </a:t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379844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796918" y="0"/>
              <a:ext cx="1892456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7796918" y="1576348"/>
              <a:ext cx="1892456" cy="1576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Cheat sheets!!</a:t>
              </a:r>
              <a:endParaRPr/>
            </a:p>
            <a:p>
              <a:pPr indent="0" lvl="1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need you to get used to looking at documentation!</a:t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29073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00054" y="3040375"/>
              <a:ext cx="8914225" cy="59113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F1F5F9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1" name="Google Shape;221;p3"/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2" name="Google Shape;222;p3"/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3" name="Google Shape;223;p3"/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4" name="Google Shape;224;p3"/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25" name="Google Shape;225;p3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226" name="Google Shape;2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227" name="Google Shape;227;p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numpy.transpose()</a:t>
            </a:r>
            <a:endParaRPr/>
          </a:p>
        </p:txBody>
      </p:sp>
      <p:sp>
        <p:nvSpPr>
          <p:cNvPr id="644" name="Google Shape;644;p3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645" name="Google Shape;645;p30"/>
          <p:cNvSpPr txBox="1"/>
          <p:nvPr>
            <p:ph idx="11" type="ftr"/>
          </p:nvPr>
        </p:nvSpPr>
        <p:spPr>
          <a:xfrm>
            <a:off x="3663215" y="6356350"/>
            <a:ext cx="504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https://numpy.org/doc/stable/reference/generated/numpy.transpose.html</a:t>
            </a:r>
            <a:endParaRPr/>
          </a:p>
        </p:txBody>
      </p:sp>
      <p:sp>
        <p:nvSpPr>
          <p:cNvPr id="646" name="Google Shape;646;p3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7" name="Google Shape;647;p30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648" name="Google Shape;648;p30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sensor_data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.array([[1500, 1200], [5000, 6520], [7000, 6000], [8000, 80001], [12000, 11999]])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0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(f"Non-Transposed sensor data:\n\n {sensor_data}")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transposed_sensor_data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.transpose(sensor_data)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(f“\n\nTransposed sensor data:\n\n {transposed_sensor_data}")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649" name="Google Shape;649;p30"/>
          <p:cNvSpPr txBox="1"/>
          <p:nvPr/>
        </p:nvSpPr>
        <p:spPr>
          <a:xfrm>
            <a:off x="8450338" y="2565530"/>
            <a:ext cx="3173279" cy="28286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0" name="Google Shape;6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8465" y="2938382"/>
            <a:ext cx="2349621" cy="20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numpy.reshape()</a:t>
            </a:r>
            <a:endParaRPr/>
          </a:p>
        </p:txBody>
      </p:sp>
      <p:sp>
        <p:nvSpPr>
          <p:cNvPr id="656" name="Google Shape;656;p3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657" name="Google Shape;657;p31"/>
          <p:cNvSpPr txBox="1"/>
          <p:nvPr>
            <p:ph idx="11" type="ftr"/>
          </p:nvPr>
        </p:nvSpPr>
        <p:spPr>
          <a:xfrm>
            <a:off x="3720966" y="6328925"/>
            <a:ext cx="51342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https://numpy.org/doc/stable/reference/generated/numpy.reshape.html</a:t>
            </a:r>
            <a:endParaRPr/>
          </a:p>
        </p:txBody>
      </p:sp>
      <p:sp>
        <p:nvSpPr>
          <p:cNvPr id="658" name="Google Shape;658;p3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31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660" name="Google Shape;660;p31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sensor_data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.array([[1500, 1200], [5000, 6520], [7000, 6000], [8000, 80001], [12000, 11999]])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0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(f"Non-Transposed sensor data:\n\n {sensor_data}")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transposed_sensor_data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.reshape(sensor_data,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				(2, 5))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(f“\n\nTransposed sensor data:\n\n {transposed_sensor_data}")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661" name="Google Shape;661;p31"/>
          <p:cNvSpPr txBox="1"/>
          <p:nvPr/>
        </p:nvSpPr>
        <p:spPr>
          <a:xfrm>
            <a:off x="8450338" y="2565530"/>
            <a:ext cx="3173279" cy="28286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62" name="Google Shape;6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8465" y="2938382"/>
            <a:ext cx="2349621" cy="20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numpy.reshape()</a:t>
            </a:r>
            <a:endParaRPr/>
          </a:p>
        </p:txBody>
      </p:sp>
      <p:sp>
        <p:nvSpPr>
          <p:cNvPr id="668" name="Google Shape;668;p3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669" name="Google Shape;669;p32"/>
          <p:cNvSpPr txBox="1"/>
          <p:nvPr>
            <p:ph idx="11" type="ftr"/>
          </p:nvPr>
        </p:nvSpPr>
        <p:spPr>
          <a:xfrm>
            <a:off x="3663214" y="6294437"/>
            <a:ext cx="5186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https://numpy.org/doc/stable/reference/generated/numpy.reshape.html</a:t>
            </a:r>
            <a:endParaRPr/>
          </a:p>
        </p:txBody>
      </p:sp>
      <p:sp>
        <p:nvSpPr>
          <p:cNvPr id="670" name="Google Shape;670;p3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32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672" name="Google Shape;672;p32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sensor_data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.array([[1500, 1200], [5000, 6520], [7000, 6000], [8000, 80001], [12000, 11999]])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0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(f"Non-Transposed sensor data:\n\n {sensor_data}")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transposed_sensor_data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.reshape((-1, 1))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(f“\n\nReshaped sensor data:\n\n {transposed_sensor_data}")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673" name="Google Shape;673;p32"/>
          <p:cNvSpPr txBox="1"/>
          <p:nvPr/>
        </p:nvSpPr>
        <p:spPr>
          <a:xfrm>
            <a:off x="8450338" y="2565530"/>
            <a:ext cx="3173279" cy="28286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74" name="Google Shape;6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4917" y="2775468"/>
            <a:ext cx="1914255" cy="251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3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Pandas</a:t>
            </a:r>
            <a:endParaRPr/>
          </a:p>
        </p:txBody>
      </p:sp>
      <p:sp>
        <p:nvSpPr>
          <p:cNvPr id="680" name="Google Shape;680;p33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Data! Data! Data!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Why use Pandas?</a:t>
            </a:r>
            <a:endParaRPr/>
          </a:p>
        </p:txBody>
      </p:sp>
      <p:sp>
        <p:nvSpPr>
          <p:cNvPr id="686" name="Google Shape;686;p34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Pandas provides a convenient way for you to get the data from your local directory be it from a CSV file or a JSON file and manage it in your console</a:t>
            </a:r>
            <a:endParaRPr/>
          </a:p>
        </p:txBody>
      </p:sp>
      <p:sp>
        <p:nvSpPr>
          <p:cNvPr id="687" name="Google Shape;687;p3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688" name="Google Shape;688;p34"/>
          <p:cNvSpPr txBox="1"/>
          <p:nvPr>
            <p:ph idx="11" type="ftr"/>
          </p:nvPr>
        </p:nvSpPr>
        <p:spPr>
          <a:xfrm>
            <a:off x="3913872" y="6356350"/>
            <a:ext cx="4364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</a:t>
            </a:r>
            <a:endParaRPr/>
          </a:p>
        </p:txBody>
      </p:sp>
      <p:sp>
        <p:nvSpPr>
          <p:cNvPr id="689" name="Google Shape;689;p34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pandas.read_csv</a:t>
            </a:r>
            <a:endParaRPr/>
          </a:p>
        </p:txBody>
      </p:sp>
      <p:sp>
        <p:nvSpPr>
          <p:cNvPr id="695" name="Google Shape;695;p3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696" name="Google Shape;696;p35"/>
          <p:cNvSpPr txBox="1"/>
          <p:nvPr>
            <p:ph idx="11" type="ftr"/>
          </p:nvPr>
        </p:nvSpPr>
        <p:spPr>
          <a:xfrm>
            <a:off x="3540884" y="6243552"/>
            <a:ext cx="51535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https://pandas.pydata.org/docs/reference/api/pandas.read_csv.html</a:t>
            </a:r>
            <a:endParaRPr/>
          </a:p>
        </p:txBody>
      </p:sp>
      <p:sp>
        <p:nvSpPr>
          <p:cNvPr id="697" name="Google Shape;697;p3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p35"/>
          <p:cNvSpPr txBox="1"/>
          <p:nvPr/>
        </p:nvSpPr>
        <p:spPr>
          <a:xfrm>
            <a:off x="8583268" y="4601389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pic>
        <p:nvPicPr>
          <p:cNvPr id="699" name="Google Shape;6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229" y="3045060"/>
            <a:ext cx="3239016" cy="1834948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5"/>
          <p:cNvSpPr txBox="1"/>
          <p:nvPr/>
        </p:nvSpPr>
        <p:spPr>
          <a:xfrm>
            <a:off x="872229" y="2288301"/>
            <a:ext cx="23774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sheet from local directory</a:t>
            </a: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4687503" y="3744227"/>
            <a:ext cx="2492943" cy="3651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0757" y="3237845"/>
            <a:ext cx="3255135" cy="16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5"/>
          <p:cNvSpPr txBox="1"/>
          <p:nvPr/>
        </p:nvSpPr>
        <p:spPr>
          <a:xfrm>
            <a:off x="4810611" y="3429000"/>
            <a:ext cx="24929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pd.read_csv(“Local File Name”)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pandas.read_csv()</a:t>
            </a:r>
            <a:endParaRPr/>
          </a:p>
        </p:txBody>
      </p:sp>
      <p:sp>
        <p:nvSpPr>
          <p:cNvPr id="709" name="Google Shape;709;p3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710" name="Google Shape;710;p36"/>
          <p:cNvSpPr txBox="1"/>
          <p:nvPr>
            <p:ph idx="11" type="ftr"/>
          </p:nvPr>
        </p:nvSpPr>
        <p:spPr>
          <a:xfrm>
            <a:off x="3663214" y="6294437"/>
            <a:ext cx="5186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https://pandas.pydata.org/docs/reference/api/pandas.read_csv.html</a:t>
            </a:r>
            <a:endParaRPr/>
          </a:p>
        </p:txBody>
      </p:sp>
      <p:sp>
        <p:nvSpPr>
          <p:cNvPr id="711" name="Google Shape;711;p3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36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713" name="Google Shape;713;p36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.read_csv(“Grades Workbook.csv")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14" name="Google Shape;714;p36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15" name="Google Shape;7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6852" y="3191225"/>
            <a:ext cx="3255135" cy="16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pandas.read_csv()</a:t>
            </a:r>
            <a:endParaRPr/>
          </a:p>
        </p:txBody>
      </p:sp>
      <p:sp>
        <p:nvSpPr>
          <p:cNvPr id="721" name="Google Shape;721;p3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722" name="Google Shape;722;p37"/>
          <p:cNvSpPr txBox="1"/>
          <p:nvPr>
            <p:ph idx="11" type="ftr"/>
          </p:nvPr>
        </p:nvSpPr>
        <p:spPr>
          <a:xfrm>
            <a:off x="3217878" y="6253963"/>
            <a:ext cx="53941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https://pandas.pydata.org/docs/reference/api/pandas.read_csv.html</a:t>
            </a:r>
            <a:endParaRPr/>
          </a:p>
        </p:txBody>
      </p:sp>
      <p:sp>
        <p:nvSpPr>
          <p:cNvPr id="723" name="Google Shape;723;p3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4" name="Google Shape;724;p37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725" name="Google Shape;725;p37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.read_csv("Example Workbook.csv")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0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(extracted_data_from_csv)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26" name="Google Shape;726;p37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7" name="Google Shape;7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9834" y="3838519"/>
            <a:ext cx="3147340" cy="36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pandas.DataFrame.dtypes</a:t>
            </a:r>
            <a:endParaRPr/>
          </a:p>
        </p:txBody>
      </p:sp>
      <p:sp>
        <p:nvSpPr>
          <p:cNvPr id="733" name="Google Shape;733;p3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734" name="Google Shape;734;p38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https://pandas.pydata.org/docs/reference/api/pandas.DataFrame.dtypes.html</a:t>
            </a:r>
            <a:endParaRPr/>
          </a:p>
        </p:txBody>
      </p:sp>
      <p:sp>
        <p:nvSpPr>
          <p:cNvPr id="735" name="Google Shape;735;p3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6" name="Google Shape;736;p38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737" name="Google Shape;737;p38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.read_csv("Grades Workbook.csv")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extracted_data_from_csv.dtypes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38" name="Google Shape;738;p38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39" name="Google Shape;7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1264" y="3009877"/>
            <a:ext cx="2986311" cy="185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pandas.DataFrame.loc()/iloc()</a:t>
            </a:r>
            <a:endParaRPr/>
          </a:p>
        </p:txBody>
      </p:sp>
      <p:sp>
        <p:nvSpPr>
          <p:cNvPr id="746" name="Google Shape;746;p3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747" name="Google Shape;747;p39"/>
          <p:cNvSpPr txBox="1"/>
          <p:nvPr>
            <p:ph idx="11" type="ftr"/>
          </p:nvPr>
        </p:nvSpPr>
        <p:spPr>
          <a:xfrm>
            <a:off x="3692091" y="6344464"/>
            <a:ext cx="5526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https://pandas.pydata.org/docs/reference/api/pandas.DataFrame.iloc.html</a:t>
            </a:r>
            <a:endParaRPr/>
          </a:p>
        </p:txBody>
      </p:sp>
      <p:sp>
        <p:nvSpPr>
          <p:cNvPr id="748" name="Google Shape;748;p3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9" name="Google Shape;749;p39"/>
          <p:cNvSpPr txBox="1"/>
          <p:nvPr/>
        </p:nvSpPr>
        <p:spPr>
          <a:xfrm>
            <a:off x="8583268" y="4601389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aphicFrame>
        <p:nvGraphicFramePr>
          <p:cNvPr id="750" name="Google Shape;750;p39"/>
          <p:cNvGraphicFramePr/>
          <p:nvPr/>
        </p:nvGraphicFramePr>
        <p:xfrm>
          <a:off x="1067663" y="1951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601200"/>
                <a:gridCol w="1601200"/>
              </a:tblGrid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Grade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James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Rachel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Monica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1" name="Google Shape;751;p39"/>
          <p:cNvSpPr/>
          <p:nvPr/>
        </p:nvSpPr>
        <p:spPr>
          <a:xfrm>
            <a:off x="4754880" y="2685448"/>
            <a:ext cx="2723949" cy="3651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2" name="Google Shape;752;p39"/>
          <p:cNvGraphicFramePr/>
          <p:nvPr/>
        </p:nvGraphicFramePr>
        <p:xfrm>
          <a:off x="7963668" y="1985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601200"/>
              </a:tblGrid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James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Rachel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Monica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3" name="Google Shape;753;p39"/>
          <p:cNvSpPr txBox="1"/>
          <p:nvPr/>
        </p:nvSpPr>
        <p:spPr>
          <a:xfrm>
            <a:off x="5627753" y="2377671"/>
            <a:ext cx="1395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.iloc[:, 0]</a:t>
            </a:r>
            <a:endParaRPr/>
          </a:p>
        </p:txBody>
      </p:sp>
      <p:sp>
        <p:nvSpPr>
          <p:cNvPr id="754" name="Google Shape;754;p39"/>
          <p:cNvSpPr/>
          <p:nvPr/>
        </p:nvSpPr>
        <p:spPr>
          <a:xfrm rot="1042665">
            <a:off x="4245176" y="4384973"/>
            <a:ext cx="3478774" cy="3651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5" name="Google Shape;755;p39"/>
          <p:cNvGraphicFramePr/>
          <p:nvPr/>
        </p:nvGraphicFramePr>
        <p:xfrm>
          <a:off x="7963667" y="43905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601200"/>
              </a:tblGrid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James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Rachel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Monica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6" name="Google Shape;756;p39"/>
          <p:cNvSpPr txBox="1"/>
          <p:nvPr/>
        </p:nvSpPr>
        <p:spPr>
          <a:xfrm rot="958002">
            <a:off x="5381513" y="4155918"/>
            <a:ext cx="1989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.loc[:, “Name”]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2 Routes for the Workshop</a:t>
            </a:r>
            <a:endParaRPr/>
          </a:p>
        </p:txBody>
      </p:sp>
      <p:sp>
        <p:nvSpPr>
          <p:cNvPr id="233" name="Google Shape;233;p4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Normal</a:t>
            </a:r>
            <a:endParaRPr/>
          </a:p>
        </p:txBody>
      </p:sp>
      <p:sp>
        <p:nvSpPr>
          <p:cNvPr id="234" name="Google Shape;234;p4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The Normal track is basically the track for people who are completely new to concepts being taught today. If you are, don't worry that's why you are here to learn!</a:t>
            </a:r>
            <a:endParaRPr/>
          </a:p>
        </p:txBody>
      </p:sp>
      <p:sp>
        <p:nvSpPr>
          <p:cNvPr id="235" name="Google Shape;235;p4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Express</a:t>
            </a:r>
            <a:endParaRPr/>
          </a:p>
        </p:txBody>
      </p:sp>
      <p:sp>
        <p:nvSpPr>
          <p:cNvPr id="236" name="Google Shape;236;p4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If you already have some of the background knowledge for today's workshop, you can try out the exercises now if you want to.</a:t>
            </a:r>
            <a:endParaRPr/>
          </a:p>
        </p:txBody>
      </p:sp>
      <p:sp>
        <p:nvSpPr>
          <p:cNvPr id="237" name="Google Shape;237;p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238" name="Google Shape;23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239" name="Google Shape;239;p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0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pandas.DataFrame.loc()/iloc()</a:t>
            </a:r>
            <a:endParaRPr/>
          </a:p>
        </p:txBody>
      </p:sp>
      <p:sp>
        <p:nvSpPr>
          <p:cNvPr id="762" name="Google Shape;762;p4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763" name="Google Shape;763;p40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https://pandas.pydata.org/docs/reference/api/pandas.DataFrame.iloc.html</a:t>
            </a:r>
            <a:endParaRPr/>
          </a:p>
        </p:txBody>
      </p:sp>
      <p:sp>
        <p:nvSpPr>
          <p:cNvPr id="764" name="Google Shape;764;p4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5" name="Google Shape;765;p40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766" name="Google Shape;766;p40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.read_csv("Grades Workbook.csv")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name_column_num = extracted_data_from_csv.iloc[:, 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name_column = extracted_data_from_csv.loc[:, “Name”]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extracted_data_from_csv.describe()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67" name="Google Shape;767;p40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68" name="Google Shape;7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4254" y="2843493"/>
            <a:ext cx="2177883" cy="219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One Important Data Cleaning Library</a:t>
            </a:r>
            <a:endParaRPr/>
          </a:p>
        </p:txBody>
      </p:sp>
      <p:sp>
        <p:nvSpPr>
          <p:cNvPr id="774" name="Google Shape;774;p4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775" name="Google Shape;775;p41"/>
          <p:cNvSpPr txBox="1"/>
          <p:nvPr>
            <p:ph idx="11" type="ftr"/>
          </p:nvPr>
        </p:nvSpPr>
        <p:spPr>
          <a:xfrm>
            <a:off x="3350885" y="6355819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https://pandas.pydata.org/docs/reference/api/pandas.DataFrame.dropna.html</a:t>
            </a:r>
            <a:endParaRPr/>
          </a:p>
        </p:txBody>
      </p:sp>
      <p:sp>
        <p:nvSpPr>
          <p:cNvPr id="776" name="Google Shape;776;p4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7" name="Google Shape;777;p41"/>
          <p:cNvSpPr txBox="1"/>
          <p:nvPr/>
        </p:nvSpPr>
        <p:spPr>
          <a:xfrm>
            <a:off x="8583268" y="4591562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8" name="Google Shape;778;p41"/>
          <p:cNvGraphicFramePr/>
          <p:nvPr/>
        </p:nvGraphicFramePr>
        <p:xfrm>
          <a:off x="1067663" y="1951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601200"/>
                <a:gridCol w="1601200"/>
              </a:tblGrid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Grade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James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Rachel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NaN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NaN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9" name="Google Shape;779;p41"/>
          <p:cNvSpPr/>
          <p:nvPr/>
        </p:nvSpPr>
        <p:spPr>
          <a:xfrm>
            <a:off x="4754880" y="2685448"/>
            <a:ext cx="2723949" cy="3651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1"/>
          <p:cNvSpPr txBox="1"/>
          <p:nvPr/>
        </p:nvSpPr>
        <p:spPr>
          <a:xfrm>
            <a:off x="5502624" y="2377671"/>
            <a:ext cx="1533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.dropna(axis =0)</a:t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 rot="1042665">
            <a:off x="4245176" y="4384973"/>
            <a:ext cx="3478774" cy="3651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1"/>
          <p:cNvSpPr txBox="1"/>
          <p:nvPr/>
        </p:nvSpPr>
        <p:spPr>
          <a:xfrm rot="958002">
            <a:off x="5381513" y="4155918"/>
            <a:ext cx="19897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.dropna(axis =1)</a:t>
            </a:r>
            <a:endParaRPr/>
          </a:p>
        </p:txBody>
      </p:sp>
      <p:graphicFrame>
        <p:nvGraphicFramePr>
          <p:cNvPr id="783" name="Google Shape;783;p41"/>
          <p:cNvGraphicFramePr/>
          <p:nvPr/>
        </p:nvGraphicFramePr>
        <p:xfrm>
          <a:off x="7921961" y="2331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601200"/>
                <a:gridCol w="1601200"/>
              </a:tblGrid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Grade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James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2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pandas.DataFrame.dropna</a:t>
            </a:r>
            <a:endParaRPr/>
          </a:p>
        </p:txBody>
      </p:sp>
      <p:sp>
        <p:nvSpPr>
          <p:cNvPr id="789" name="Google Shape;789;p4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790" name="Google Shape;790;p42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https://pandas.pydata.org/docs/reference/api/pandas.DataFrame.dropna.html</a:t>
            </a:r>
            <a:endParaRPr/>
          </a:p>
        </p:txBody>
      </p:sp>
      <p:sp>
        <p:nvSpPr>
          <p:cNvPr id="791" name="Google Shape;791;p4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2" name="Google Shape;792;p42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793" name="Google Shape;793;p42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.read_csv("Grades Workbook.csv")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cleaned_data = extracted_data_from_csv.dropna(extracted_data_from_csv, axis = 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cleaned_data = extracted_data_from_csv.dropna(extracted_data_from_csv, axis = 1)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cleaned_data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794" name="Google Shape;794;p42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5" name="Google Shape;7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0641" y="3038205"/>
            <a:ext cx="2331496" cy="18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7041" y="2895816"/>
            <a:ext cx="603607" cy="216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3"/>
          <p:cNvSpPr txBox="1"/>
          <p:nvPr>
            <p:ph type="ctrTitle"/>
          </p:nvPr>
        </p:nvSpPr>
        <p:spPr>
          <a:xfrm>
            <a:off x="1167493" y="1059400"/>
            <a:ext cx="686960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Matplotlib/Seaborn</a:t>
            </a:r>
            <a:endParaRPr/>
          </a:p>
        </p:txBody>
      </p:sp>
      <p:sp>
        <p:nvSpPr>
          <p:cNvPr id="802" name="Google Shape;802;p43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The importance of visualizing your data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are the different types of data?</a:t>
            </a:r>
            <a:endParaRPr/>
          </a:p>
        </p:txBody>
      </p:sp>
      <p:sp>
        <p:nvSpPr>
          <p:cNvPr id="808" name="Google Shape;808;p4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809" name="Google Shape;80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https://byjus.com/maths/types-of-data-in-statistics/</a:t>
            </a:r>
            <a:endParaRPr/>
          </a:p>
        </p:txBody>
      </p:sp>
      <p:sp>
        <p:nvSpPr>
          <p:cNvPr id="810" name="Google Shape;810;p4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1" name="Google Shape;811;p44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pSp>
        <p:nvGrpSpPr>
          <p:cNvPr id="812" name="Google Shape;812;p44"/>
          <p:cNvGrpSpPr/>
          <p:nvPr/>
        </p:nvGrpSpPr>
        <p:grpSpPr>
          <a:xfrm>
            <a:off x="3961453" y="1506891"/>
            <a:ext cx="4008362" cy="4285362"/>
            <a:chOff x="1427225" y="2459"/>
            <a:chExt cx="4008362" cy="4285362"/>
          </a:xfrm>
        </p:grpSpPr>
        <p:sp>
          <p:nvSpPr>
            <p:cNvPr id="813" name="Google Shape;813;p44"/>
            <p:cNvSpPr/>
            <p:nvPr/>
          </p:nvSpPr>
          <p:spPr>
            <a:xfrm>
              <a:off x="3561759" y="1974052"/>
              <a:ext cx="244412" cy="19064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DE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14" name="Google Shape;814;p44"/>
            <p:cNvSpPr/>
            <p:nvPr/>
          </p:nvSpPr>
          <p:spPr>
            <a:xfrm>
              <a:off x="3561759" y="1974052"/>
              <a:ext cx="244412" cy="7495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DE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15" name="Google Shape;815;p44"/>
            <p:cNvSpPr/>
            <p:nvPr/>
          </p:nvSpPr>
          <p:spPr>
            <a:xfrm>
              <a:off x="3227729" y="817167"/>
              <a:ext cx="985796" cy="34217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16" name="Google Shape;816;p44"/>
            <p:cNvSpPr/>
            <p:nvPr/>
          </p:nvSpPr>
          <p:spPr>
            <a:xfrm>
              <a:off x="1590167" y="1974052"/>
              <a:ext cx="244412" cy="190641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DE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17" name="Google Shape;817;p44"/>
            <p:cNvSpPr/>
            <p:nvPr/>
          </p:nvSpPr>
          <p:spPr>
            <a:xfrm>
              <a:off x="1590167" y="1974052"/>
              <a:ext cx="244412" cy="7495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DE6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18" name="Google Shape;818;p44"/>
            <p:cNvSpPr/>
            <p:nvPr/>
          </p:nvSpPr>
          <p:spPr>
            <a:xfrm>
              <a:off x="2241933" y="817167"/>
              <a:ext cx="985796" cy="3421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19" name="Google Shape;819;p44"/>
            <p:cNvSpPr/>
            <p:nvPr/>
          </p:nvSpPr>
          <p:spPr>
            <a:xfrm>
              <a:off x="2413021" y="2459"/>
              <a:ext cx="1629415" cy="81470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4"/>
            <p:cNvSpPr txBox="1"/>
            <p:nvPr/>
          </p:nvSpPr>
          <p:spPr>
            <a:xfrm>
              <a:off x="2413021" y="2459"/>
              <a:ext cx="1629415" cy="81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15875" spcFirstLastPara="1" rIns="15875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1427225" y="1159344"/>
              <a:ext cx="1629415" cy="81470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 txBox="1"/>
            <p:nvPr/>
          </p:nvSpPr>
          <p:spPr>
            <a:xfrm>
              <a:off x="1427225" y="1159344"/>
              <a:ext cx="1629415" cy="81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15875" spcFirstLastPara="1" rIns="15875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1834579" y="2316229"/>
              <a:ext cx="1629415" cy="81470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 txBox="1"/>
            <p:nvPr/>
          </p:nvSpPr>
          <p:spPr>
            <a:xfrm>
              <a:off x="1834579" y="2316229"/>
              <a:ext cx="1629415" cy="81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15875" spcFirstLastPara="1" rIns="15875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1834579" y="3473114"/>
              <a:ext cx="1629415" cy="81470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 txBox="1"/>
            <p:nvPr/>
          </p:nvSpPr>
          <p:spPr>
            <a:xfrm>
              <a:off x="1834579" y="3473114"/>
              <a:ext cx="1629415" cy="81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15875" spcFirstLastPara="1" rIns="15875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Ordinal</a:t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3398818" y="1159344"/>
              <a:ext cx="1629415" cy="81470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 txBox="1"/>
            <p:nvPr/>
          </p:nvSpPr>
          <p:spPr>
            <a:xfrm>
              <a:off x="3398818" y="1159344"/>
              <a:ext cx="1629415" cy="81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15875" spcFirstLastPara="1" rIns="15875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Numerical</a:t>
              </a: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3806172" y="2316229"/>
              <a:ext cx="1629415" cy="81470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4"/>
            <p:cNvSpPr txBox="1"/>
            <p:nvPr/>
          </p:nvSpPr>
          <p:spPr>
            <a:xfrm>
              <a:off x="3806172" y="2316229"/>
              <a:ext cx="1629415" cy="81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15875" spcFirstLastPara="1" rIns="15875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Discrete</a:t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3806172" y="3473114"/>
              <a:ext cx="1629415" cy="81470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 txBox="1"/>
            <p:nvPr/>
          </p:nvSpPr>
          <p:spPr>
            <a:xfrm>
              <a:off x="3806172" y="3473114"/>
              <a:ext cx="1629415" cy="81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15875" spcFirstLastPara="1" rIns="15875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</a:t>
              </a:r>
              <a:endParaRPr/>
            </a:p>
          </p:txBody>
        </p:sp>
      </p:grpSp>
      <p:sp>
        <p:nvSpPr>
          <p:cNvPr id="833" name="Google Shape;833;p44"/>
          <p:cNvSpPr txBox="1"/>
          <p:nvPr/>
        </p:nvSpPr>
        <p:spPr>
          <a:xfrm>
            <a:off x="8091852" y="5254979"/>
            <a:ext cx="26103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plot, Scatter plot, Histogram (kde plot)</a:t>
            </a:r>
            <a:endParaRPr/>
          </a:p>
        </p:txBody>
      </p:sp>
      <p:sp>
        <p:nvSpPr>
          <p:cNvPr id="834" name="Google Shape;834;p44"/>
          <p:cNvSpPr txBox="1"/>
          <p:nvPr/>
        </p:nvSpPr>
        <p:spPr>
          <a:xfrm>
            <a:off x="8091851" y="4077545"/>
            <a:ext cx="26103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plot</a:t>
            </a:r>
            <a:endParaRPr/>
          </a:p>
        </p:txBody>
      </p:sp>
      <p:sp>
        <p:nvSpPr>
          <p:cNvPr id="835" name="Google Shape;835;p44"/>
          <p:cNvSpPr txBox="1"/>
          <p:nvPr/>
        </p:nvSpPr>
        <p:spPr>
          <a:xfrm>
            <a:off x="905833" y="2829995"/>
            <a:ext cx="26103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plot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Analyzing your data</a:t>
            </a:r>
            <a:endParaRPr/>
          </a:p>
        </p:txBody>
      </p:sp>
      <p:sp>
        <p:nvSpPr>
          <p:cNvPr id="841" name="Google Shape;841;p4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842" name="Google Shape;842;p45"/>
          <p:cNvSpPr txBox="1"/>
          <p:nvPr>
            <p:ph idx="11" type="ftr"/>
          </p:nvPr>
        </p:nvSpPr>
        <p:spPr>
          <a:xfrm>
            <a:off x="3540884" y="6243552"/>
            <a:ext cx="51535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https://pandas.pydata.org/docs/reference/api/pandas.read_csv.html</a:t>
            </a:r>
            <a:endParaRPr/>
          </a:p>
        </p:txBody>
      </p:sp>
      <p:sp>
        <p:nvSpPr>
          <p:cNvPr id="843" name="Google Shape;843;p4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45"/>
          <p:cNvSpPr txBox="1"/>
          <p:nvPr/>
        </p:nvSpPr>
        <p:spPr>
          <a:xfrm>
            <a:off x="8583268" y="4601389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pic>
        <p:nvPicPr>
          <p:cNvPr id="845" name="Google Shape;8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683" y="2619725"/>
            <a:ext cx="3255135" cy="16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45"/>
          <p:cNvSpPr/>
          <p:nvPr/>
        </p:nvSpPr>
        <p:spPr>
          <a:xfrm>
            <a:off x="2598820" y="2531444"/>
            <a:ext cx="635267" cy="1899368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45"/>
          <p:cNvSpPr/>
          <p:nvPr/>
        </p:nvSpPr>
        <p:spPr>
          <a:xfrm>
            <a:off x="1913296" y="2479316"/>
            <a:ext cx="435806" cy="1899368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5"/>
          <p:cNvSpPr/>
          <p:nvPr/>
        </p:nvSpPr>
        <p:spPr>
          <a:xfrm>
            <a:off x="3400393" y="2531444"/>
            <a:ext cx="435806" cy="1899368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45"/>
          <p:cNvSpPr/>
          <p:nvPr/>
        </p:nvSpPr>
        <p:spPr>
          <a:xfrm>
            <a:off x="1546186" y="2540259"/>
            <a:ext cx="320590" cy="1899368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0" name="Google Shape;850;p45"/>
          <p:cNvCxnSpPr>
            <a:stCxn id="849" idx="4"/>
          </p:cNvCxnSpPr>
          <p:nvPr/>
        </p:nvCxnSpPr>
        <p:spPr>
          <a:xfrm>
            <a:off x="1706481" y="4439627"/>
            <a:ext cx="642600" cy="85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1" name="Google Shape;851;p45"/>
          <p:cNvCxnSpPr>
            <a:stCxn id="846" idx="4"/>
          </p:cNvCxnSpPr>
          <p:nvPr/>
        </p:nvCxnSpPr>
        <p:spPr>
          <a:xfrm flipH="1">
            <a:off x="2349154" y="4430812"/>
            <a:ext cx="567300" cy="86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2" name="Google Shape;852;p45"/>
          <p:cNvSpPr txBox="1"/>
          <p:nvPr/>
        </p:nvSpPr>
        <p:spPr>
          <a:xfrm>
            <a:off x="1355702" y="5321575"/>
            <a:ext cx="198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endParaRPr/>
          </a:p>
        </p:txBody>
      </p:sp>
      <p:cxnSp>
        <p:nvCxnSpPr>
          <p:cNvPr id="853" name="Google Shape;853;p45"/>
          <p:cNvCxnSpPr>
            <a:stCxn id="848" idx="0"/>
          </p:cNvCxnSpPr>
          <p:nvPr/>
        </p:nvCxnSpPr>
        <p:spPr>
          <a:xfrm flipH="1" rot="10800000">
            <a:off x="3618296" y="2406344"/>
            <a:ext cx="1820100" cy="12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4" name="Google Shape;854;p45"/>
          <p:cNvCxnSpPr>
            <a:stCxn id="847" idx="0"/>
          </p:cNvCxnSpPr>
          <p:nvPr/>
        </p:nvCxnSpPr>
        <p:spPr>
          <a:xfrm flipH="1" rot="10800000">
            <a:off x="2131199" y="2406416"/>
            <a:ext cx="3326400" cy="7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5" name="Google Shape;855;p45"/>
          <p:cNvSpPr txBox="1"/>
          <p:nvPr/>
        </p:nvSpPr>
        <p:spPr>
          <a:xfrm>
            <a:off x="5196168" y="2221650"/>
            <a:ext cx="198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endParaRPr/>
          </a:p>
        </p:txBody>
      </p:sp>
      <p:sp>
        <p:nvSpPr>
          <p:cNvPr id="856" name="Google Shape;856;p45"/>
          <p:cNvSpPr txBox="1"/>
          <p:nvPr/>
        </p:nvSpPr>
        <p:spPr>
          <a:xfrm>
            <a:off x="7225365" y="2631073"/>
            <a:ext cx="473562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one is discrete and which one is continuous?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6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seaborn.lineplot()</a:t>
            </a:r>
            <a:endParaRPr/>
          </a:p>
        </p:txBody>
      </p:sp>
      <p:sp>
        <p:nvSpPr>
          <p:cNvPr id="863" name="Google Shape;863;p4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864" name="Google Shape;864;p46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https://seaborn.pydata.org/generated/seaborn.lineplot.html</a:t>
            </a:r>
            <a:endParaRPr/>
          </a:p>
        </p:txBody>
      </p:sp>
      <p:sp>
        <p:nvSpPr>
          <p:cNvPr id="865" name="Google Shape;865;p4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6" name="Google Shape;866;p46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867" name="Google Shape;867;p46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.read_csv(“Housing_Dataset.csv")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price_area_df =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extracted_data_from_csv.loc[:, ["area", 						"price"]]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sb.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lineplot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(price_area_df)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46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69" name="Google Shape;8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2088" y="2727998"/>
            <a:ext cx="3064664" cy="242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7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seaborn.scatterplot()</a:t>
            </a:r>
            <a:endParaRPr/>
          </a:p>
        </p:txBody>
      </p:sp>
      <p:sp>
        <p:nvSpPr>
          <p:cNvPr id="875" name="Google Shape;875;p4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876" name="Google Shape;876;p47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https://seaborn.pydata.org/generated/seaborn.scatterplot.html</a:t>
            </a:r>
            <a:endParaRPr/>
          </a:p>
        </p:txBody>
      </p:sp>
      <p:sp>
        <p:nvSpPr>
          <p:cNvPr id="877" name="Google Shape;877;p4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8" name="Google Shape;878;p47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879" name="Google Shape;879;p47"/>
          <p:cNvSpPr txBox="1"/>
          <p:nvPr>
            <p:ph idx="1" type="body"/>
          </p:nvPr>
        </p:nvSpPr>
        <p:spPr>
          <a:xfrm>
            <a:off x="1206408" y="2196998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.read_csv(“Housing_Dataset.csv")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price_area_df =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extracted_data_from_csv.loc[:, ["area", 						"price"]]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sb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scatterplot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(price_area_df)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880" name="Google Shape;880;p47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81" name="Google Shape;8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9369" y="2638936"/>
            <a:ext cx="3290102" cy="259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8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seaborn.histplot()</a:t>
            </a:r>
            <a:endParaRPr/>
          </a:p>
        </p:txBody>
      </p:sp>
      <p:sp>
        <p:nvSpPr>
          <p:cNvPr id="887" name="Google Shape;887;p4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888" name="Google Shape;888;p48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https://seaborn.pydata.org/generated/seaborn.histplot.html</a:t>
            </a:r>
            <a:endParaRPr/>
          </a:p>
        </p:txBody>
      </p:sp>
      <p:sp>
        <p:nvSpPr>
          <p:cNvPr id="889" name="Google Shape;889;p4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0" name="Google Shape;890;p48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891" name="Google Shape;891;p48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.read_csv(“Housing_Dataset.csv")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price_df=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extracted_data_from_csv.iloc[:,0]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sb.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histplot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(list_of_marks)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892" name="Google Shape;892;p48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93" name="Google Shape;89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037" y="2761605"/>
            <a:ext cx="3170766" cy="243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9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seaborn.boxplot()</a:t>
            </a:r>
            <a:endParaRPr/>
          </a:p>
        </p:txBody>
      </p:sp>
      <p:sp>
        <p:nvSpPr>
          <p:cNvPr id="900" name="Google Shape;900;p4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901" name="Google Shape;901;p49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https://seaborn.pydata.org/generated/seaborn.boxplot.html</a:t>
            </a:r>
            <a:endParaRPr/>
          </a:p>
        </p:txBody>
      </p:sp>
      <p:sp>
        <p:nvSpPr>
          <p:cNvPr id="902" name="Google Shape;902;p4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3" name="Google Shape;903;p49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904" name="Google Shape;904;p49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.read_csv(“Housing_Dataset.csv")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price_df=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extracted_data_from_csv.iloc[:,0]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sb.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boxplot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(data = price_df, orient = h, color=‘green)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905" name="Google Shape;905;p49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06" name="Google Shape;90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846" y="2661800"/>
            <a:ext cx="3143148" cy="243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Today’s Agenda</a:t>
            </a:r>
            <a:endParaRPr/>
          </a:p>
        </p:txBody>
      </p:sp>
      <p:grpSp>
        <p:nvGrpSpPr>
          <p:cNvPr id="245" name="Google Shape;245;p5"/>
          <p:cNvGrpSpPr/>
          <p:nvPr/>
        </p:nvGrpSpPr>
        <p:grpSpPr>
          <a:xfrm>
            <a:off x="1245325" y="2142863"/>
            <a:ext cx="9779182" cy="3490406"/>
            <a:chOff x="0" y="436300"/>
            <a:chExt cx="9779182" cy="3490406"/>
          </a:xfrm>
        </p:grpSpPr>
        <p:cxnSp>
          <p:nvCxnSpPr>
            <p:cNvPr id="246" name="Google Shape;246;p5"/>
            <p:cNvCxnSpPr/>
            <p:nvPr/>
          </p:nvCxnSpPr>
          <p:spPr>
            <a:xfrm>
              <a:off x="0" y="2181504"/>
              <a:ext cx="9779182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247" name="Google Shape;247;p5"/>
            <p:cNvSpPr/>
            <p:nvPr/>
          </p:nvSpPr>
          <p:spPr>
            <a:xfrm rot="8100000">
              <a:off x="69819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05463" y="538395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basic introduction to libraries and the mindset behind them</a:t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is a Library</a:t>
              </a:r>
              <a:endParaRPr/>
            </a:p>
          </p:txBody>
        </p:sp>
        <p:cxnSp>
          <p:nvCxnSpPr>
            <p:cNvPr id="253" name="Google Shape;253;p5"/>
            <p:cNvCxnSpPr/>
            <p:nvPr/>
          </p:nvCxnSpPr>
          <p:spPr>
            <a:xfrm>
              <a:off x="230245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254" name="Google Shape;254;p5"/>
            <p:cNvSpPr/>
            <p:nvPr/>
          </p:nvSpPr>
          <p:spPr>
            <a:xfrm>
              <a:off x="189408" y="2140666"/>
              <a:ext cx="81675" cy="81675"/>
            </a:xfrm>
            <a:prstGeom prst="ellipse">
              <a:avLst/>
            </a:prstGeom>
            <a:solidFill>
              <a:srgbClr val="CED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2700000">
              <a:off x="1707641" y="3539404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743285" y="3575048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 txBox="1"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9850" lIns="0" spcFirstLastPara="1" rIns="0" wrap="square" tIns="10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NumPy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Pandas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Matplotlib/Seaborn</a:t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Big 3</a:t>
              </a:r>
              <a:endParaRPr/>
            </a:p>
          </p:txBody>
        </p:sp>
        <p:cxnSp>
          <p:nvCxnSpPr>
            <p:cNvPr id="261" name="Google Shape;261;p5"/>
            <p:cNvCxnSpPr/>
            <p:nvPr/>
          </p:nvCxnSpPr>
          <p:spPr>
            <a:xfrm>
              <a:off x="1868067" y="2181504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262" name="Google Shape;262;p5"/>
            <p:cNvSpPr/>
            <p:nvPr/>
          </p:nvSpPr>
          <p:spPr>
            <a:xfrm>
              <a:off x="18262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8100000">
              <a:off x="3331841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367485" y="538395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 txBox="1"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Data Science</a:t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Scikit-learn</a:t>
              </a:r>
              <a:endParaRPr/>
            </a:p>
          </p:txBody>
        </p:sp>
        <p:cxnSp>
          <p:nvCxnSpPr>
            <p:cNvPr id="269" name="Google Shape;269;p5"/>
            <p:cNvCxnSpPr/>
            <p:nvPr/>
          </p:nvCxnSpPr>
          <p:spPr>
            <a:xfrm>
              <a:off x="3492267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270" name="Google Shape;270;p5"/>
            <p:cNvSpPr/>
            <p:nvPr/>
          </p:nvSpPr>
          <p:spPr>
            <a:xfrm>
              <a:off x="34504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2700000">
              <a:off x="4956041" y="3539404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991685" y="3575048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 txBox="1"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9850" lIns="0" spcFirstLastPara="1" rIns="0" wrap="square" tIns="10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Machine Learning</a:t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 txBox="1"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TensorFlow/PyTorch</a:t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5"/>
            <p:cNvCxnSpPr/>
            <p:nvPr/>
          </p:nvCxnSpPr>
          <p:spPr>
            <a:xfrm>
              <a:off x="5116467" y="2181504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278" name="Google Shape;278;p5"/>
            <p:cNvSpPr/>
            <p:nvPr/>
          </p:nvSpPr>
          <p:spPr>
            <a:xfrm>
              <a:off x="50746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 rot="8100000">
              <a:off x="6580241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4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615885" y="538395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 txBox="1"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 txBox="1"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  <p:cxnSp>
          <p:nvCxnSpPr>
            <p:cNvPr id="285" name="Google Shape;285;p5"/>
            <p:cNvCxnSpPr/>
            <p:nvPr/>
          </p:nvCxnSpPr>
          <p:spPr>
            <a:xfrm>
              <a:off x="6740667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286" name="Google Shape;286;p5"/>
            <p:cNvSpPr/>
            <p:nvPr/>
          </p:nvSpPr>
          <p:spPr>
            <a:xfrm>
              <a:off x="6698885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288" name="Google Shape;28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289" name="Google Shape;289;p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0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Let’s Compare</a:t>
            </a:r>
            <a:endParaRPr/>
          </a:p>
        </p:txBody>
      </p:sp>
      <p:sp>
        <p:nvSpPr>
          <p:cNvPr id="912" name="Google Shape;912;p5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913" name="Google Shape;913;p50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https://seaborn.pydata.org/generated/seaborn.boxplot.html</a:t>
            </a:r>
            <a:endParaRPr/>
          </a:p>
        </p:txBody>
      </p:sp>
      <p:sp>
        <p:nvSpPr>
          <p:cNvPr id="914" name="Google Shape;914;p5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5" name="Google Shape;915;p50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916" name="Google Shape;916;p50"/>
          <p:cNvSpPr txBox="1"/>
          <p:nvPr/>
        </p:nvSpPr>
        <p:spPr>
          <a:xfrm>
            <a:off x="794886" y="1958499"/>
            <a:ext cx="5301114" cy="35924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17" name="Google Shape;9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465" y="2087787"/>
            <a:ext cx="4310591" cy="3333847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50"/>
          <p:cNvSpPr txBox="1"/>
          <p:nvPr/>
        </p:nvSpPr>
        <p:spPr>
          <a:xfrm>
            <a:off x="6690050" y="1958499"/>
            <a:ext cx="4553173" cy="365006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19" name="Google Shape;91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4019" y="2073233"/>
            <a:ext cx="3750455" cy="336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1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seaborn.catplot()</a:t>
            </a:r>
            <a:endParaRPr/>
          </a:p>
        </p:txBody>
      </p:sp>
      <p:sp>
        <p:nvSpPr>
          <p:cNvPr id="925" name="Google Shape;925;p5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926" name="Google Shape;926;p51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https://www.youtube.com/watch?v=nBL6zEE6r-Q</a:t>
            </a:r>
            <a:endParaRPr/>
          </a:p>
        </p:txBody>
      </p:sp>
      <p:sp>
        <p:nvSpPr>
          <p:cNvPr id="927" name="Google Shape;927;p5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8" name="Google Shape;928;p51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929" name="Google Shape;929;p51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extracted_data_from_csv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.read_csv(“Housing_Dataset.csv")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price_df=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extracted_data_from_csv.loc([:,[“bedrooms”, 				“bathrooms”]])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sb.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catplot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(data = price_df, </a:t>
            </a:r>
            <a:r>
              <a:rPr lang="en-US" sz="1600" u="sng">
                <a:latin typeface="Consolas"/>
                <a:ea typeface="Consolas"/>
                <a:cs typeface="Consolas"/>
                <a:sym typeface="Consolas"/>
              </a:rPr>
              <a:t>kind=‘box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’)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930" name="Google Shape;930;p51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31" name="Google Shape;93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7265" y="2635831"/>
            <a:ext cx="2534310" cy="253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Workflow</a:t>
            </a:r>
            <a:endParaRPr/>
          </a:p>
        </p:txBody>
      </p:sp>
      <p:grpSp>
        <p:nvGrpSpPr>
          <p:cNvPr id="937" name="Google Shape;937;p52"/>
          <p:cNvGrpSpPr/>
          <p:nvPr/>
        </p:nvGrpSpPr>
        <p:grpSpPr>
          <a:xfrm>
            <a:off x="1245325" y="2142863"/>
            <a:ext cx="9779182" cy="3490406"/>
            <a:chOff x="0" y="436300"/>
            <a:chExt cx="9779182" cy="3490406"/>
          </a:xfrm>
        </p:grpSpPr>
        <p:cxnSp>
          <p:nvCxnSpPr>
            <p:cNvPr id="938" name="Google Shape;938;p52"/>
            <p:cNvCxnSpPr/>
            <p:nvPr/>
          </p:nvCxnSpPr>
          <p:spPr>
            <a:xfrm>
              <a:off x="0" y="2181504"/>
              <a:ext cx="9779182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939" name="Google Shape;939;p52"/>
            <p:cNvSpPr/>
            <p:nvPr/>
          </p:nvSpPr>
          <p:spPr>
            <a:xfrm rot="8100000">
              <a:off x="69819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2"/>
            <p:cNvSpPr/>
            <p:nvPr/>
          </p:nvSpPr>
          <p:spPr>
            <a:xfrm>
              <a:off x="105463" y="538395"/>
              <a:ext cx="249564" cy="249564"/>
            </a:xfrm>
            <a:prstGeom prst="ellipse">
              <a:avLst/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2"/>
            <p:cNvSpPr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2"/>
            <p:cNvSpPr txBox="1"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basic introduction to libraries and the mindset behind them</a:t>
              </a:r>
              <a:endParaRPr/>
            </a:p>
          </p:txBody>
        </p:sp>
        <p:sp>
          <p:nvSpPr>
            <p:cNvPr id="943" name="Google Shape;943;p52"/>
            <p:cNvSpPr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2"/>
            <p:cNvSpPr txBox="1"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is a Library</a:t>
              </a:r>
              <a:endParaRPr/>
            </a:p>
          </p:txBody>
        </p:sp>
        <p:cxnSp>
          <p:nvCxnSpPr>
            <p:cNvPr id="945" name="Google Shape;945;p52"/>
            <p:cNvCxnSpPr/>
            <p:nvPr/>
          </p:nvCxnSpPr>
          <p:spPr>
            <a:xfrm>
              <a:off x="230245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946" name="Google Shape;946;p52"/>
            <p:cNvSpPr/>
            <p:nvPr/>
          </p:nvSpPr>
          <p:spPr>
            <a:xfrm>
              <a:off x="189408" y="2140666"/>
              <a:ext cx="81675" cy="81675"/>
            </a:xfrm>
            <a:prstGeom prst="ellipse">
              <a:avLst/>
            </a:prstGeom>
            <a:solidFill>
              <a:srgbClr val="CED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2"/>
            <p:cNvSpPr/>
            <p:nvPr/>
          </p:nvSpPr>
          <p:spPr>
            <a:xfrm rot="-2700000">
              <a:off x="1707641" y="3539404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2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1743285" y="3575048"/>
              <a:ext cx="249564" cy="249564"/>
            </a:xfrm>
            <a:prstGeom prst="ellipse">
              <a:avLst/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2"/>
            <p:cNvSpPr txBox="1"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9850" lIns="0" spcFirstLastPara="1" rIns="0" wrap="square" tIns="10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NumPy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Pandas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Matplotlib/Seaborn</a:t>
              </a: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2"/>
            <p:cNvSpPr txBox="1"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Big 3</a:t>
              </a:r>
              <a:endParaRPr/>
            </a:p>
          </p:txBody>
        </p:sp>
        <p:cxnSp>
          <p:nvCxnSpPr>
            <p:cNvPr id="953" name="Google Shape;953;p52"/>
            <p:cNvCxnSpPr/>
            <p:nvPr/>
          </p:nvCxnSpPr>
          <p:spPr>
            <a:xfrm>
              <a:off x="1868067" y="2181504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954" name="Google Shape;954;p52"/>
            <p:cNvSpPr/>
            <p:nvPr/>
          </p:nvSpPr>
          <p:spPr>
            <a:xfrm>
              <a:off x="18262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2"/>
            <p:cNvSpPr/>
            <p:nvPr/>
          </p:nvSpPr>
          <p:spPr>
            <a:xfrm rot="8100000">
              <a:off x="3331841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3367485" y="538395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2"/>
            <p:cNvSpPr txBox="1"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Data Science</a:t>
              </a:r>
              <a:endParaRPr/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2"/>
            <p:cNvSpPr txBox="1"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Scikit-learn</a:t>
              </a:r>
              <a:endParaRPr/>
            </a:p>
          </p:txBody>
        </p:sp>
        <p:cxnSp>
          <p:nvCxnSpPr>
            <p:cNvPr id="961" name="Google Shape;961;p52"/>
            <p:cNvCxnSpPr/>
            <p:nvPr/>
          </p:nvCxnSpPr>
          <p:spPr>
            <a:xfrm>
              <a:off x="3492267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962" name="Google Shape;962;p52"/>
            <p:cNvSpPr/>
            <p:nvPr/>
          </p:nvSpPr>
          <p:spPr>
            <a:xfrm>
              <a:off x="34504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2"/>
            <p:cNvSpPr/>
            <p:nvPr/>
          </p:nvSpPr>
          <p:spPr>
            <a:xfrm rot="-2700000">
              <a:off x="4956041" y="3539404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2"/>
            <p:cNvSpPr/>
            <p:nvPr/>
          </p:nvSpPr>
          <p:spPr>
            <a:xfrm>
              <a:off x="4991685" y="3575048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2"/>
            <p:cNvSpPr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2"/>
            <p:cNvSpPr txBox="1"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9850" lIns="0" spcFirstLastPara="1" rIns="0" wrap="square" tIns="10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Machine Learning</a:t>
              </a: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2"/>
            <p:cNvSpPr txBox="1"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TensorFlow/PyTorch</a:t>
              </a:r>
              <a:endPara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9" name="Google Shape;969;p52"/>
            <p:cNvCxnSpPr/>
            <p:nvPr/>
          </p:nvCxnSpPr>
          <p:spPr>
            <a:xfrm>
              <a:off x="5116467" y="2181504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970" name="Google Shape;970;p52"/>
            <p:cNvSpPr/>
            <p:nvPr/>
          </p:nvSpPr>
          <p:spPr>
            <a:xfrm>
              <a:off x="50746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2"/>
            <p:cNvSpPr/>
            <p:nvPr/>
          </p:nvSpPr>
          <p:spPr>
            <a:xfrm rot="8100000">
              <a:off x="6580241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>
                  <a:alpha val="4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6615885" y="538395"/>
              <a:ext cx="249564" cy="249564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2"/>
            <p:cNvSpPr txBox="1"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2"/>
            <p:cNvSpPr txBox="1"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  <p:cxnSp>
          <p:nvCxnSpPr>
            <p:cNvPr id="977" name="Google Shape;977;p52"/>
            <p:cNvCxnSpPr/>
            <p:nvPr/>
          </p:nvCxnSpPr>
          <p:spPr>
            <a:xfrm>
              <a:off x="6740667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978" name="Google Shape;978;p52"/>
            <p:cNvSpPr/>
            <p:nvPr/>
          </p:nvSpPr>
          <p:spPr>
            <a:xfrm>
              <a:off x="6698885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5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980" name="Google Shape;98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981" name="Google Shape;981;p5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3"/>
          <p:cNvSpPr txBox="1"/>
          <p:nvPr>
            <p:ph type="ctrTitle"/>
          </p:nvPr>
        </p:nvSpPr>
        <p:spPr>
          <a:xfrm>
            <a:off x="1167493" y="1059400"/>
            <a:ext cx="686960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Scikit-learn</a:t>
            </a:r>
            <a:endParaRPr/>
          </a:p>
        </p:txBody>
      </p:sp>
      <p:sp>
        <p:nvSpPr>
          <p:cNvPr id="987" name="Google Shape;987;p53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Let’s talk more Data Science!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are the different types of data?</a:t>
            </a:r>
            <a:endParaRPr/>
          </a:p>
        </p:txBody>
      </p:sp>
      <p:sp>
        <p:nvSpPr>
          <p:cNvPr id="993" name="Google Shape;993;p5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994" name="Google Shape;99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995" name="Google Shape;995;p5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6" name="Google Shape;996;p54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pSp>
        <p:nvGrpSpPr>
          <p:cNvPr id="997" name="Google Shape;997;p54"/>
          <p:cNvGrpSpPr/>
          <p:nvPr/>
        </p:nvGrpSpPr>
        <p:grpSpPr>
          <a:xfrm>
            <a:off x="2537777" y="2753740"/>
            <a:ext cx="6855713" cy="1791665"/>
            <a:chOff x="3549" y="1249308"/>
            <a:chExt cx="6855713" cy="1791665"/>
          </a:xfrm>
        </p:grpSpPr>
        <p:sp>
          <p:nvSpPr>
            <p:cNvPr id="998" name="Google Shape;998;p54"/>
            <p:cNvSpPr/>
            <p:nvPr/>
          </p:nvSpPr>
          <p:spPr>
            <a:xfrm>
              <a:off x="3431406" y="1989665"/>
              <a:ext cx="2687498" cy="3109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99" name="Google Shape;999;p54"/>
            <p:cNvSpPr/>
            <p:nvPr/>
          </p:nvSpPr>
          <p:spPr>
            <a:xfrm>
              <a:off x="3431406" y="1989665"/>
              <a:ext cx="895832" cy="3109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00" name="Google Shape;1000;p54"/>
            <p:cNvSpPr/>
            <p:nvPr/>
          </p:nvSpPr>
          <p:spPr>
            <a:xfrm>
              <a:off x="2535573" y="1989665"/>
              <a:ext cx="895832" cy="3109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01" name="Google Shape;1001;p54"/>
            <p:cNvSpPr/>
            <p:nvPr/>
          </p:nvSpPr>
          <p:spPr>
            <a:xfrm>
              <a:off x="743907" y="1989665"/>
              <a:ext cx="2687498" cy="3109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02" name="Google Shape;1002;p54"/>
            <p:cNvSpPr/>
            <p:nvPr/>
          </p:nvSpPr>
          <p:spPr>
            <a:xfrm>
              <a:off x="2691048" y="1249308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4"/>
            <p:cNvSpPr txBox="1"/>
            <p:nvPr/>
          </p:nvSpPr>
          <p:spPr>
            <a:xfrm>
              <a:off x="2691048" y="1249308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Science</a:t>
              </a:r>
              <a:endParaRPr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3549" y="2300616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4"/>
            <p:cNvSpPr txBox="1"/>
            <p:nvPr/>
          </p:nvSpPr>
          <p:spPr>
            <a:xfrm>
              <a:off x="3549" y="2300616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Preprocessing</a:t>
              </a: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1795215" y="2300616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4"/>
            <p:cNvSpPr txBox="1"/>
            <p:nvPr/>
          </p:nvSpPr>
          <p:spPr>
            <a:xfrm>
              <a:off x="1795215" y="2300616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3586881" y="2300616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4"/>
            <p:cNvSpPr txBox="1"/>
            <p:nvPr/>
          </p:nvSpPr>
          <p:spPr>
            <a:xfrm>
              <a:off x="3586881" y="2300616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Classification</a:t>
              </a: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5378547" y="2300616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4"/>
            <p:cNvSpPr txBox="1"/>
            <p:nvPr/>
          </p:nvSpPr>
          <p:spPr>
            <a:xfrm>
              <a:off x="5378547" y="2300616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Clustering</a:t>
              </a:r>
              <a:endParaRPr/>
            </a:p>
          </p:txBody>
        </p:sp>
      </p:grpSp>
      <p:sp>
        <p:nvSpPr>
          <p:cNvPr id="1012" name="Google Shape;1012;p54"/>
          <p:cNvSpPr txBox="1"/>
          <p:nvPr/>
        </p:nvSpPr>
        <p:spPr>
          <a:xfrm>
            <a:off x="4252337" y="4597887"/>
            <a:ext cx="17132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4"/>
          <p:cNvSpPr txBox="1"/>
          <p:nvPr/>
        </p:nvSpPr>
        <p:spPr>
          <a:xfrm>
            <a:off x="6031239" y="4597886"/>
            <a:ext cx="17132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4"/>
          <p:cNvSpPr txBox="1"/>
          <p:nvPr/>
        </p:nvSpPr>
        <p:spPr>
          <a:xfrm>
            <a:off x="7871420" y="4533751"/>
            <a:ext cx="17132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Data Pre-processing libraries</a:t>
            </a:r>
            <a:endParaRPr/>
          </a:p>
        </p:txBody>
      </p:sp>
      <p:sp>
        <p:nvSpPr>
          <p:cNvPr id="1020" name="Google Shape;1020;p5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021" name="Google Shape;1021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5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3" name="Google Shape;1023;p55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pSp>
        <p:nvGrpSpPr>
          <p:cNvPr id="1024" name="Google Shape;1024;p55"/>
          <p:cNvGrpSpPr/>
          <p:nvPr/>
        </p:nvGrpSpPr>
        <p:grpSpPr>
          <a:xfrm>
            <a:off x="2537777" y="2753740"/>
            <a:ext cx="6855713" cy="1791665"/>
            <a:chOff x="3549" y="1249308"/>
            <a:chExt cx="6855713" cy="1791665"/>
          </a:xfrm>
        </p:grpSpPr>
        <p:sp>
          <p:nvSpPr>
            <p:cNvPr id="1025" name="Google Shape;1025;p55"/>
            <p:cNvSpPr/>
            <p:nvPr/>
          </p:nvSpPr>
          <p:spPr>
            <a:xfrm>
              <a:off x="3431406" y="1989665"/>
              <a:ext cx="2687498" cy="3109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26" name="Google Shape;1026;p55"/>
            <p:cNvSpPr/>
            <p:nvPr/>
          </p:nvSpPr>
          <p:spPr>
            <a:xfrm>
              <a:off x="3431406" y="1989665"/>
              <a:ext cx="895832" cy="3109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27" name="Google Shape;1027;p55"/>
            <p:cNvSpPr/>
            <p:nvPr/>
          </p:nvSpPr>
          <p:spPr>
            <a:xfrm>
              <a:off x="2535573" y="1989665"/>
              <a:ext cx="895832" cy="3109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28" name="Google Shape;1028;p55"/>
            <p:cNvSpPr/>
            <p:nvPr/>
          </p:nvSpPr>
          <p:spPr>
            <a:xfrm>
              <a:off x="743907" y="1989665"/>
              <a:ext cx="2687498" cy="3109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51C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29" name="Google Shape;1029;p55"/>
            <p:cNvSpPr/>
            <p:nvPr/>
          </p:nvSpPr>
          <p:spPr>
            <a:xfrm>
              <a:off x="2691048" y="1249308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5"/>
            <p:cNvSpPr txBox="1"/>
            <p:nvPr/>
          </p:nvSpPr>
          <p:spPr>
            <a:xfrm>
              <a:off x="2691048" y="1249308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Pre-Processing Libraries</a:t>
              </a:r>
              <a:endParaRPr/>
            </a:p>
          </p:txBody>
        </p:sp>
        <p:sp>
          <p:nvSpPr>
            <p:cNvPr id="1031" name="Google Shape;1031;p55"/>
            <p:cNvSpPr/>
            <p:nvPr/>
          </p:nvSpPr>
          <p:spPr>
            <a:xfrm>
              <a:off x="3549" y="2300616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5"/>
            <p:cNvSpPr txBox="1"/>
            <p:nvPr/>
          </p:nvSpPr>
          <p:spPr>
            <a:xfrm>
              <a:off x="3549" y="2300616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Imputer</a:t>
              </a:r>
              <a:endParaRPr/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1795215" y="2300616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5"/>
            <p:cNvSpPr txBox="1"/>
            <p:nvPr/>
          </p:nvSpPr>
          <p:spPr>
            <a:xfrm>
              <a:off x="1795215" y="2300616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Standard Scaler</a:t>
              </a:r>
              <a:endParaRPr/>
            </a:p>
          </p:txBody>
        </p:sp>
        <p:sp>
          <p:nvSpPr>
            <p:cNvPr id="1035" name="Google Shape;1035;p55"/>
            <p:cNvSpPr/>
            <p:nvPr/>
          </p:nvSpPr>
          <p:spPr>
            <a:xfrm>
              <a:off x="3586881" y="2300616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5"/>
            <p:cNvSpPr txBox="1"/>
            <p:nvPr/>
          </p:nvSpPr>
          <p:spPr>
            <a:xfrm>
              <a:off x="3586881" y="2300616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Label Encoder</a:t>
              </a:r>
              <a:endParaRPr/>
            </a:p>
          </p:txBody>
        </p:sp>
        <p:sp>
          <p:nvSpPr>
            <p:cNvPr id="1037" name="Google Shape;1037;p55"/>
            <p:cNvSpPr/>
            <p:nvPr/>
          </p:nvSpPr>
          <p:spPr>
            <a:xfrm>
              <a:off x="5378547" y="2300616"/>
              <a:ext cx="1480715" cy="740357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5"/>
            <p:cNvSpPr txBox="1"/>
            <p:nvPr/>
          </p:nvSpPr>
          <p:spPr>
            <a:xfrm>
              <a:off x="5378547" y="2300616"/>
              <a:ext cx="1480715" cy="7403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Train-test split</a:t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Imputer</a:t>
            </a:r>
            <a:endParaRPr/>
          </a:p>
        </p:txBody>
      </p:sp>
      <p:sp>
        <p:nvSpPr>
          <p:cNvPr id="1044" name="Google Shape;1044;p5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045" name="Google Shape;1045;p56"/>
          <p:cNvSpPr txBox="1"/>
          <p:nvPr>
            <p:ph idx="11" type="ftr"/>
          </p:nvPr>
        </p:nvSpPr>
        <p:spPr>
          <a:xfrm>
            <a:off x="3350885" y="6355819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https://www.youtube.com/watch?v=GFnwvZVCMro</a:t>
            </a:r>
            <a:endParaRPr/>
          </a:p>
        </p:txBody>
      </p:sp>
      <p:sp>
        <p:nvSpPr>
          <p:cNvPr id="1046" name="Google Shape;1046;p5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7" name="Google Shape;1047;p56"/>
          <p:cNvSpPr txBox="1"/>
          <p:nvPr/>
        </p:nvSpPr>
        <p:spPr>
          <a:xfrm>
            <a:off x="8583268" y="4591562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8" name="Google Shape;1048;p56"/>
          <p:cNvGraphicFramePr/>
          <p:nvPr/>
        </p:nvGraphicFramePr>
        <p:xfrm>
          <a:off x="1100115" y="22311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832200"/>
                <a:gridCol w="1832200"/>
              </a:tblGrid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NaN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6520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7000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NaN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11999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9" name="Google Shape;1049;p56"/>
          <p:cNvSpPr/>
          <p:nvPr/>
        </p:nvSpPr>
        <p:spPr>
          <a:xfrm>
            <a:off x="5274644" y="3214838"/>
            <a:ext cx="2152853" cy="3316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0" name="Google Shape;1050;p56"/>
          <p:cNvGraphicFramePr/>
          <p:nvPr/>
        </p:nvGraphicFramePr>
        <p:xfrm>
          <a:off x="7749567" y="22382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832200"/>
                <a:gridCol w="1832200"/>
              </a:tblGrid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1200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7,125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6520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7000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11999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7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sklearn.impute.SimpleImputer()</a:t>
            </a:r>
            <a:endParaRPr/>
          </a:p>
        </p:txBody>
      </p:sp>
      <p:sp>
        <p:nvSpPr>
          <p:cNvPr id="1056" name="Google Shape;1056;p5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057" name="Google Shape;1057;p57"/>
          <p:cNvSpPr txBox="1"/>
          <p:nvPr>
            <p:ph idx="11" type="ftr"/>
          </p:nvPr>
        </p:nvSpPr>
        <p:spPr>
          <a:xfrm>
            <a:off x="3393707" y="6294437"/>
            <a:ext cx="56155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https://www.youtube.com/watch?v=GFnwvZVCMro</a:t>
            </a:r>
            <a:endParaRPr/>
          </a:p>
        </p:txBody>
      </p:sp>
      <p:sp>
        <p:nvSpPr>
          <p:cNvPr id="1058" name="Google Shape;1058;p5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9" name="Google Shape;1059;p57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060" name="Google Shape;1060;p57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from sklearn.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impute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SimpleImputer</a:t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imputer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= SimpleImputer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(missing_values = np.nan, 				strategy = ‘mean’)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# Note that you can have other strategies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imputer.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fit_transform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(array)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061" name="Google Shape;1061;p57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Standard Scaler</a:t>
            </a:r>
            <a:endParaRPr/>
          </a:p>
        </p:txBody>
      </p:sp>
      <p:sp>
        <p:nvSpPr>
          <p:cNvPr id="1067" name="Google Shape;1067;p5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068" name="Google Shape;1068;p58"/>
          <p:cNvSpPr txBox="1"/>
          <p:nvPr>
            <p:ph idx="11" type="ftr"/>
          </p:nvPr>
        </p:nvSpPr>
        <p:spPr>
          <a:xfrm>
            <a:off x="3350885" y="6355819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https://www.youtube.com/watch?v=ZddUwo4R5ug</a:t>
            </a:r>
            <a:endParaRPr/>
          </a:p>
        </p:txBody>
      </p:sp>
      <p:sp>
        <p:nvSpPr>
          <p:cNvPr id="1069" name="Google Shape;1069;p5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0" name="Google Shape;1070;p58"/>
          <p:cNvSpPr txBox="1"/>
          <p:nvPr/>
        </p:nvSpPr>
        <p:spPr>
          <a:xfrm>
            <a:off x="8583268" y="4591562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1" name="Google Shape;1071;p58"/>
          <p:cNvGraphicFramePr/>
          <p:nvPr/>
        </p:nvGraphicFramePr>
        <p:xfrm>
          <a:off x="1167492" y="2316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832200"/>
                <a:gridCol w="1832200"/>
              </a:tblGrid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7000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71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72" name="Google Shape;1072;p58"/>
          <p:cNvSpPr/>
          <p:nvPr/>
        </p:nvSpPr>
        <p:spPr>
          <a:xfrm>
            <a:off x="5419023" y="3263197"/>
            <a:ext cx="2152853" cy="3316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3" name="Google Shape;1073;p58"/>
          <p:cNvGraphicFramePr/>
          <p:nvPr/>
        </p:nvGraphicFramePr>
        <p:xfrm>
          <a:off x="8159017" y="2316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832200"/>
                <a:gridCol w="1832200"/>
              </a:tblGrid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14.5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9"/>
          <p:cNvSpPr txBox="1"/>
          <p:nvPr>
            <p:ph type="title"/>
          </p:nvPr>
        </p:nvSpPr>
        <p:spPr>
          <a:xfrm>
            <a:off x="364403" y="481776"/>
            <a:ext cx="108444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sklearn.preprocessing.StandardScaler()</a:t>
            </a:r>
            <a:endParaRPr/>
          </a:p>
        </p:txBody>
      </p:sp>
      <p:sp>
        <p:nvSpPr>
          <p:cNvPr id="1079" name="Google Shape;1079;p5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080" name="Google Shape;1080;p59"/>
          <p:cNvSpPr txBox="1"/>
          <p:nvPr>
            <p:ph idx="11" type="ftr"/>
          </p:nvPr>
        </p:nvSpPr>
        <p:spPr>
          <a:xfrm>
            <a:off x="3143449" y="6326989"/>
            <a:ext cx="6452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https://scikit-learn.org/stable/modules/generated/sklearn.preprocessing.StandardScaler.html</a:t>
            </a:r>
            <a:endParaRPr/>
          </a:p>
        </p:txBody>
      </p:sp>
      <p:sp>
        <p:nvSpPr>
          <p:cNvPr id="1081" name="Google Shape;1081;p5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2" name="Google Shape;1082;p59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083" name="Google Shape;1083;p59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from sklearn.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preprocessing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StandardScaler</a:t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scaler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= StandardScaler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scaler.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fit_transform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(array)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scaler.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inverse_transform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(array)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084" name="Google Shape;1084;p59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Express Exercise (I)</a:t>
            </a:r>
            <a:endParaRPr/>
          </a:p>
        </p:txBody>
      </p:sp>
      <p:sp>
        <p:nvSpPr>
          <p:cNvPr id="295" name="Google Shape;295;p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The “Secret Service” has hired you to create a library called </a:t>
            </a:r>
            <a:r>
              <a:rPr b="1" lang="en-US" sz="1800"/>
              <a:t>numCraft</a:t>
            </a:r>
            <a:r>
              <a:rPr lang="en-US" sz="1800"/>
              <a:t> that deals with 2 arrays each picked up by the sensor from their military aircraft. Your job is to create a library that does the following functions: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1800"/>
              <a:t>Get the average of the altitude from both the sensors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1800"/>
              <a:t>Transpose the second array and return it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en-US" sz="1800"/>
              <a:t>Do a matrix multiplication of both the arrays</a:t>
            </a:r>
            <a:endParaRPr/>
          </a:p>
          <a:p>
            <a:pPr indent="-2286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2286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905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6" name="Google Shape;296;p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297" name="Google Shape;29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298" name="Google Shape;298;p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Label Encoder</a:t>
            </a:r>
            <a:endParaRPr/>
          </a:p>
        </p:txBody>
      </p:sp>
      <p:sp>
        <p:nvSpPr>
          <p:cNvPr id="1090" name="Google Shape;1090;p6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091" name="Google Shape;1091;p60"/>
          <p:cNvSpPr txBox="1"/>
          <p:nvPr>
            <p:ph idx="11" type="ftr"/>
          </p:nvPr>
        </p:nvSpPr>
        <p:spPr>
          <a:xfrm>
            <a:off x="3350885" y="6355819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https://www.youtube.com/watch?v=YvEx0IGKTko</a:t>
            </a:r>
            <a:endParaRPr/>
          </a:p>
        </p:txBody>
      </p:sp>
      <p:sp>
        <p:nvSpPr>
          <p:cNvPr id="1092" name="Google Shape;1092;p6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3" name="Google Shape;1093;p60"/>
          <p:cNvSpPr txBox="1"/>
          <p:nvPr/>
        </p:nvSpPr>
        <p:spPr>
          <a:xfrm>
            <a:off x="8583268" y="4591562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4" name="Google Shape;1094;p60"/>
          <p:cNvGraphicFramePr/>
          <p:nvPr/>
        </p:nvGraphicFramePr>
        <p:xfrm>
          <a:off x="1167492" y="2316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832200"/>
                <a:gridCol w="1832200"/>
              </a:tblGrid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Singapore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Japan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High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HongKong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Medium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Germany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High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95" name="Google Shape;1095;p60"/>
          <p:cNvSpPr/>
          <p:nvPr/>
        </p:nvSpPr>
        <p:spPr>
          <a:xfrm>
            <a:off x="5419023" y="3263197"/>
            <a:ext cx="2152853" cy="3316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6" name="Google Shape;1096;p60"/>
          <p:cNvGraphicFramePr/>
          <p:nvPr/>
        </p:nvGraphicFramePr>
        <p:xfrm>
          <a:off x="8159017" y="2316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832200"/>
                <a:gridCol w="1832200"/>
              </a:tblGrid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Country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Singapore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Japan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HongKong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Germany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1"/>
          <p:cNvSpPr txBox="1"/>
          <p:nvPr>
            <p:ph type="title"/>
          </p:nvPr>
        </p:nvSpPr>
        <p:spPr>
          <a:xfrm>
            <a:off x="364403" y="481776"/>
            <a:ext cx="108444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sklearn.preprocessing.LabelEncoder()</a:t>
            </a:r>
            <a:endParaRPr/>
          </a:p>
        </p:txBody>
      </p:sp>
      <p:sp>
        <p:nvSpPr>
          <p:cNvPr id="1102" name="Google Shape;1102;p6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103" name="Google Shape;1103;p61"/>
          <p:cNvSpPr txBox="1"/>
          <p:nvPr>
            <p:ph idx="11" type="ftr"/>
          </p:nvPr>
        </p:nvSpPr>
        <p:spPr>
          <a:xfrm>
            <a:off x="3143449" y="6326989"/>
            <a:ext cx="6452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https://scikit-learn.org/stable/modules/generated/sklearn.preprocessing.StandardScaler.html</a:t>
            </a:r>
            <a:endParaRPr/>
          </a:p>
        </p:txBody>
      </p:sp>
      <p:sp>
        <p:nvSpPr>
          <p:cNvPr id="1104" name="Google Shape;1104;p6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5" name="Google Shape;1105;p61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106" name="Google Shape;1106;p61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from sklearn 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preprocessing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encoder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preprocessing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.LabelEncoder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encoder.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fit_transform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(array)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encoder.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inverse_transform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(array)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107" name="Google Shape;1107;p61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Train-Test Split</a:t>
            </a:r>
            <a:endParaRPr/>
          </a:p>
        </p:txBody>
      </p:sp>
      <p:sp>
        <p:nvSpPr>
          <p:cNvPr id="1113" name="Google Shape;1113;p6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114" name="Google Shape;1114;p62"/>
          <p:cNvSpPr txBox="1"/>
          <p:nvPr>
            <p:ph idx="11" type="ftr"/>
          </p:nvPr>
        </p:nvSpPr>
        <p:spPr>
          <a:xfrm>
            <a:off x="3350885" y="6355819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https://www.youtube.com/watch?v=YvEx0IGKTko</a:t>
            </a:r>
            <a:endParaRPr/>
          </a:p>
        </p:txBody>
      </p:sp>
      <p:sp>
        <p:nvSpPr>
          <p:cNvPr id="1115" name="Google Shape;1115;p6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6" name="Google Shape;1116;p62"/>
          <p:cNvSpPr txBox="1"/>
          <p:nvPr/>
        </p:nvSpPr>
        <p:spPr>
          <a:xfrm>
            <a:off x="8583268" y="4591562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7" name="Google Shape;1117;p62"/>
          <p:cNvGraphicFramePr/>
          <p:nvPr/>
        </p:nvGraphicFramePr>
        <p:xfrm>
          <a:off x="1167492" y="2316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832200"/>
                <a:gridCol w="1832200"/>
              </a:tblGrid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Number of Ice-Creams Sold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18" name="Google Shape;1118;p62"/>
          <p:cNvSpPr/>
          <p:nvPr/>
        </p:nvSpPr>
        <p:spPr>
          <a:xfrm rot="-852074">
            <a:off x="5293895" y="2829227"/>
            <a:ext cx="2152853" cy="3316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9" name="Google Shape;1119;p62"/>
          <p:cNvGraphicFramePr/>
          <p:nvPr/>
        </p:nvGraphicFramePr>
        <p:xfrm>
          <a:off x="8130999" y="1764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541650"/>
                <a:gridCol w="1541650"/>
              </a:tblGrid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Number of Ice-Creams Sold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150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20" name="Google Shape;1120;p62"/>
          <p:cNvGraphicFramePr/>
          <p:nvPr/>
        </p:nvGraphicFramePr>
        <p:xfrm>
          <a:off x="8130999" y="41293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541650"/>
                <a:gridCol w="1541650"/>
              </a:tblGrid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Number of Ice-Creams Sold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1" name="Google Shape;1121;p62"/>
          <p:cNvSpPr/>
          <p:nvPr/>
        </p:nvSpPr>
        <p:spPr>
          <a:xfrm rot="557259">
            <a:off x="5194619" y="3963553"/>
            <a:ext cx="2152853" cy="3316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62"/>
          <p:cNvSpPr txBox="1"/>
          <p:nvPr/>
        </p:nvSpPr>
        <p:spPr>
          <a:xfrm>
            <a:off x="8130999" y="1276709"/>
            <a:ext cx="2815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Training-Set</a:t>
            </a:r>
            <a:endParaRPr/>
          </a:p>
        </p:txBody>
      </p:sp>
      <p:sp>
        <p:nvSpPr>
          <p:cNvPr id="1123" name="Google Shape;1123;p62"/>
          <p:cNvSpPr txBox="1"/>
          <p:nvPr/>
        </p:nvSpPr>
        <p:spPr>
          <a:xfrm>
            <a:off x="8130999" y="3693867"/>
            <a:ext cx="2815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Test-Set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Why Train-Test Split?</a:t>
            </a:r>
            <a:endParaRPr/>
          </a:p>
        </p:txBody>
      </p:sp>
      <p:sp>
        <p:nvSpPr>
          <p:cNvPr id="1129" name="Google Shape;1129;p63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130" name="Google Shape;1130;p63"/>
          <p:cNvSpPr txBox="1"/>
          <p:nvPr>
            <p:ph idx="11" type="ftr"/>
          </p:nvPr>
        </p:nvSpPr>
        <p:spPr>
          <a:xfrm>
            <a:off x="3350885" y="6355819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https://www.youtube.com/watch?v=YvEx0IGKTko</a:t>
            </a:r>
            <a:endParaRPr/>
          </a:p>
        </p:txBody>
      </p:sp>
      <p:sp>
        <p:nvSpPr>
          <p:cNvPr id="1131" name="Google Shape;1131;p6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2" name="Google Shape;1132;p63"/>
          <p:cNvSpPr/>
          <p:nvPr/>
        </p:nvSpPr>
        <p:spPr>
          <a:xfrm>
            <a:off x="4796937" y="3202529"/>
            <a:ext cx="2152853" cy="3316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3" name="Google Shape;1133;p63"/>
          <p:cNvGraphicFramePr/>
          <p:nvPr/>
        </p:nvGraphicFramePr>
        <p:xfrm>
          <a:off x="977711" y="2406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541650"/>
                <a:gridCol w="1541650"/>
              </a:tblGrid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Number of Ice-Creams Sold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150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34" name="Google Shape;1134;p63"/>
          <p:cNvGraphicFramePr/>
          <p:nvPr/>
        </p:nvGraphicFramePr>
        <p:xfrm>
          <a:off x="4554355" y="4693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530575"/>
                <a:gridCol w="1552700"/>
              </a:tblGrid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Number of Ice-Creams Sold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5" name="Google Shape;1135;p63"/>
          <p:cNvSpPr/>
          <p:nvPr/>
        </p:nvSpPr>
        <p:spPr>
          <a:xfrm rot="9129210">
            <a:off x="7819033" y="4897453"/>
            <a:ext cx="2152853" cy="3316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63"/>
          <p:cNvSpPr txBox="1"/>
          <p:nvPr/>
        </p:nvSpPr>
        <p:spPr>
          <a:xfrm>
            <a:off x="977711" y="1927878"/>
            <a:ext cx="2815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Training-Set</a:t>
            </a:r>
            <a:endParaRPr/>
          </a:p>
        </p:txBody>
      </p:sp>
      <p:sp>
        <p:nvSpPr>
          <p:cNvPr id="1137" name="Google Shape;1137;p63"/>
          <p:cNvSpPr txBox="1"/>
          <p:nvPr/>
        </p:nvSpPr>
        <p:spPr>
          <a:xfrm>
            <a:off x="5294781" y="4234350"/>
            <a:ext cx="2815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Test-Set</a:t>
            </a:r>
            <a:endParaRPr/>
          </a:p>
        </p:txBody>
      </p:sp>
      <p:sp>
        <p:nvSpPr>
          <p:cNvPr id="1138" name="Google Shape;1138;p63"/>
          <p:cNvSpPr txBox="1"/>
          <p:nvPr/>
        </p:nvSpPr>
        <p:spPr>
          <a:xfrm>
            <a:off x="4784303" y="2770978"/>
            <a:ext cx="2076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Trains your model</a:t>
            </a:r>
            <a:endParaRPr/>
          </a:p>
        </p:txBody>
      </p:sp>
      <p:graphicFrame>
        <p:nvGraphicFramePr>
          <p:cNvPr id="1139" name="Google Shape;1139;p63"/>
          <p:cNvGraphicFramePr/>
          <p:nvPr/>
        </p:nvGraphicFramePr>
        <p:xfrm>
          <a:off x="7660459" y="2349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{0866E0BE-8F5D-438A-984E-CBE825E2543E}</a:tableStyleId>
              </a:tblPr>
              <a:tblGrid>
                <a:gridCol w="1541650"/>
                <a:gridCol w="1541650"/>
              </a:tblGrid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Number of Ice-Creams Sold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40" name="Google Shape;1140;p63"/>
          <p:cNvSpPr txBox="1"/>
          <p:nvPr/>
        </p:nvSpPr>
        <p:spPr>
          <a:xfrm>
            <a:off x="7660459" y="1980388"/>
            <a:ext cx="2815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/>
          </a:p>
        </p:txBody>
      </p:sp>
      <p:sp>
        <p:nvSpPr>
          <p:cNvPr id="1141" name="Google Shape;1141;p63"/>
          <p:cNvSpPr txBox="1"/>
          <p:nvPr/>
        </p:nvSpPr>
        <p:spPr>
          <a:xfrm>
            <a:off x="8110457" y="4446027"/>
            <a:ext cx="1292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4"/>
          <p:cNvSpPr txBox="1"/>
          <p:nvPr>
            <p:ph type="title"/>
          </p:nvPr>
        </p:nvSpPr>
        <p:spPr>
          <a:xfrm>
            <a:off x="210399" y="488117"/>
            <a:ext cx="1133991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sklearn.model_selection.train_test_split()</a:t>
            </a:r>
            <a:endParaRPr/>
          </a:p>
        </p:txBody>
      </p:sp>
      <p:sp>
        <p:nvSpPr>
          <p:cNvPr id="1147" name="Google Shape;1147;p6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148" name="Google Shape;1148;p64"/>
          <p:cNvSpPr txBox="1"/>
          <p:nvPr>
            <p:ph idx="11" type="ftr"/>
          </p:nvPr>
        </p:nvSpPr>
        <p:spPr>
          <a:xfrm>
            <a:off x="3143449" y="6326989"/>
            <a:ext cx="6452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https://scikit-learn.org/stable/modules/generated/sklearn.model_selection.train_test_split.html</a:t>
            </a:r>
            <a:endParaRPr/>
          </a:p>
        </p:txBody>
      </p:sp>
      <p:sp>
        <p:nvSpPr>
          <p:cNvPr id="1149" name="Google Shape;1149;p6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0" name="Google Shape;1150;p64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151" name="Google Shape;1151;p64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from sklearn.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model_selection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X_train, X_test, y_train, y_test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(X, 		y, test_size = 0.3)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152" name="Google Shape;1152;p64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is Regression?</a:t>
            </a:r>
            <a:endParaRPr/>
          </a:p>
        </p:txBody>
      </p:sp>
      <p:sp>
        <p:nvSpPr>
          <p:cNvPr id="1158" name="Google Shape;1158;p65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It is synonymous with the line of best fit that you had learned in your high school years.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You get a line that best fits the scatterplot and predict the y value from the known x variable.</a:t>
            </a:r>
            <a:endParaRPr/>
          </a:p>
        </p:txBody>
      </p:sp>
      <p:sp>
        <p:nvSpPr>
          <p:cNvPr id="1159" name="Google Shape;1159;p6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160" name="Google Shape;1160;p65"/>
          <p:cNvSpPr txBox="1"/>
          <p:nvPr>
            <p:ph idx="11" type="ftr"/>
          </p:nvPr>
        </p:nvSpPr>
        <p:spPr>
          <a:xfrm>
            <a:off x="3913872" y="6356350"/>
            <a:ext cx="4364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</a:t>
            </a:r>
            <a:endParaRPr/>
          </a:p>
        </p:txBody>
      </p:sp>
      <p:sp>
        <p:nvSpPr>
          <p:cNvPr id="1161" name="Google Shape;1161;p65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6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Regression in a Nut-Shell</a:t>
            </a:r>
            <a:endParaRPr/>
          </a:p>
        </p:txBody>
      </p:sp>
      <p:sp>
        <p:nvSpPr>
          <p:cNvPr id="1167" name="Google Shape;1167;p66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168" name="Google Shape;1168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0" name="Google Shape;1170;p66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aphicFrame>
        <p:nvGraphicFramePr>
          <p:cNvPr id="1171" name="Google Shape;1171;p66"/>
          <p:cNvGraphicFramePr/>
          <p:nvPr/>
        </p:nvGraphicFramePr>
        <p:xfrm>
          <a:off x="2325036" y="1915468"/>
          <a:ext cx="7541928" cy="3895607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1172" name="Google Shape;1172;p66"/>
          <p:cNvCxnSpPr/>
          <p:nvPr/>
        </p:nvCxnSpPr>
        <p:spPr>
          <a:xfrm rot="10800000">
            <a:off x="7190072" y="4206240"/>
            <a:ext cx="0" cy="924025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3" name="Google Shape;1173;p66"/>
          <p:cNvCxnSpPr/>
          <p:nvPr/>
        </p:nvCxnSpPr>
        <p:spPr>
          <a:xfrm rot="10800000">
            <a:off x="3089709" y="4206240"/>
            <a:ext cx="4100363" cy="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4" name="Google Shape;1174;p66"/>
          <p:cNvSpPr txBox="1"/>
          <p:nvPr/>
        </p:nvSpPr>
        <p:spPr>
          <a:xfrm>
            <a:off x="2644946" y="3982065"/>
            <a:ext cx="64650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≈ 150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7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sklearn.linear_model.LinearRegression()</a:t>
            </a:r>
            <a:endParaRPr/>
          </a:p>
        </p:txBody>
      </p:sp>
      <p:sp>
        <p:nvSpPr>
          <p:cNvPr id="1180" name="Google Shape;1180;p6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181" name="Google Shape;1181;p67"/>
          <p:cNvSpPr txBox="1"/>
          <p:nvPr>
            <p:ph idx="11" type="ftr"/>
          </p:nvPr>
        </p:nvSpPr>
        <p:spPr>
          <a:xfrm>
            <a:off x="3094851" y="6301446"/>
            <a:ext cx="67595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https://scikit-learn.org/stable/modules/generated/sklearn.linear_model.LinearRegression.html</a:t>
            </a:r>
            <a:endParaRPr/>
          </a:p>
        </p:txBody>
      </p:sp>
      <p:sp>
        <p:nvSpPr>
          <p:cNvPr id="1182" name="Google Shape;1182;p6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3" name="Google Shape;1183;p67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184" name="Google Shape;1184;p67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from sklearn.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linear_model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LinearRegression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regressor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= LinearRegression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regressor.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(temperature, 			number_of_icecreams_sold)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regressor.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(new_temperature)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185" name="Google Shape;1185;p67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6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is Classification?</a:t>
            </a:r>
            <a:endParaRPr/>
          </a:p>
        </p:txBody>
      </p:sp>
      <p:sp>
        <p:nvSpPr>
          <p:cNvPr id="1191" name="Google Shape;1191;p68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It is the process of plotting data based on “</a:t>
            </a:r>
            <a:r>
              <a:rPr b="1" lang="en-US" u="sng"/>
              <a:t>known groups</a:t>
            </a:r>
            <a:r>
              <a:rPr lang="en-US"/>
              <a:t>”.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 So when a new data point is introduced, the distance between each group and that new data point is compared. The new data point is assigned to the group with the lowest distance.</a:t>
            </a:r>
            <a:endParaRPr/>
          </a:p>
        </p:txBody>
      </p:sp>
      <p:sp>
        <p:nvSpPr>
          <p:cNvPr id="1192" name="Google Shape;1192;p6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193" name="Google Shape;1193;p68"/>
          <p:cNvSpPr txBox="1"/>
          <p:nvPr>
            <p:ph idx="11" type="ftr"/>
          </p:nvPr>
        </p:nvSpPr>
        <p:spPr>
          <a:xfrm>
            <a:off x="3913872" y="6356350"/>
            <a:ext cx="4364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</a:t>
            </a:r>
            <a:endParaRPr/>
          </a:p>
        </p:txBody>
      </p:sp>
      <p:sp>
        <p:nvSpPr>
          <p:cNvPr id="1194" name="Google Shape;1194;p68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6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Logistic Regression in a Nut-Shell</a:t>
            </a:r>
            <a:endParaRPr/>
          </a:p>
        </p:txBody>
      </p:sp>
      <p:sp>
        <p:nvSpPr>
          <p:cNvPr id="1200" name="Google Shape;1200;p6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201" name="Google Shape;1201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https://www.youtube.com/watch?v=zM4VZR0px8E</a:t>
            </a:r>
            <a:endParaRPr/>
          </a:p>
        </p:txBody>
      </p:sp>
      <p:sp>
        <p:nvSpPr>
          <p:cNvPr id="1202" name="Google Shape;1202;p6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3" name="Google Shape;1203;p69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graphicFrame>
        <p:nvGraphicFramePr>
          <p:cNvPr id="1204" name="Google Shape;1204;p69"/>
          <p:cNvGraphicFramePr/>
          <p:nvPr/>
        </p:nvGraphicFramePr>
        <p:xfrm>
          <a:off x="2009955" y="1588169"/>
          <a:ext cx="8077982" cy="424215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Express Exercise (Link)</a:t>
            </a:r>
            <a:endParaRPr/>
          </a:p>
        </p:txBody>
      </p:sp>
      <p:sp>
        <p:nvSpPr>
          <p:cNvPr id="304" name="Google Shape;304;p7"/>
          <p:cNvSpPr txBox="1"/>
          <p:nvPr>
            <p:ph idx="1" type="body"/>
          </p:nvPr>
        </p:nvSpPr>
        <p:spPr>
          <a:xfrm>
            <a:off x="944127" y="3284992"/>
            <a:ext cx="10447482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https://colab.research.google.com/drive/1KoF6ZeP3Jkcpnic3f70wcP_TN9czZzSr?usp=sharing</a:t>
            </a:r>
            <a:endParaRPr/>
          </a:p>
          <a:p>
            <a:pPr indent="-215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65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05" name="Google Shape;305;p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306" name="Google Shape;30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307" name="Google Shape;307;p7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70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sklearn.linear_model.LogisticRegression()</a:t>
            </a:r>
            <a:endParaRPr/>
          </a:p>
        </p:txBody>
      </p:sp>
      <p:sp>
        <p:nvSpPr>
          <p:cNvPr id="1210" name="Google Shape;1210;p7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211" name="Google Shape;1211;p70"/>
          <p:cNvSpPr txBox="1"/>
          <p:nvPr>
            <p:ph idx="11" type="ftr"/>
          </p:nvPr>
        </p:nvSpPr>
        <p:spPr>
          <a:xfrm>
            <a:off x="3094851" y="6301446"/>
            <a:ext cx="67595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https://scikit-learn.org/stable/modules/generated/sklearn.linear_model.LogisticRegression.html</a:t>
            </a:r>
            <a:endParaRPr/>
          </a:p>
        </p:txBody>
      </p:sp>
      <p:sp>
        <p:nvSpPr>
          <p:cNvPr id="1212" name="Google Shape;1212;p7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3" name="Google Shape;1213;p70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214" name="Google Shape;1214;p70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from sklearn.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linear_model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regressor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= LogisticRegression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regressor.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(grades, has_passed)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regressor.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(new_student_grade)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215" name="Google Shape;1215;p70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is Clustering?</a:t>
            </a:r>
            <a:endParaRPr/>
          </a:p>
        </p:txBody>
      </p:sp>
      <p:sp>
        <p:nvSpPr>
          <p:cNvPr id="1221" name="Google Shape;1221;p71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It is the process of categorizing data based on “</a:t>
            </a:r>
            <a:r>
              <a:rPr b="1" lang="en-US" u="sng"/>
              <a:t>unknown groups</a:t>
            </a:r>
            <a:r>
              <a:rPr lang="en-US"/>
              <a:t>”.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 So when a new data point is introduced, the distance between each group and that new data point is compared. The new data point is assigned to the group with the lowest distance.</a:t>
            </a:r>
            <a:endParaRPr/>
          </a:p>
        </p:txBody>
      </p:sp>
      <p:sp>
        <p:nvSpPr>
          <p:cNvPr id="1222" name="Google Shape;1222;p7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223" name="Google Shape;1223;p71"/>
          <p:cNvSpPr txBox="1"/>
          <p:nvPr>
            <p:ph idx="11" type="ftr"/>
          </p:nvPr>
        </p:nvSpPr>
        <p:spPr>
          <a:xfrm>
            <a:off x="3913872" y="6356350"/>
            <a:ext cx="4364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</a:t>
            </a:r>
            <a:endParaRPr/>
          </a:p>
        </p:txBody>
      </p:sp>
      <p:sp>
        <p:nvSpPr>
          <p:cNvPr id="1224" name="Google Shape;1224;p71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7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Look at this Chart!</a:t>
            </a:r>
            <a:endParaRPr/>
          </a:p>
        </p:txBody>
      </p:sp>
      <p:sp>
        <p:nvSpPr>
          <p:cNvPr id="1230" name="Google Shape;1230;p7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231" name="Google Shape;1231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1232" name="Google Shape;1232;p7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33" name="Google Shape;1233;p72"/>
          <p:cNvGraphicFramePr/>
          <p:nvPr/>
        </p:nvGraphicFramePr>
        <p:xfrm>
          <a:off x="1779437" y="1889186"/>
          <a:ext cx="7943011" cy="4102499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234" name="Google Shape;1234;p72"/>
          <p:cNvSpPr/>
          <p:nvPr/>
        </p:nvSpPr>
        <p:spPr>
          <a:xfrm>
            <a:off x="3864634" y="3683479"/>
            <a:ext cx="1699404" cy="13198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72"/>
          <p:cNvSpPr/>
          <p:nvPr/>
        </p:nvSpPr>
        <p:spPr>
          <a:xfrm>
            <a:off x="6443932" y="2484408"/>
            <a:ext cx="2898476" cy="168215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6" name="Google Shape;1236;p72"/>
          <p:cNvCxnSpPr/>
          <p:nvPr/>
        </p:nvCxnSpPr>
        <p:spPr>
          <a:xfrm rot="10800000">
            <a:off x="5402409" y="4786475"/>
            <a:ext cx="303043" cy="12846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3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sklearn.cluster.KMeans</a:t>
            </a:r>
            <a:endParaRPr sz="4000"/>
          </a:p>
        </p:txBody>
      </p:sp>
      <p:sp>
        <p:nvSpPr>
          <p:cNvPr id="1242" name="Google Shape;1242;p73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243" name="Google Shape;1243;p73"/>
          <p:cNvSpPr txBox="1"/>
          <p:nvPr>
            <p:ph idx="11" type="ftr"/>
          </p:nvPr>
        </p:nvSpPr>
        <p:spPr>
          <a:xfrm>
            <a:off x="3094851" y="6301446"/>
            <a:ext cx="67595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https://scikit-learn.org/stable/modules/generated/sklearn.cluster.KMeans.html</a:t>
            </a:r>
            <a:endParaRPr/>
          </a:p>
        </p:txBody>
      </p:sp>
      <p:sp>
        <p:nvSpPr>
          <p:cNvPr id="1244" name="Google Shape;1244;p7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5" name="Google Shape;1245;p73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246" name="Google Shape;1246;p73"/>
          <p:cNvSpPr txBox="1"/>
          <p:nvPr>
            <p:ph idx="1" type="body"/>
          </p:nvPr>
        </p:nvSpPr>
        <p:spPr>
          <a:xfrm>
            <a:off x="1231509" y="2216876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from sklearn.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Kmeans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kmeans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= KMeans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(n_clusters=2).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(hours_studied)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kmeans.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(hours_studied_new)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247" name="Google Shape;1247;p73"/>
          <p:cNvSpPr txBox="1"/>
          <p:nvPr/>
        </p:nvSpPr>
        <p:spPr>
          <a:xfrm>
            <a:off x="8085222" y="2483318"/>
            <a:ext cx="3538396" cy="291082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sz="2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74"/>
          <p:cNvSpPr txBox="1"/>
          <p:nvPr>
            <p:ph type="ctrTitle"/>
          </p:nvPr>
        </p:nvSpPr>
        <p:spPr>
          <a:xfrm>
            <a:off x="628214" y="1181781"/>
            <a:ext cx="7650247" cy="2247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Think you have understood the concepts? Let’s try them out!</a:t>
            </a:r>
            <a:endParaRPr/>
          </a:p>
        </p:txBody>
      </p:sp>
      <p:sp>
        <p:nvSpPr>
          <p:cNvPr id="1253" name="Google Shape;1253;p74"/>
          <p:cNvSpPr txBox="1"/>
          <p:nvPr>
            <p:ph idx="1" type="subTitle"/>
          </p:nvPr>
        </p:nvSpPr>
        <p:spPr>
          <a:xfrm>
            <a:off x="850900" y="3867284"/>
            <a:ext cx="7027206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https://colab.research.google.com/drive/1-IRljPEB6G0Q84FouKSls_Dd_9EvhT8S?usp=sharing</a:t>
            </a:r>
            <a:r>
              <a:rPr lang="en-US"/>
              <a:t> </a:t>
            </a:r>
            <a:endParaRPr/>
          </a:p>
        </p:txBody>
      </p:sp>
      <p:sp>
        <p:nvSpPr>
          <p:cNvPr id="1254" name="Google Shape;1254;p74"/>
          <p:cNvSpPr txBox="1"/>
          <p:nvPr>
            <p:ph idx="4294967295" type="dt"/>
          </p:nvPr>
        </p:nvSpPr>
        <p:spPr>
          <a:xfrm>
            <a:off x="0" y="6356350"/>
            <a:ext cx="170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255" name="Google Shape;1255;p74"/>
          <p:cNvSpPr txBox="1"/>
          <p:nvPr>
            <p:ph idx="4294967295" type="ftr"/>
          </p:nvPr>
        </p:nvSpPr>
        <p:spPr>
          <a:xfrm>
            <a:off x="3252751" y="633982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Python Libraries for Machine Learning</a:t>
            </a:r>
            <a:endParaRPr/>
          </a:p>
        </p:txBody>
      </p:sp>
      <p:sp>
        <p:nvSpPr>
          <p:cNvPr id="1256" name="Google Shape;1256;p74"/>
          <p:cNvSpPr txBox="1"/>
          <p:nvPr>
            <p:ph idx="4294967295" type="sldNum"/>
          </p:nvPr>
        </p:nvSpPr>
        <p:spPr>
          <a:xfrm>
            <a:off x="10534650" y="6356350"/>
            <a:ext cx="1657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75"/>
          <p:cNvSpPr txBox="1"/>
          <p:nvPr>
            <p:ph type="ctrTitle"/>
          </p:nvPr>
        </p:nvSpPr>
        <p:spPr>
          <a:xfrm>
            <a:off x="1167493" y="1059400"/>
            <a:ext cx="686960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TensorFlow/PyTorch</a:t>
            </a:r>
            <a:endParaRPr/>
          </a:p>
        </p:txBody>
      </p:sp>
      <p:sp>
        <p:nvSpPr>
          <p:cNvPr id="1262" name="Google Shape;1262;p75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Don’t Memorize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7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is an Artificial Neural Net?</a:t>
            </a:r>
            <a:endParaRPr/>
          </a:p>
        </p:txBody>
      </p:sp>
      <p:sp>
        <p:nvSpPr>
          <p:cNvPr id="1268" name="Google Shape;1268;p7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This structure that takes inspiration from the human brain and how it learns is through repetition and error.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Just like a human, it leans through its mistakes and updates its “brain” accordingly.</a:t>
            </a:r>
            <a:endParaRPr/>
          </a:p>
        </p:txBody>
      </p:sp>
      <p:sp>
        <p:nvSpPr>
          <p:cNvPr id="1269" name="Google Shape;1269;p7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270" name="Google Shape;1270;p76"/>
          <p:cNvSpPr txBox="1"/>
          <p:nvPr>
            <p:ph idx="11" type="ftr"/>
          </p:nvPr>
        </p:nvSpPr>
        <p:spPr>
          <a:xfrm>
            <a:off x="3913872" y="6356350"/>
            <a:ext cx="4364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https://pandas.pydata.org/docs/</a:t>
            </a:r>
            <a:endParaRPr/>
          </a:p>
        </p:txBody>
      </p:sp>
      <p:sp>
        <p:nvSpPr>
          <p:cNvPr id="1271" name="Google Shape;1271;p7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7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Artificial Neural Networks</a:t>
            </a:r>
            <a:endParaRPr/>
          </a:p>
        </p:txBody>
      </p:sp>
      <p:sp>
        <p:nvSpPr>
          <p:cNvPr id="1277" name="Google Shape;1277;p7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278" name="Google Shape;1278;p77"/>
          <p:cNvSpPr txBox="1"/>
          <p:nvPr>
            <p:ph idx="11" type="ftr"/>
          </p:nvPr>
        </p:nvSpPr>
        <p:spPr>
          <a:xfrm>
            <a:off x="3350885" y="6355819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1279" name="Google Shape;1279;p7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0" name="Google Shape;1280;p77"/>
          <p:cNvSpPr txBox="1"/>
          <p:nvPr/>
        </p:nvSpPr>
        <p:spPr>
          <a:xfrm>
            <a:off x="8583268" y="4591562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77"/>
          <p:cNvSpPr/>
          <p:nvPr/>
        </p:nvSpPr>
        <p:spPr>
          <a:xfrm>
            <a:off x="2788404" y="2009139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77"/>
          <p:cNvSpPr/>
          <p:nvPr/>
        </p:nvSpPr>
        <p:spPr>
          <a:xfrm>
            <a:off x="2788404" y="3080031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77"/>
          <p:cNvSpPr/>
          <p:nvPr/>
        </p:nvSpPr>
        <p:spPr>
          <a:xfrm>
            <a:off x="2788404" y="4107111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77"/>
          <p:cNvSpPr/>
          <p:nvPr/>
        </p:nvSpPr>
        <p:spPr>
          <a:xfrm>
            <a:off x="2788404" y="5134191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77"/>
          <p:cNvSpPr/>
          <p:nvPr/>
        </p:nvSpPr>
        <p:spPr>
          <a:xfrm>
            <a:off x="5638737" y="3080031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77"/>
          <p:cNvSpPr/>
          <p:nvPr/>
        </p:nvSpPr>
        <p:spPr>
          <a:xfrm>
            <a:off x="5638737" y="4219665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77"/>
          <p:cNvSpPr/>
          <p:nvPr/>
        </p:nvSpPr>
        <p:spPr>
          <a:xfrm>
            <a:off x="8079268" y="3536475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8" name="Google Shape;1288;p77"/>
          <p:cNvCxnSpPr>
            <a:stCxn id="1281" idx="6"/>
            <a:endCxn id="1285" idx="2"/>
          </p:cNvCxnSpPr>
          <p:nvPr/>
        </p:nvCxnSpPr>
        <p:spPr>
          <a:xfrm>
            <a:off x="3702930" y="2466402"/>
            <a:ext cx="1935900" cy="107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9" name="Google Shape;1289;p77"/>
          <p:cNvCxnSpPr>
            <a:stCxn id="1282" idx="6"/>
            <a:endCxn id="1285" idx="2"/>
          </p:cNvCxnSpPr>
          <p:nvPr/>
        </p:nvCxnSpPr>
        <p:spPr>
          <a:xfrm>
            <a:off x="3702930" y="3537294"/>
            <a:ext cx="1935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0" name="Google Shape;1290;p77"/>
          <p:cNvCxnSpPr>
            <a:stCxn id="1283" idx="6"/>
            <a:endCxn id="1285" idx="2"/>
          </p:cNvCxnSpPr>
          <p:nvPr/>
        </p:nvCxnSpPr>
        <p:spPr>
          <a:xfrm flipH="1" rot="10800000">
            <a:off x="3702930" y="3537174"/>
            <a:ext cx="1935900" cy="102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1" name="Google Shape;1291;p77"/>
          <p:cNvCxnSpPr>
            <a:stCxn id="1284" idx="6"/>
            <a:endCxn id="1285" idx="2"/>
          </p:cNvCxnSpPr>
          <p:nvPr/>
        </p:nvCxnSpPr>
        <p:spPr>
          <a:xfrm flipH="1" rot="10800000">
            <a:off x="3702930" y="3537354"/>
            <a:ext cx="1935900" cy="205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2" name="Google Shape;1292;p77"/>
          <p:cNvCxnSpPr>
            <a:stCxn id="1281" idx="6"/>
            <a:endCxn id="1286" idx="2"/>
          </p:cNvCxnSpPr>
          <p:nvPr/>
        </p:nvCxnSpPr>
        <p:spPr>
          <a:xfrm>
            <a:off x="3702930" y="2466402"/>
            <a:ext cx="1935900" cy="22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3" name="Google Shape;1293;p77"/>
          <p:cNvCxnSpPr>
            <a:stCxn id="1282" idx="6"/>
            <a:endCxn id="1286" idx="2"/>
          </p:cNvCxnSpPr>
          <p:nvPr/>
        </p:nvCxnSpPr>
        <p:spPr>
          <a:xfrm>
            <a:off x="3702930" y="3537294"/>
            <a:ext cx="1935900" cy="113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4" name="Google Shape;1294;p77"/>
          <p:cNvCxnSpPr>
            <a:stCxn id="1283" idx="6"/>
            <a:endCxn id="1286" idx="2"/>
          </p:cNvCxnSpPr>
          <p:nvPr/>
        </p:nvCxnSpPr>
        <p:spPr>
          <a:xfrm>
            <a:off x="3702930" y="4564374"/>
            <a:ext cx="1935900" cy="11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5" name="Google Shape;1295;p77"/>
          <p:cNvCxnSpPr>
            <a:stCxn id="1284" idx="6"/>
            <a:endCxn id="1286" idx="2"/>
          </p:cNvCxnSpPr>
          <p:nvPr/>
        </p:nvCxnSpPr>
        <p:spPr>
          <a:xfrm flipH="1" rot="10800000">
            <a:off x="3702930" y="4677054"/>
            <a:ext cx="1935900" cy="9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6" name="Google Shape;1296;p77"/>
          <p:cNvCxnSpPr>
            <a:stCxn id="1285" idx="6"/>
            <a:endCxn id="1287" idx="2"/>
          </p:cNvCxnSpPr>
          <p:nvPr/>
        </p:nvCxnSpPr>
        <p:spPr>
          <a:xfrm>
            <a:off x="6553263" y="3537294"/>
            <a:ext cx="1526100" cy="45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7" name="Google Shape;1297;p77"/>
          <p:cNvCxnSpPr>
            <a:stCxn id="1286" idx="6"/>
            <a:endCxn id="1287" idx="2"/>
          </p:cNvCxnSpPr>
          <p:nvPr/>
        </p:nvCxnSpPr>
        <p:spPr>
          <a:xfrm flipH="1" rot="10800000">
            <a:off x="6553263" y="3993828"/>
            <a:ext cx="1526100" cy="68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8" name="Google Shape;1298;p77"/>
          <p:cNvCxnSpPr/>
          <p:nvPr/>
        </p:nvCxnSpPr>
        <p:spPr>
          <a:xfrm>
            <a:off x="887240" y="2466402"/>
            <a:ext cx="1611516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9" name="Google Shape;1299;p77"/>
          <p:cNvCxnSpPr/>
          <p:nvPr/>
        </p:nvCxnSpPr>
        <p:spPr>
          <a:xfrm>
            <a:off x="887240" y="3536475"/>
            <a:ext cx="1611516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0" name="Google Shape;1300;p77"/>
          <p:cNvCxnSpPr/>
          <p:nvPr/>
        </p:nvCxnSpPr>
        <p:spPr>
          <a:xfrm>
            <a:off x="958159" y="4676928"/>
            <a:ext cx="1611516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1" name="Google Shape;1301;p77"/>
          <p:cNvCxnSpPr/>
          <p:nvPr/>
        </p:nvCxnSpPr>
        <p:spPr>
          <a:xfrm>
            <a:off x="887240" y="5696980"/>
            <a:ext cx="1611516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2" name="Google Shape;1302;p77"/>
          <p:cNvSpPr txBox="1"/>
          <p:nvPr/>
        </p:nvSpPr>
        <p:spPr>
          <a:xfrm>
            <a:off x="4567881" y="2750068"/>
            <a:ext cx="967904" cy="1846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3331" l="-5659" r="0" t="-2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3" name="Google Shape;1303;p77"/>
          <p:cNvSpPr txBox="1"/>
          <p:nvPr/>
        </p:nvSpPr>
        <p:spPr>
          <a:xfrm>
            <a:off x="4327255" y="3320540"/>
            <a:ext cx="967904" cy="184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9997" l="-5659" r="0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4" name="Google Shape;1304;p77"/>
          <p:cNvSpPr txBox="1"/>
          <p:nvPr/>
        </p:nvSpPr>
        <p:spPr>
          <a:xfrm>
            <a:off x="4083929" y="3902224"/>
            <a:ext cx="967904" cy="1846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5" name="Google Shape;1305;p77"/>
          <p:cNvSpPr txBox="1"/>
          <p:nvPr/>
        </p:nvSpPr>
        <p:spPr>
          <a:xfrm>
            <a:off x="4213570" y="4451001"/>
            <a:ext cx="967904" cy="18466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3331" l="-5659" r="0" t="-2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6" name="Google Shape;1306;p77"/>
          <p:cNvSpPr txBox="1"/>
          <p:nvPr/>
        </p:nvSpPr>
        <p:spPr>
          <a:xfrm>
            <a:off x="7111364" y="3412873"/>
            <a:ext cx="967904" cy="18466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9997" l="-5695" r="0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7" name="Google Shape;1307;p77"/>
          <p:cNvSpPr txBox="1"/>
          <p:nvPr/>
        </p:nvSpPr>
        <p:spPr>
          <a:xfrm>
            <a:off x="9403596" y="3844530"/>
            <a:ext cx="592983" cy="29841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489" l="-9276" r="-5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8" name="Google Shape;1308;p77"/>
          <p:cNvSpPr txBox="1"/>
          <p:nvPr/>
        </p:nvSpPr>
        <p:spPr>
          <a:xfrm>
            <a:off x="9996579" y="3892924"/>
            <a:ext cx="742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8887" l="-1636" r="-163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9" name="Google Shape;1309;p77"/>
          <p:cNvSpPr txBox="1"/>
          <p:nvPr/>
        </p:nvSpPr>
        <p:spPr>
          <a:xfrm>
            <a:off x="9576238" y="4451001"/>
            <a:ext cx="9435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/>
          </a:p>
        </p:txBody>
      </p:sp>
      <p:sp>
        <p:nvSpPr>
          <p:cNvPr id="1310" name="Google Shape;1310;p77"/>
          <p:cNvSpPr txBox="1"/>
          <p:nvPr/>
        </p:nvSpPr>
        <p:spPr>
          <a:xfrm>
            <a:off x="6096000" y="2009139"/>
            <a:ext cx="2487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Back-propagated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7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Artificial Neural Networks</a:t>
            </a:r>
            <a:endParaRPr/>
          </a:p>
        </p:txBody>
      </p:sp>
      <p:sp>
        <p:nvSpPr>
          <p:cNvPr id="1316" name="Google Shape;1316;p7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317" name="Google Shape;1317;p78"/>
          <p:cNvSpPr txBox="1"/>
          <p:nvPr>
            <p:ph idx="11" type="ftr"/>
          </p:nvPr>
        </p:nvSpPr>
        <p:spPr>
          <a:xfrm>
            <a:off x="3350885" y="6355819"/>
            <a:ext cx="5836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https://www.youtube.com/watch?v=s-V7gKrsels</a:t>
            </a:r>
            <a:endParaRPr/>
          </a:p>
        </p:txBody>
      </p:sp>
      <p:sp>
        <p:nvSpPr>
          <p:cNvPr id="1318" name="Google Shape;1318;p7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9" name="Google Shape;1319;p78"/>
          <p:cNvSpPr txBox="1"/>
          <p:nvPr/>
        </p:nvSpPr>
        <p:spPr>
          <a:xfrm>
            <a:off x="8583268" y="4591562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78"/>
          <p:cNvSpPr/>
          <p:nvPr/>
        </p:nvSpPr>
        <p:spPr>
          <a:xfrm>
            <a:off x="2788404" y="2009139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8"/>
          <p:cNvSpPr/>
          <p:nvPr/>
        </p:nvSpPr>
        <p:spPr>
          <a:xfrm>
            <a:off x="2788404" y="3080031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8"/>
          <p:cNvSpPr/>
          <p:nvPr/>
        </p:nvSpPr>
        <p:spPr>
          <a:xfrm>
            <a:off x="2788404" y="4107111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78"/>
          <p:cNvSpPr/>
          <p:nvPr/>
        </p:nvSpPr>
        <p:spPr>
          <a:xfrm>
            <a:off x="2788404" y="5134191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78"/>
          <p:cNvSpPr/>
          <p:nvPr/>
        </p:nvSpPr>
        <p:spPr>
          <a:xfrm>
            <a:off x="5638737" y="3080031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78"/>
          <p:cNvSpPr/>
          <p:nvPr/>
        </p:nvSpPr>
        <p:spPr>
          <a:xfrm>
            <a:off x="5638737" y="4219665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78"/>
          <p:cNvSpPr/>
          <p:nvPr/>
        </p:nvSpPr>
        <p:spPr>
          <a:xfrm>
            <a:off x="8079268" y="3536475"/>
            <a:ext cx="914526" cy="91452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7" name="Google Shape;1327;p78"/>
          <p:cNvCxnSpPr>
            <a:stCxn id="1320" idx="6"/>
            <a:endCxn id="1324" idx="2"/>
          </p:cNvCxnSpPr>
          <p:nvPr/>
        </p:nvCxnSpPr>
        <p:spPr>
          <a:xfrm>
            <a:off x="3702930" y="2466402"/>
            <a:ext cx="1935900" cy="107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8" name="Google Shape;1328;p78"/>
          <p:cNvCxnSpPr>
            <a:stCxn id="1321" idx="6"/>
            <a:endCxn id="1324" idx="2"/>
          </p:cNvCxnSpPr>
          <p:nvPr/>
        </p:nvCxnSpPr>
        <p:spPr>
          <a:xfrm>
            <a:off x="3702930" y="3537294"/>
            <a:ext cx="1935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9" name="Google Shape;1329;p78"/>
          <p:cNvCxnSpPr>
            <a:stCxn id="1322" idx="6"/>
            <a:endCxn id="1324" idx="2"/>
          </p:cNvCxnSpPr>
          <p:nvPr/>
        </p:nvCxnSpPr>
        <p:spPr>
          <a:xfrm flipH="1" rot="10800000">
            <a:off x="3702930" y="3537174"/>
            <a:ext cx="1935900" cy="102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0" name="Google Shape;1330;p78"/>
          <p:cNvCxnSpPr>
            <a:stCxn id="1323" idx="6"/>
            <a:endCxn id="1324" idx="2"/>
          </p:cNvCxnSpPr>
          <p:nvPr/>
        </p:nvCxnSpPr>
        <p:spPr>
          <a:xfrm flipH="1" rot="10800000">
            <a:off x="3702930" y="3537354"/>
            <a:ext cx="1935900" cy="205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1" name="Google Shape;1331;p78"/>
          <p:cNvCxnSpPr>
            <a:stCxn id="1320" idx="6"/>
            <a:endCxn id="1325" idx="2"/>
          </p:cNvCxnSpPr>
          <p:nvPr/>
        </p:nvCxnSpPr>
        <p:spPr>
          <a:xfrm>
            <a:off x="3702930" y="2466402"/>
            <a:ext cx="1935900" cy="22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2" name="Google Shape;1332;p78"/>
          <p:cNvCxnSpPr>
            <a:stCxn id="1321" idx="6"/>
            <a:endCxn id="1325" idx="2"/>
          </p:cNvCxnSpPr>
          <p:nvPr/>
        </p:nvCxnSpPr>
        <p:spPr>
          <a:xfrm>
            <a:off x="3702930" y="3537294"/>
            <a:ext cx="1935900" cy="113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3" name="Google Shape;1333;p78"/>
          <p:cNvCxnSpPr>
            <a:stCxn id="1322" idx="6"/>
            <a:endCxn id="1325" idx="2"/>
          </p:cNvCxnSpPr>
          <p:nvPr/>
        </p:nvCxnSpPr>
        <p:spPr>
          <a:xfrm>
            <a:off x="3702930" y="4564374"/>
            <a:ext cx="1935900" cy="11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4" name="Google Shape;1334;p78"/>
          <p:cNvCxnSpPr>
            <a:stCxn id="1323" idx="6"/>
            <a:endCxn id="1325" idx="2"/>
          </p:cNvCxnSpPr>
          <p:nvPr/>
        </p:nvCxnSpPr>
        <p:spPr>
          <a:xfrm flipH="1" rot="10800000">
            <a:off x="3702930" y="4677054"/>
            <a:ext cx="1935900" cy="9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5" name="Google Shape;1335;p78"/>
          <p:cNvCxnSpPr>
            <a:stCxn id="1324" idx="6"/>
            <a:endCxn id="1326" idx="2"/>
          </p:cNvCxnSpPr>
          <p:nvPr/>
        </p:nvCxnSpPr>
        <p:spPr>
          <a:xfrm>
            <a:off x="6553263" y="3537294"/>
            <a:ext cx="1526100" cy="45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6" name="Google Shape;1336;p78"/>
          <p:cNvCxnSpPr>
            <a:stCxn id="1325" idx="6"/>
            <a:endCxn id="1326" idx="2"/>
          </p:cNvCxnSpPr>
          <p:nvPr/>
        </p:nvCxnSpPr>
        <p:spPr>
          <a:xfrm flipH="1" rot="10800000">
            <a:off x="6553263" y="3993828"/>
            <a:ext cx="1526100" cy="68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7" name="Google Shape;1337;p78"/>
          <p:cNvCxnSpPr/>
          <p:nvPr/>
        </p:nvCxnSpPr>
        <p:spPr>
          <a:xfrm>
            <a:off x="887240" y="2466402"/>
            <a:ext cx="1611516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8" name="Google Shape;1338;p78"/>
          <p:cNvCxnSpPr/>
          <p:nvPr/>
        </p:nvCxnSpPr>
        <p:spPr>
          <a:xfrm>
            <a:off x="887240" y="3536475"/>
            <a:ext cx="1611516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9" name="Google Shape;1339;p78"/>
          <p:cNvCxnSpPr/>
          <p:nvPr/>
        </p:nvCxnSpPr>
        <p:spPr>
          <a:xfrm>
            <a:off x="958159" y="4676928"/>
            <a:ext cx="1611516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0" name="Google Shape;1340;p78"/>
          <p:cNvCxnSpPr/>
          <p:nvPr/>
        </p:nvCxnSpPr>
        <p:spPr>
          <a:xfrm>
            <a:off x="887240" y="5696980"/>
            <a:ext cx="1611516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1" name="Google Shape;1341;p78"/>
          <p:cNvSpPr txBox="1"/>
          <p:nvPr/>
        </p:nvSpPr>
        <p:spPr>
          <a:xfrm>
            <a:off x="4567881" y="2750068"/>
            <a:ext cx="967904" cy="1846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3331" l="-5659" r="0" t="-2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42" name="Google Shape;1342;p78"/>
          <p:cNvSpPr txBox="1"/>
          <p:nvPr/>
        </p:nvSpPr>
        <p:spPr>
          <a:xfrm>
            <a:off x="4327255" y="3320540"/>
            <a:ext cx="967904" cy="184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9997" l="-5659" r="0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43" name="Google Shape;1343;p78"/>
          <p:cNvSpPr txBox="1"/>
          <p:nvPr/>
        </p:nvSpPr>
        <p:spPr>
          <a:xfrm>
            <a:off x="4083929" y="3902224"/>
            <a:ext cx="967904" cy="1846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44" name="Google Shape;1344;p78"/>
          <p:cNvSpPr txBox="1"/>
          <p:nvPr/>
        </p:nvSpPr>
        <p:spPr>
          <a:xfrm>
            <a:off x="4213570" y="4451001"/>
            <a:ext cx="967904" cy="18466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3331" l="-5659" r="0" t="-2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45" name="Google Shape;1345;p78"/>
          <p:cNvSpPr txBox="1"/>
          <p:nvPr/>
        </p:nvSpPr>
        <p:spPr>
          <a:xfrm>
            <a:off x="7111364" y="3412873"/>
            <a:ext cx="967904" cy="18466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9997" l="-5695" r="0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46" name="Google Shape;1346;p78"/>
          <p:cNvSpPr txBox="1"/>
          <p:nvPr/>
        </p:nvSpPr>
        <p:spPr>
          <a:xfrm>
            <a:off x="9403596" y="3844530"/>
            <a:ext cx="592983" cy="29841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489" l="-9276" r="-5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47" name="Google Shape;1347;p78"/>
          <p:cNvSpPr txBox="1"/>
          <p:nvPr/>
        </p:nvSpPr>
        <p:spPr>
          <a:xfrm>
            <a:off x="9996579" y="3892924"/>
            <a:ext cx="742832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8887" l="-1636" r="-163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48" name="Google Shape;1348;p78"/>
          <p:cNvSpPr txBox="1"/>
          <p:nvPr/>
        </p:nvSpPr>
        <p:spPr>
          <a:xfrm>
            <a:off x="9576238" y="4451001"/>
            <a:ext cx="9435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/>
          </a:p>
        </p:txBody>
      </p:sp>
      <p:sp>
        <p:nvSpPr>
          <p:cNvPr id="1349" name="Google Shape;1349;p78"/>
          <p:cNvSpPr txBox="1"/>
          <p:nvPr/>
        </p:nvSpPr>
        <p:spPr>
          <a:xfrm>
            <a:off x="6096000" y="2009139"/>
            <a:ext cx="2487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Back-propagated</a:t>
            </a:r>
            <a:endParaRPr/>
          </a:p>
        </p:txBody>
      </p:sp>
      <p:sp>
        <p:nvSpPr>
          <p:cNvPr id="1350" name="Google Shape;1350;p78"/>
          <p:cNvSpPr txBox="1"/>
          <p:nvPr/>
        </p:nvSpPr>
        <p:spPr>
          <a:xfrm>
            <a:off x="2926874" y="2291912"/>
            <a:ext cx="688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/>
          </a:p>
        </p:txBody>
      </p:sp>
      <p:sp>
        <p:nvSpPr>
          <p:cNvPr id="1351" name="Google Shape;1351;p78"/>
          <p:cNvSpPr txBox="1"/>
          <p:nvPr/>
        </p:nvSpPr>
        <p:spPr>
          <a:xfrm>
            <a:off x="2926874" y="3367198"/>
            <a:ext cx="688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/>
          </a:p>
        </p:txBody>
      </p:sp>
      <p:sp>
        <p:nvSpPr>
          <p:cNvPr id="1352" name="Google Shape;1352;p78"/>
          <p:cNvSpPr txBox="1"/>
          <p:nvPr/>
        </p:nvSpPr>
        <p:spPr>
          <a:xfrm>
            <a:off x="2943000" y="4395097"/>
            <a:ext cx="688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/>
          </a:p>
        </p:txBody>
      </p:sp>
      <p:sp>
        <p:nvSpPr>
          <p:cNvPr id="1353" name="Google Shape;1353;p78"/>
          <p:cNvSpPr txBox="1"/>
          <p:nvPr/>
        </p:nvSpPr>
        <p:spPr>
          <a:xfrm>
            <a:off x="2970839" y="5441293"/>
            <a:ext cx="688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/>
          </a:p>
        </p:txBody>
      </p:sp>
      <p:sp>
        <p:nvSpPr>
          <p:cNvPr id="1354" name="Google Shape;1354;p78"/>
          <p:cNvSpPr txBox="1"/>
          <p:nvPr/>
        </p:nvSpPr>
        <p:spPr>
          <a:xfrm>
            <a:off x="5777451" y="3373988"/>
            <a:ext cx="688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/>
          </a:p>
        </p:txBody>
      </p:sp>
      <p:sp>
        <p:nvSpPr>
          <p:cNvPr id="1355" name="Google Shape;1355;p78"/>
          <p:cNvSpPr txBox="1"/>
          <p:nvPr/>
        </p:nvSpPr>
        <p:spPr>
          <a:xfrm>
            <a:off x="5777451" y="4507651"/>
            <a:ext cx="688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/>
          </a:p>
        </p:txBody>
      </p:sp>
      <p:sp>
        <p:nvSpPr>
          <p:cNvPr id="1356" name="Google Shape;1356;p78"/>
          <p:cNvSpPr txBox="1"/>
          <p:nvPr/>
        </p:nvSpPr>
        <p:spPr>
          <a:xfrm>
            <a:off x="8272346" y="3828331"/>
            <a:ext cx="6881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is an Activation Function?</a:t>
            </a:r>
            <a:endParaRPr/>
          </a:p>
        </p:txBody>
      </p:sp>
      <p:sp>
        <p:nvSpPr>
          <p:cNvPr id="1362" name="Google Shape;1362;p79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It is basically the mathematical function that introduces an element of non-linearity into your models.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Without the activation function, it basically reduces the overall model into a linear regression model.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More-over, it is important to have a bias and non-linearity so the model can pick-up on unusual patterns</a:t>
            </a:r>
            <a:endParaRPr/>
          </a:p>
        </p:txBody>
      </p:sp>
      <p:sp>
        <p:nvSpPr>
          <p:cNvPr id="1363" name="Google Shape;1363;p79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364" name="Google Shape;1364;p79"/>
          <p:cNvSpPr txBox="1"/>
          <p:nvPr>
            <p:ph idx="11" type="ftr"/>
          </p:nvPr>
        </p:nvSpPr>
        <p:spPr>
          <a:xfrm>
            <a:off x="3329375" y="6325152"/>
            <a:ext cx="54554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https://www.geeksforgeeks.org/activation-functions-neural-networks/</a:t>
            </a:r>
            <a:endParaRPr/>
          </a:p>
        </p:txBody>
      </p:sp>
      <p:sp>
        <p:nvSpPr>
          <p:cNvPr id="1365" name="Google Shape;1365;p79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Classes &amp; OOP a recap</a:t>
            </a:r>
            <a:endParaRPr/>
          </a:p>
        </p:txBody>
      </p:sp>
      <p:sp>
        <p:nvSpPr>
          <p:cNvPr id="313" name="Google Shape;313;p8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Very Important to understand Libraries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80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Importing the essential libraries for a Neural Network</a:t>
            </a:r>
            <a:endParaRPr/>
          </a:p>
        </p:txBody>
      </p:sp>
      <p:sp>
        <p:nvSpPr>
          <p:cNvPr id="1371" name="Google Shape;1371;p8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372" name="Google Shape;1372;p80"/>
          <p:cNvSpPr txBox="1"/>
          <p:nvPr>
            <p:ph idx="11" type="ftr"/>
          </p:nvPr>
        </p:nvSpPr>
        <p:spPr>
          <a:xfrm>
            <a:off x="3094851" y="6301446"/>
            <a:ext cx="67595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https://scikit-learn.org/stable/modules/generated/sklearn.linear_model.LogisticRegression.html</a:t>
            </a:r>
            <a:endParaRPr/>
          </a:p>
        </p:txBody>
      </p:sp>
      <p:sp>
        <p:nvSpPr>
          <p:cNvPr id="1373" name="Google Shape;1373;p8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4" name="Google Shape;1374;p80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375" name="Google Shape;1375;p80"/>
          <p:cNvSpPr txBox="1"/>
          <p:nvPr>
            <p:ph idx="1" type="body"/>
          </p:nvPr>
        </p:nvSpPr>
        <p:spPr>
          <a:xfrm>
            <a:off x="1206408" y="2304025"/>
            <a:ext cx="4864491" cy="342192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torch.nn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as nn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as F</a:t>
            </a:r>
            <a:endParaRPr/>
          </a:p>
        </p:txBody>
      </p:sp>
      <p:pic>
        <p:nvPicPr>
          <p:cNvPr id="1376" name="Google Shape;137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799" y="2304025"/>
            <a:ext cx="4907705" cy="34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80"/>
          <p:cNvSpPr txBox="1"/>
          <p:nvPr/>
        </p:nvSpPr>
        <p:spPr>
          <a:xfrm>
            <a:off x="1206408" y="1778653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80"/>
          <p:cNvSpPr txBox="1"/>
          <p:nvPr/>
        </p:nvSpPr>
        <p:spPr>
          <a:xfrm>
            <a:off x="6855799" y="1803017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/>
          </a:p>
        </p:txBody>
      </p:sp>
      <p:sp>
        <p:nvSpPr>
          <p:cNvPr id="1379" name="Google Shape;1379;p80"/>
          <p:cNvSpPr txBox="1"/>
          <p:nvPr/>
        </p:nvSpPr>
        <p:spPr>
          <a:xfrm>
            <a:off x="6901068" y="2341332"/>
            <a:ext cx="4862436" cy="117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tensorflow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as tf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keras.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Sequential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keras.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layers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Dense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81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Initializing a Neural Network</a:t>
            </a:r>
            <a:endParaRPr/>
          </a:p>
        </p:txBody>
      </p:sp>
      <p:sp>
        <p:nvSpPr>
          <p:cNvPr id="1385" name="Google Shape;1385;p8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386" name="Google Shape;1386;p81"/>
          <p:cNvSpPr txBox="1"/>
          <p:nvPr>
            <p:ph idx="11" type="ftr"/>
          </p:nvPr>
        </p:nvSpPr>
        <p:spPr>
          <a:xfrm>
            <a:off x="3094851" y="6301446"/>
            <a:ext cx="67595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https://scikit-learn.org/stable/modules/generated/sklearn.linear_model.LogisticRegression.html</a:t>
            </a:r>
            <a:endParaRPr/>
          </a:p>
        </p:txBody>
      </p:sp>
      <p:sp>
        <p:nvSpPr>
          <p:cNvPr id="1387" name="Google Shape;1387;p8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8" name="Google Shape;1388;p81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389" name="Google Shape;1389;p81"/>
          <p:cNvSpPr txBox="1"/>
          <p:nvPr>
            <p:ph idx="1" type="body"/>
          </p:nvPr>
        </p:nvSpPr>
        <p:spPr>
          <a:xfrm>
            <a:off x="1206408" y="2304025"/>
            <a:ext cx="4864491" cy="342192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None/>
            </a:pP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SimpleNN(nn.Module):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__init__(self):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super(SimpleNN, self).__init__()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self.fc1 = nn.</a:t>
            </a: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(1, 10)  # One input neuron (area) and 10 neurons in hidden layer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self.fc2 = nn.</a:t>
            </a: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(10, 1)  # 10 input neurons from the hidden layer to one output neuron (price)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def </a:t>
            </a: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(self,x):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x = self.fc1(x)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x = torch.relu(x) #Sneak peak!! non-linear activation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x = self.fc2(x)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return x</a:t>
            </a:r>
            <a:endParaRPr/>
          </a:p>
        </p:txBody>
      </p:sp>
      <p:pic>
        <p:nvPicPr>
          <p:cNvPr id="1390" name="Google Shape;139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799" y="2304025"/>
            <a:ext cx="4907705" cy="34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81"/>
          <p:cNvSpPr txBox="1"/>
          <p:nvPr/>
        </p:nvSpPr>
        <p:spPr>
          <a:xfrm>
            <a:off x="1206408" y="1778653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81"/>
          <p:cNvSpPr txBox="1"/>
          <p:nvPr/>
        </p:nvSpPr>
        <p:spPr>
          <a:xfrm>
            <a:off x="6855799" y="1803017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/>
          </a:p>
        </p:txBody>
      </p:sp>
      <p:sp>
        <p:nvSpPr>
          <p:cNvPr id="1393" name="Google Shape;1393;p81"/>
          <p:cNvSpPr txBox="1"/>
          <p:nvPr/>
        </p:nvSpPr>
        <p:spPr>
          <a:xfrm>
            <a:off x="6901068" y="2341332"/>
            <a:ext cx="4862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 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Sequential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2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Initializing a Neural Network</a:t>
            </a:r>
            <a:endParaRPr/>
          </a:p>
        </p:txBody>
      </p:sp>
      <p:sp>
        <p:nvSpPr>
          <p:cNvPr id="1399" name="Google Shape;1399;p8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400" name="Google Shape;1400;p82"/>
          <p:cNvSpPr txBox="1"/>
          <p:nvPr>
            <p:ph idx="11" type="ftr"/>
          </p:nvPr>
        </p:nvSpPr>
        <p:spPr>
          <a:xfrm>
            <a:off x="3094851" y="6301446"/>
            <a:ext cx="67595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https://scikit-learn.org/stable/modules/generated/sklearn.linear_model.LogisticRegression.html</a:t>
            </a:r>
            <a:endParaRPr/>
          </a:p>
        </p:txBody>
      </p:sp>
      <p:sp>
        <p:nvSpPr>
          <p:cNvPr id="1401" name="Google Shape;1401;p8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2" name="Google Shape;1402;p82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403" name="Google Shape;1403;p82"/>
          <p:cNvSpPr txBox="1"/>
          <p:nvPr>
            <p:ph idx="1" type="body"/>
          </p:nvPr>
        </p:nvSpPr>
        <p:spPr>
          <a:xfrm>
            <a:off x="1206408" y="2304025"/>
            <a:ext cx="4864491" cy="342192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None/>
            </a:pP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SimpleNN(nn.Module):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__init__(self):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super(SimpleNN, self).__init__()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self.fc1 = nn.</a:t>
            </a: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(1, 10)  # One input neuron (area) and 10 neurons in hidden layer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self.fc2 = nn.</a:t>
            </a: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(10, 1)  # 10 input neurons from the hidden layer to one output neuron (price)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def </a:t>
            </a:r>
            <a:r>
              <a:rPr lang="en-US" sz="11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(self,x):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x = self.fc1(x)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x = torch.relu(x) #Sneak peak!! non-linear activation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x = self.fc2(x)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   return x</a:t>
            </a:r>
            <a:endParaRPr/>
          </a:p>
        </p:txBody>
      </p:sp>
      <p:pic>
        <p:nvPicPr>
          <p:cNvPr id="1404" name="Google Shape;140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799" y="2304025"/>
            <a:ext cx="4907705" cy="34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82"/>
          <p:cNvSpPr txBox="1"/>
          <p:nvPr/>
        </p:nvSpPr>
        <p:spPr>
          <a:xfrm>
            <a:off x="1206408" y="1778653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82"/>
          <p:cNvSpPr txBox="1"/>
          <p:nvPr/>
        </p:nvSpPr>
        <p:spPr>
          <a:xfrm>
            <a:off x="6855799" y="1803017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/>
          </a:p>
        </p:txBody>
      </p:sp>
      <p:sp>
        <p:nvSpPr>
          <p:cNvPr id="1407" name="Google Shape;1407;p82"/>
          <p:cNvSpPr txBox="1"/>
          <p:nvPr/>
        </p:nvSpPr>
        <p:spPr>
          <a:xfrm>
            <a:off x="6901068" y="2341332"/>
            <a:ext cx="4862436" cy="4072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Sequential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Dense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(units=1, activation = “relu”, ))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Dense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(units=10, activation = “relu”, ))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nn.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Dense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(units=1, activation = “relu”, ))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83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Compiling a Neural Network</a:t>
            </a:r>
            <a:endParaRPr/>
          </a:p>
        </p:txBody>
      </p:sp>
      <p:sp>
        <p:nvSpPr>
          <p:cNvPr id="1413" name="Google Shape;1413;p83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414" name="Google Shape;1414;p83"/>
          <p:cNvSpPr txBox="1"/>
          <p:nvPr>
            <p:ph idx="11" type="ftr"/>
          </p:nvPr>
        </p:nvSpPr>
        <p:spPr>
          <a:xfrm>
            <a:off x="2637652" y="6306197"/>
            <a:ext cx="80038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https://www.analyticsvidhya.com/blog/2021/05/develop-your-first-deep-learning-model-in-python-with-keras/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https://saturncloud.io/blog/understanding-accuracy-in-keras-with-mean-squared-error-loss-function/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8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6" name="Google Shape;1416;p83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417" name="Google Shape;1417;p83"/>
          <p:cNvSpPr txBox="1"/>
          <p:nvPr>
            <p:ph idx="1" type="body"/>
          </p:nvPr>
        </p:nvSpPr>
        <p:spPr>
          <a:xfrm>
            <a:off x="1206408" y="2304025"/>
            <a:ext cx="4864491" cy="342192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lang="en-US" sz="1200">
                <a:latin typeface="Consolas"/>
                <a:ea typeface="Consolas"/>
                <a:cs typeface="Consolas"/>
                <a:sym typeface="Consolas"/>
              </a:rPr>
              <a:t>import torch.</a:t>
            </a:r>
            <a:r>
              <a:rPr b="0" lang="en-U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optim</a:t>
            </a:r>
            <a:r>
              <a:rPr b="0" lang="en-US" sz="1200"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b="0" lang="en-U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optim</a:t>
            </a:r>
            <a:endParaRPr b="0" sz="1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b="0"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200">
                <a:latin typeface="Consolas"/>
                <a:ea typeface="Consolas"/>
                <a:cs typeface="Consolas"/>
                <a:sym typeface="Consolas"/>
              </a:rPr>
              <a:t>#Mean squared error loss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</a:pPr>
            <a:r>
              <a:rPr b="0" lang="en-US" sz="1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#Sneak peak!! MSE was chosen as it is a regression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lang="en-US" sz="1200">
                <a:latin typeface="Consolas"/>
                <a:ea typeface="Consolas"/>
                <a:cs typeface="Consolas"/>
                <a:sym typeface="Consolas"/>
              </a:rPr>
              <a:t>criterion = nn.</a:t>
            </a:r>
            <a:r>
              <a:rPr b="0" lang="en-U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MSELoss</a:t>
            </a:r>
            <a:r>
              <a:rPr b="0" lang="en-US" sz="1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lang="en-US" sz="1200">
                <a:latin typeface="Consolas"/>
                <a:ea typeface="Consolas"/>
                <a:cs typeface="Consolas"/>
                <a:sym typeface="Consolas"/>
              </a:rPr>
              <a:t>#Stoicastic gradient descent, weight = weight - learning_rate * gradient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0" lang="en-US" sz="1200">
                <a:latin typeface="Consolas"/>
                <a:ea typeface="Consolas"/>
                <a:cs typeface="Consolas"/>
                <a:sym typeface="Consolas"/>
              </a:rPr>
              <a:t>optimizer = </a:t>
            </a:r>
            <a:r>
              <a:rPr b="0" lang="en-US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optim</a:t>
            </a:r>
            <a:r>
              <a:rPr b="0" lang="en-US" sz="1200">
                <a:latin typeface="Consolas"/>
                <a:ea typeface="Consolas"/>
                <a:cs typeface="Consolas"/>
                <a:sym typeface="Consolas"/>
              </a:rPr>
              <a:t>.SGD(model.parameters(), lr=0.0001)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18" name="Google Shape;1418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5799" y="2304025"/>
            <a:ext cx="4907705" cy="34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83"/>
          <p:cNvSpPr txBox="1"/>
          <p:nvPr/>
        </p:nvSpPr>
        <p:spPr>
          <a:xfrm>
            <a:off x="1206408" y="1778653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83"/>
          <p:cNvSpPr txBox="1"/>
          <p:nvPr/>
        </p:nvSpPr>
        <p:spPr>
          <a:xfrm>
            <a:off x="6855799" y="1803017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/>
          </a:p>
        </p:txBody>
      </p:sp>
      <p:sp>
        <p:nvSpPr>
          <p:cNvPr id="1421" name="Google Shape;1421;p83"/>
          <p:cNvSpPr txBox="1"/>
          <p:nvPr/>
        </p:nvSpPr>
        <p:spPr>
          <a:xfrm>
            <a:off x="6901068" y="2341332"/>
            <a:ext cx="4862436" cy="1328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model.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compile</a:t>
            </a:r>
            <a:r>
              <a:rPr b="0" i="0" lang="en-US" sz="18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(loss="binary_crossentropy", optimizer="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adam</a:t>
            </a:r>
            <a:r>
              <a:rPr b="0" i="0" lang="en-US" sz="18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", metrics=[“mean_squared_error"])</a:t>
            </a:r>
            <a:r>
              <a:rPr b="0" i="0" lang="en-US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2" name="Google Shape;1422;p83"/>
          <p:cNvSpPr/>
          <p:nvPr/>
        </p:nvSpPr>
        <p:spPr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84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Training the Neural Network</a:t>
            </a:r>
            <a:endParaRPr/>
          </a:p>
        </p:txBody>
      </p:sp>
      <p:sp>
        <p:nvSpPr>
          <p:cNvPr id="1428" name="Google Shape;1428;p8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429" name="Google Shape;1429;p84"/>
          <p:cNvSpPr txBox="1"/>
          <p:nvPr>
            <p:ph idx="11" type="ftr"/>
          </p:nvPr>
        </p:nvSpPr>
        <p:spPr>
          <a:xfrm>
            <a:off x="3094851" y="6301446"/>
            <a:ext cx="67595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8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1" name="Google Shape;1431;p84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432" name="Google Shape;1432;p84"/>
          <p:cNvSpPr txBox="1"/>
          <p:nvPr/>
        </p:nvSpPr>
        <p:spPr>
          <a:xfrm>
            <a:off x="1206408" y="1778653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3" name="Google Shape;143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580" y="2337657"/>
            <a:ext cx="7256210" cy="42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5"/>
          <p:cNvSpPr txBox="1"/>
          <p:nvPr>
            <p:ph type="title"/>
          </p:nvPr>
        </p:nvSpPr>
        <p:spPr>
          <a:xfrm>
            <a:off x="1206408" y="34806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Training the Neural Network</a:t>
            </a:r>
            <a:endParaRPr/>
          </a:p>
        </p:txBody>
      </p:sp>
      <p:sp>
        <p:nvSpPr>
          <p:cNvPr id="1439" name="Google Shape;1439;p8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440" name="Google Shape;1440;p85"/>
          <p:cNvSpPr txBox="1"/>
          <p:nvPr>
            <p:ph idx="11" type="ftr"/>
          </p:nvPr>
        </p:nvSpPr>
        <p:spPr>
          <a:xfrm>
            <a:off x="1909329" y="5826968"/>
            <a:ext cx="7890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https://www.analyticsvidhya.com/blog/2021/05/develop-your-first-deep-learning-model-in-python-with-keras/</a:t>
            </a:r>
            <a:endParaRPr/>
          </a:p>
        </p:txBody>
      </p:sp>
      <p:sp>
        <p:nvSpPr>
          <p:cNvPr id="1441" name="Google Shape;1441;p8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2" name="Google Shape;1442;p85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1443" name="Google Shape;1443;p85"/>
          <p:cNvSpPr txBox="1"/>
          <p:nvPr/>
        </p:nvSpPr>
        <p:spPr>
          <a:xfrm>
            <a:off x="1206408" y="1778653"/>
            <a:ext cx="3571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endParaRPr/>
          </a:p>
        </p:txBody>
      </p:sp>
      <p:pic>
        <p:nvPicPr>
          <p:cNvPr id="1444" name="Google Shape;144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474" y="2253014"/>
            <a:ext cx="9866064" cy="34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85"/>
          <p:cNvSpPr txBox="1"/>
          <p:nvPr/>
        </p:nvSpPr>
        <p:spPr>
          <a:xfrm>
            <a:off x="1435292" y="2375708"/>
            <a:ext cx="9464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model.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(X,y, epochs=150, batch_size=10)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2 Things to focus on</a:t>
            </a:r>
            <a:endParaRPr/>
          </a:p>
        </p:txBody>
      </p:sp>
      <p:sp>
        <p:nvSpPr>
          <p:cNvPr id="1452" name="Google Shape;1452;p86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Epochs</a:t>
            </a:r>
            <a:endParaRPr/>
          </a:p>
        </p:txBody>
      </p:sp>
      <p:sp>
        <p:nvSpPr>
          <p:cNvPr id="1453" name="Google Shape;1453;p86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Basically the number of training iterations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Usually, the more the better, but ensure to not overfit your data</a:t>
            </a:r>
            <a:endParaRPr/>
          </a:p>
        </p:txBody>
      </p:sp>
      <p:sp>
        <p:nvSpPr>
          <p:cNvPr id="1454" name="Google Shape;1454;p86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Adam</a:t>
            </a:r>
            <a:endParaRPr/>
          </a:p>
        </p:txBody>
      </p:sp>
      <p:sp>
        <p:nvSpPr>
          <p:cNvPr id="1455" name="Google Shape;1455;p86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This is the stochastic gradient descent optimizer.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Essentially finds the minima of the error </a:t>
            </a:r>
            <a:endParaRPr/>
          </a:p>
        </p:txBody>
      </p:sp>
      <p:sp>
        <p:nvSpPr>
          <p:cNvPr id="1456" name="Google Shape;1456;p8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457" name="Google Shape;1457;p86"/>
          <p:cNvSpPr txBox="1"/>
          <p:nvPr>
            <p:ph idx="11" type="ftr"/>
          </p:nvPr>
        </p:nvSpPr>
        <p:spPr>
          <a:xfrm>
            <a:off x="3235519" y="629443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https://www.youtube.com/watch?v=vMh0zPT0tLI</a:t>
            </a:r>
            <a:endParaRPr/>
          </a:p>
        </p:txBody>
      </p:sp>
      <p:sp>
        <p:nvSpPr>
          <p:cNvPr id="1458" name="Google Shape;1458;p8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8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Stochastic Gradient Descent</a:t>
            </a:r>
            <a:endParaRPr/>
          </a:p>
        </p:txBody>
      </p:sp>
      <p:sp>
        <p:nvSpPr>
          <p:cNvPr id="1465" name="Google Shape;1465;p8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466" name="Google Shape;1466;p87"/>
          <p:cNvSpPr txBox="1"/>
          <p:nvPr>
            <p:ph idx="11" type="ftr"/>
          </p:nvPr>
        </p:nvSpPr>
        <p:spPr>
          <a:xfrm>
            <a:off x="2831280" y="6171109"/>
            <a:ext cx="48199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https://www.youtube.com/watch?app=desktop&amp;v=FpDsDn-fBKA</a:t>
            </a:r>
            <a:endParaRPr/>
          </a:p>
        </p:txBody>
      </p:sp>
      <p:sp>
        <p:nvSpPr>
          <p:cNvPr id="1467" name="Google Shape;1467;p8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8" name="Google Shape;1468;p87"/>
          <p:cNvCxnSpPr/>
          <p:nvPr/>
        </p:nvCxnSpPr>
        <p:spPr>
          <a:xfrm rot="10800000">
            <a:off x="2408109" y="1970788"/>
            <a:ext cx="0" cy="345881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9" name="Google Shape;1469;p87"/>
          <p:cNvCxnSpPr/>
          <p:nvPr/>
        </p:nvCxnSpPr>
        <p:spPr>
          <a:xfrm>
            <a:off x="1380119" y="4855975"/>
            <a:ext cx="7315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0" name="Google Shape;1470;p87"/>
          <p:cNvSpPr txBox="1"/>
          <p:nvPr/>
        </p:nvSpPr>
        <p:spPr>
          <a:xfrm>
            <a:off x="880324" y="2683717"/>
            <a:ext cx="1436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function (Loss)</a:t>
            </a:r>
            <a:endParaRPr/>
          </a:p>
        </p:txBody>
      </p:sp>
      <p:sp>
        <p:nvSpPr>
          <p:cNvPr id="1471" name="Google Shape;1471;p87"/>
          <p:cNvSpPr txBox="1"/>
          <p:nvPr/>
        </p:nvSpPr>
        <p:spPr>
          <a:xfrm>
            <a:off x="5241236" y="5065905"/>
            <a:ext cx="14369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/>
          </a:p>
        </p:txBody>
      </p:sp>
      <p:sp>
        <p:nvSpPr>
          <p:cNvPr id="1472" name="Google Shape;1472;p87"/>
          <p:cNvSpPr/>
          <p:nvPr/>
        </p:nvSpPr>
        <p:spPr>
          <a:xfrm>
            <a:off x="4083392" y="2250843"/>
            <a:ext cx="3203889" cy="1912187"/>
          </a:xfrm>
          <a:custGeom>
            <a:rect b="b" l="l" r="r" t="t"/>
            <a:pathLst>
              <a:path extrusionOk="0" h="1835917" w="3015426">
                <a:moveTo>
                  <a:pt x="0" y="76782"/>
                </a:moveTo>
                <a:cubicBezTo>
                  <a:pt x="411829" y="962680"/>
                  <a:pt x="823658" y="1848578"/>
                  <a:pt x="1326229" y="1835781"/>
                </a:cubicBezTo>
                <a:cubicBezTo>
                  <a:pt x="1828800" y="1822984"/>
                  <a:pt x="2422113" y="911492"/>
                  <a:pt x="3015426" y="0"/>
                </a:cubicBezTo>
              </a:path>
            </a:pathLst>
          </a:custGeom>
          <a:noFill/>
          <a:ln cap="flat" cmpd="sng" w="1905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3" name="Google Shape;1473;p87"/>
          <p:cNvCxnSpPr>
            <a:stCxn id="1472" idx="1"/>
          </p:cNvCxnSpPr>
          <p:nvPr/>
        </p:nvCxnSpPr>
        <p:spPr>
          <a:xfrm rot="10800000">
            <a:off x="2408210" y="4162888"/>
            <a:ext cx="3084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4" name="Google Shape;1474;p87"/>
          <p:cNvSpPr/>
          <p:nvPr/>
        </p:nvSpPr>
        <p:spPr>
          <a:xfrm>
            <a:off x="4327695" y="2705431"/>
            <a:ext cx="139602" cy="160846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5" name="Google Shape;1475;p87"/>
          <p:cNvCxnSpPr/>
          <p:nvPr/>
        </p:nvCxnSpPr>
        <p:spPr>
          <a:xfrm rot="10800000">
            <a:off x="5561441" y="4162888"/>
            <a:ext cx="0" cy="8139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8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Weights Optimized</a:t>
            </a:r>
            <a:endParaRPr/>
          </a:p>
        </p:txBody>
      </p:sp>
      <p:sp>
        <p:nvSpPr>
          <p:cNvPr id="1482" name="Google Shape;1482;p8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483" name="Google Shape;1483;p88"/>
          <p:cNvSpPr txBox="1"/>
          <p:nvPr>
            <p:ph idx="11" type="ftr"/>
          </p:nvPr>
        </p:nvSpPr>
        <p:spPr>
          <a:xfrm>
            <a:off x="2831280" y="6171109"/>
            <a:ext cx="48199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https://www.youtube.com/watch?app=desktop&amp;v=FpDsDn-fBKA</a:t>
            </a:r>
            <a:endParaRPr/>
          </a:p>
        </p:txBody>
      </p:sp>
      <p:sp>
        <p:nvSpPr>
          <p:cNvPr id="1484" name="Google Shape;1484;p8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5" name="Google Shape;1485;p88"/>
          <p:cNvCxnSpPr/>
          <p:nvPr/>
        </p:nvCxnSpPr>
        <p:spPr>
          <a:xfrm rot="10800000">
            <a:off x="2408109" y="1970788"/>
            <a:ext cx="0" cy="345881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6" name="Google Shape;1486;p88"/>
          <p:cNvCxnSpPr/>
          <p:nvPr/>
        </p:nvCxnSpPr>
        <p:spPr>
          <a:xfrm>
            <a:off x="1380119" y="4855975"/>
            <a:ext cx="7315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7" name="Google Shape;1487;p88"/>
          <p:cNvSpPr txBox="1"/>
          <p:nvPr/>
        </p:nvSpPr>
        <p:spPr>
          <a:xfrm>
            <a:off x="880324" y="2683717"/>
            <a:ext cx="1436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function (Loss)</a:t>
            </a:r>
            <a:endParaRPr/>
          </a:p>
        </p:txBody>
      </p:sp>
      <p:sp>
        <p:nvSpPr>
          <p:cNvPr id="1488" name="Google Shape;1488;p88"/>
          <p:cNvSpPr txBox="1"/>
          <p:nvPr/>
        </p:nvSpPr>
        <p:spPr>
          <a:xfrm>
            <a:off x="5241236" y="5065905"/>
            <a:ext cx="14369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/>
          </a:p>
        </p:txBody>
      </p:sp>
      <p:sp>
        <p:nvSpPr>
          <p:cNvPr id="1489" name="Google Shape;1489;p88"/>
          <p:cNvSpPr/>
          <p:nvPr/>
        </p:nvSpPr>
        <p:spPr>
          <a:xfrm>
            <a:off x="4083392" y="2250843"/>
            <a:ext cx="3203889" cy="1912187"/>
          </a:xfrm>
          <a:custGeom>
            <a:rect b="b" l="l" r="r" t="t"/>
            <a:pathLst>
              <a:path extrusionOk="0" h="1835917" w="3015426">
                <a:moveTo>
                  <a:pt x="0" y="76782"/>
                </a:moveTo>
                <a:cubicBezTo>
                  <a:pt x="411829" y="962680"/>
                  <a:pt x="823658" y="1848578"/>
                  <a:pt x="1326229" y="1835781"/>
                </a:cubicBezTo>
                <a:cubicBezTo>
                  <a:pt x="1828800" y="1822984"/>
                  <a:pt x="2422113" y="911492"/>
                  <a:pt x="3015426" y="0"/>
                </a:cubicBezTo>
              </a:path>
            </a:pathLst>
          </a:custGeom>
          <a:noFill/>
          <a:ln cap="flat" cmpd="sng" w="1905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0" name="Google Shape;1490;p88"/>
          <p:cNvCxnSpPr>
            <a:stCxn id="1489" idx="1"/>
          </p:cNvCxnSpPr>
          <p:nvPr/>
        </p:nvCxnSpPr>
        <p:spPr>
          <a:xfrm rot="10800000">
            <a:off x="2408210" y="4162888"/>
            <a:ext cx="3084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1" name="Google Shape;1491;p88"/>
          <p:cNvSpPr/>
          <p:nvPr/>
        </p:nvSpPr>
        <p:spPr>
          <a:xfrm>
            <a:off x="6115200" y="3460419"/>
            <a:ext cx="139602" cy="160846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2" name="Google Shape;1492;p88"/>
          <p:cNvCxnSpPr/>
          <p:nvPr/>
        </p:nvCxnSpPr>
        <p:spPr>
          <a:xfrm rot="10800000">
            <a:off x="5561441" y="4162888"/>
            <a:ext cx="0" cy="8139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89"/>
          <p:cNvSpPr txBox="1"/>
          <p:nvPr>
            <p:ph type="ctrTitle"/>
          </p:nvPr>
        </p:nvSpPr>
        <p:spPr>
          <a:xfrm>
            <a:off x="1167494" y="1041400"/>
            <a:ext cx="686960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Supplementary Libraries</a:t>
            </a:r>
            <a:endParaRPr/>
          </a:p>
        </p:txBody>
      </p:sp>
      <p:sp>
        <p:nvSpPr>
          <p:cNvPr id="1498" name="Google Shape;1498;p89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Just an FYI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319" name="Google Shape;319;p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320" name="Google Shape;320;p9"/>
          <p:cNvSpPr txBox="1"/>
          <p:nvPr>
            <p:ph idx="11" type="ftr"/>
          </p:nvPr>
        </p:nvSpPr>
        <p:spPr>
          <a:xfrm>
            <a:off x="3525628" y="6294437"/>
            <a:ext cx="49247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321" name="Google Shape;321;p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8612037" y="4615274"/>
            <a:ext cx="1570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sp>
        <p:nvSpPr>
          <p:cNvPr id="323" name="Google Shape;323;p9"/>
          <p:cNvSpPr txBox="1"/>
          <p:nvPr>
            <p:ph idx="1" type="body"/>
          </p:nvPr>
        </p:nvSpPr>
        <p:spPr>
          <a:xfrm>
            <a:off x="1231509" y="2216450"/>
            <a:ext cx="6359751" cy="35267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Adder: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def __init__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self.x =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self.y = “Max”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add(num_1, num_2):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# 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return num_1, num_2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24" name="Google Shape;324;p9"/>
          <p:cNvSpPr txBox="1"/>
          <p:nvPr/>
        </p:nvSpPr>
        <p:spPr>
          <a:xfrm>
            <a:off x="8450338" y="2565530"/>
            <a:ext cx="3173279" cy="28286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 b="0" i="0" sz="2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9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505" name="Google Shape;1505;p90"/>
          <p:cNvSpPr txBox="1"/>
          <p:nvPr>
            <p:ph idx="11" type="ftr"/>
          </p:nvPr>
        </p:nvSpPr>
        <p:spPr>
          <a:xfrm>
            <a:off x="3235519" y="629443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https://www.springboard.com/blog/data-science/python-libraries-for-machine-learning/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9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7" name="Google Shape;1507;p9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Table of Libraries</a:t>
            </a:r>
            <a:endParaRPr/>
          </a:p>
        </p:txBody>
      </p:sp>
      <p:graphicFrame>
        <p:nvGraphicFramePr>
          <p:cNvPr id="1508" name="Google Shape;1508;p90"/>
          <p:cNvGraphicFramePr/>
          <p:nvPr/>
        </p:nvGraphicFramePr>
        <p:xfrm>
          <a:off x="885340" y="2024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{A00ECAD3-E64B-493C-9DF3-7CCEF4808A2E}</a:tableStyleId>
              </a:tblPr>
              <a:tblGrid>
                <a:gridCol w="2938375"/>
                <a:gridCol w="2938375"/>
                <a:gridCol w="2938375"/>
              </a:tblGrid>
              <a:tr h="57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What it does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.time()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Records the time in which the function was called.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BeautifulSoup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.get(URL)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This module is mainly used for web-scrapping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.loads(JSON String)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Converts a JSON string into a dictionary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OPENAI API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Multiple functions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https://platform.openai.com/docs/api-reference/introduction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OPENCV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Multiple functions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Mainly specialized in computer vision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91"/>
          <p:cNvSpPr txBox="1"/>
          <p:nvPr>
            <p:ph type="ctrTitle"/>
          </p:nvPr>
        </p:nvSpPr>
        <p:spPr>
          <a:xfrm>
            <a:off x="1167494" y="1041400"/>
            <a:ext cx="686960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514" name="Google Shape;1514;p91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Wow you have gotten this far!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9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Workflow</a:t>
            </a:r>
            <a:endParaRPr/>
          </a:p>
        </p:txBody>
      </p:sp>
      <p:grpSp>
        <p:nvGrpSpPr>
          <p:cNvPr id="1520" name="Google Shape;1520;p92"/>
          <p:cNvGrpSpPr/>
          <p:nvPr/>
        </p:nvGrpSpPr>
        <p:grpSpPr>
          <a:xfrm>
            <a:off x="1245325" y="2142863"/>
            <a:ext cx="9779182" cy="3490406"/>
            <a:chOff x="0" y="436300"/>
            <a:chExt cx="9779182" cy="3490406"/>
          </a:xfrm>
        </p:grpSpPr>
        <p:cxnSp>
          <p:nvCxnSpPr>
            <p:cNvPr id="1521" name="Google Shape;1521;p92"/>
            <p:cNvCxnSpPr/>
            <p:nvPr/>
          </p:nvCxnSpPr>
          <p:spPr>
            <a:xfrm>
              <a:off x="0" y="2181504"/>
              <a:ext cx="9779182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1522" name="Google Shape;1522;p92"/>
            <p:cNvSpPr/>
            <p:nvPr/>
          </p:nvSpPr>
          <p:spPr>
            <a:xfrm rot="8100000">
              <a:off x="69819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2"/>
            <p:cNvSpPr/>
            <p:nvPr/>
          </p:nvSpPr>
          <p:spPr>
            <a:xfrm>
              <a:off x="105463" y="538395"/>
              <a:ext cx="249564" cy="249564"/>
            </a:xfrm>
            <a:prstGeom prst="ellipse">
              <a:avLst/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2"/>
            <p:cNvSpPr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2"/>
            <p:cNvSpPr txBox="1"/>
            <p:nvPr/>
          </p:nvSpPr>
          <p:spPr>
            <a:xfrm>
              <a:off x="655770" y="890053"/>
              <a:ext cx="2321488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basic introduction to libraries and the mindset behind them</a:t>
              </a:r>
              <a:endParaRPr/>
            </a:p>
          </p:txBody>
        </p:sp>
        <p:sp>
          <p:nvSpPr>
            <p:cNvPr id="1526" name="Google Shape;1526;p92"/>
            <p:cNvSpPr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2"/>
            <p:cNvSpPr txBox="1"/>
            <p:nvPr/>
          </p:nvSpPr>
          <p:spPr>
            <a:xfrm>
              <a:off x="655770" y="436300"/>
              <a:ext cx="2321488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is a Library</a:t>
              </a:r>
              <a:endParaRPr/>
            </a:p>
          </p:txBody>
        </p:sp>
        <p:cxnSp>
          <p:nvCxnSpPr>
            <p:cNvPr id="1528" name="Google Shape;1528;p92"/>
            <p:cNvCxnSpPr/>
            <p:nvPr/>
          </p:nvCxnSpPr>
          <p:spPr>
            <a:xfrm>
              <a:off x="230245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529" name="Google Shape;1529;p92"/>
            <p:cNvSpPr/>
            <p:nvPr/>
          </p:nvSpPr>
          <p:spPr>
            <a:xfrm>
              <a:off x="189408" y="2140666"/>
              <a:ext cx="81675" cy="81675"/>
            </a:xfrm>
            <a:prstGeom prst="ellipse">
              <a:avLst/>
            </a:prstGeom>
            <a:solidFill>
              <a:srgbClr val="CED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2"/>
            <p:cNvSpPr/>
            <p:nvPr/>
          </p:nvSpPr>
          <p:spPr>
            <a:xfrm rot="-2700000">
              <a:off x="1707641" y="3539404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2">
                  <a:alpha val="8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2"/>
            <p:cNvSpPr/>
            <p:nvPr/>
          </p:nvSpPr>
          <p:spPr>
            <a:xfrm>
              <a:off x="1743285" y="3575048"/>
              <a:ext cx="249564" cy="249564"/>
            </a:xfrm>
            <a:prstGeom prst="ellipse">
              <a:avLst/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2"/>
            <p:cNvSpPr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92"/>
            <p:cNvSpPr txBox="1"/>
            <p:nvPr/>
          </p:nvSpPr>
          <p:spPr>
            <a:xfrm>
              <a:off x="2292766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9850" lIns="0" spcFirstLastPara="1" rIns="0" wrap="square" tIns="10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NumPy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Pandas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Matplotlib/Seaborn</a:t>
              </a:r>
              <a:endParaRPr/>
            </a:p>
          </p:txBody>
        </p:sp>
        <p:sp>
          <p:nvSpPr>
            <p:cNvPr id="1534" name="Google Shape;1534;p92"/>
            <p:cNvSpPr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2"/>
            <p:cNvSpPr txBox="1"/>
            <p:nvPr/>
          </p:nvSpPr>
          <p:spPr>
            <a:xfrm>
              <a:off x="2292766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Big 3</a:t>
              </a:r>
              <a:endParaRPr/>
            </a:p>
          </p:txBody>
        </p:sp>
        <p:cxnSp>
          <p:nvCxnSpPr>
            <p:cNvPr id="1536" name="Google Shape;1536;p92"/>
            <p:cNvCxnSpPr/>
            <p:nvPr/>
          </p:nvCxnSpPr>
          <p:spPr>
            <a:xfrm>
              <a:off x="1868067" y="2181504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537" name="Google Shape;1537;p92"/>
            <p:cNvSpPr/>
            <p:nvPr/>
          </p:nvSpPr>
          <p:spPr>
            <a:xfrm>
              <a:off x="18262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2"/>
            <p:cNvSpPr/>
            <p:nvPr/>
          </p:nvSpPr>
          <p:spPr>
            <a:xfrm rot="8100000">
              <a:off x="3331841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2">
                  <a:alpha val="6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2"/>
            <p:cNvSpPr/>
            <p:nvPr/>
          </p:nvSpPr>
          <p:spPr>
            <a:xfrm>
              <a:off x="3367485" y="538395"/>
              <a:ext cx="249564" cy="249564"/>
            </a:xfrm>
            <a:prstGeom prst="ellipse">
              <a:avLst/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2"/>
            <p:cNvSpPr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2"/>
            <p:cNvSpPr txBox="1"/>
            <p:nvPr/>
          </p:nvSpPr>
          <p:spPr>
            <a:xfrm>
              <a:off x="39169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Data Science</a:t>
              </a:r>
              <a:endParaRPr/>
            </a:p>
          </p:txBody>
        </p:sp>
        <p:sp>
          <p:nvSpPr>
            <p:cNvPr id="1542" name="Google Shape;1542;p92"/>
            <p:cNvSpPr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2"/>
            <p:cNvSpPr txBox="1"/>
            <p:nvPr/>
          </p:nvSpPr>
          <p:spPr>
            <a:xfrm>
              <a:off x="39169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Scikit-learn</a:t>
              </a:r>
              <a:endParaRPr/>
            </a:p>
          </p:txBody>
        </p:sp>
        <p:cxnSp>
          <p:nvCxnSpPr>
            <p:cNvPr id="1544" name="Google Shape;1544;p92"/>
            <p:cNvCxnSpPr/>
            <p:nvPr/>
          </p:nvCxnSpPr>
          <p:spPr>
            <a:xfrm>
              <a:off x="3492267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545" name="Google Shape;1545;p92"/>
            <p:cNvSpPr/>
            <p:nvPr/>
          </p:nvSpPr>
          <p:spPr>
            <a:xfrm>
              <a:off x="34504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2"/>
            <p:cNvSpPr/>
            <p:nvPr/>
          </p:nvSpPr>
          <p:spPr>
            <a:xfrm rot="-2700000">
              <a:off x="4956041" y="3539404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2"/>
            <p:cNvSpPr/>
            <p:nvPr/>
          </p:nvSpPr>
          <p:spPr>
            <a:xfrm>
              <a:off x="4991685" y="3575048"/>
              <a:ext cx="249564" cy="249564"/>
            </a:xfrm>
            <a:prstGeom prst="ellipse">
              <a:avLst/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2"/>
            <p:cNvSpPr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92"/>
            <p:cNvSpPr txBox="1"/>
            <p:nvPr/>
          </p:nvSpPr>
          <p:spPr>
            <a:xfrm>
              <a:off x="5541165" y="2181504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69850" lIns="0" spcFirstLastPara="1" rIns="0" wrap="square" tIns="10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Machine Learning</a:t>
              </a:r>
              <a:endParaRPr/>
            </a:p>
          </p:txBody>
        </p:sp>
        <p:sp>
          <p:nvSpPr>
            <p:cNvPr id="1550" name="Google Shape;1550;p92"/>
            <p:cNvSpPr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92"/>
            <p:cNvSpPr txBox="1"/>
            <p:nvPr/>
          </p:nvSpPr>
          <p:spPr>
            <a:xfrm>
              <a:off x="5541165" y="3472954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TensorFlow/PyTorch</a:t>
              </a:r>
              <a:endPara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2" name="Google Shape;1552;p92"/>
            <p:cNvCxnSpPr/>
            <p:nvPr/>
          </p:nvCxnSpPr>
          <p:spPr>
            <a:xfrm>
              <a:off x="5116467" y="2181504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553" name="Google Shape;1553;p92"/>
            <p:cNvSpPr/>
            <p:nvPr/>
          </p:nvSpPr>
          <p:spPr>
            <a:xfrm>
              <a:off x="5074686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92"/>
            <p:cNvSpPr/>
            <p:nvPr/>
          </p:nvSpPr>
          <p:spPr>
            <a:xfrm rot="8100000">
              <a:off x="6580241" y="502751"/>
              <a:ext cx="320851" cy="320851"/>
            </a:xfrm>
            <a:prstGeom prst="teardrop">
              <a:avLst>
                <a:gd fmla="val 115000" name="adj"/>
              </a:avLst>
            </a:prstGeom>
            <a:solidFill>
              <a:schemeClr val="accent6"/>
            </a:solidFill>
            <a:ln cap="flat" cmpd="sng" w="12700">
              <a:solidFill>
                <a:schemeClr val="accent2">
                  <a:alpha val="4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92"/>
            <p:cNvSpPr/>
            <p:nvPr/>
          </p:nvSpPr>
          <p:spPr>
            <a:xfrm>
              <a:off x="6615885" y="538395"/>
              <a:ext cx="249564" cy="249564"/>
            </a:xfrm>
            <a:prstGeom prst="ellipse">
              <a:avLst/>
            </a:prstGeom>
            <a:solidFill>
              <a:schemeClr val="accent6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92"/>
            <p:cNvSpPr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92"/>
            <p:cNvSpPr txBox="1"/>
            <p:nvPr/>
          </p:nvSpPr>
          <p:spPr>
            <a:xfrm>
              <a:off x="7165365" y="890053"/>
              <a:ext cx="2311834" cy="129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0" spcFirstLastPara="1" rIns="69850" wrap="square" tIns="69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92"/>
            <p:cNvSpPr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92"/>
            <p:cNvSpPr txBox="1"/>
            <p:nvPr/>
          </p:nvSpPr>
          <p:spPr>
            <a:xfrm>
              <a:off x="7165365" y="436300"/>
              <a:ext cx="2311834" cy="4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52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  <p:cxnSp>
          <p:nvCxnSpPr>
            <p:cNvPr id="1560" name="Google Shape;1560;p92"/>
            <p:cNvCxnSpPr/>
            <p:nvPr/>
          </p:nvCxnSpPr>
          <p:spPr>
            <a:xfrm>
              <a:off x="6740667" y="890053"/>
              <a:ext cx="0" cy="1291450"/>
            </a:xfrm>
            <a:prstGeom prst="straightConnector1">
              <a:avLst/>
            </a:prstGeom>
            <a:noFill/>
            <a:ln cap="flat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561" name="Google Shape;1561;p92"/>
            <p:cNvSpPr/>
            <p:nvPr/>
          </p:nvSpPr>
          <p:spPr>
            <a:xfrm>
              <a:off x="6698885" y="2140666"/>
              <a:ext cx="81675" cy="81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9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563" name="Google Shape;1563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</p:txBody>
      </p:sp>
      <p:sp>
        <p:nvSpPr>
          <p:cNvPr id="1564" name="Google Shape;1564;p9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9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Quiz + Final Exercise Colab</a:t>
            </a:r>
            <a:endParaRPr/>
          </a:p>
        </p:txBody>
      </p:sp>
      <p:sp>
        <p:nvSpPr>
          <p:cNvPr id="1571" name="Google Shape;1571;p9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9/21/2023</a:t>
            </a:r>
            <a:endParaRPr/>
          </a:p>
        </p:txBody>
      </p:sp>
      <p:sp>
        <p:nvSpPr>
          <p:cNvPr id="1572" name="Google Shape;1572;p93"/>
          <p:cNvSpPr txBox="1"/>
          <p:nvPr>
            <p:ph idx="11" type="ftr"/>
          </p:nvPr>
        </p:nvSpPr>
        <p:spPr>
          <a:xfrm>
            <a:off x="3455756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Libraries for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9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4" name="Google Shape;157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381" y="1706563"/>
            <a:ext cx="4275924" cy="427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Google Shape;1575;p93"/>
          <p:cNvSpPr txBox="1"/>
          <p:nvPr/>
        </p:nvSpPr>
        <p:spPr>
          <a:xfrm>
            <a:off x="5561125" y="1922000"/>
            <a:ext cx="52650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4"/>
              </a:rPr>
              <a:t>https://colab.research.google.com/drive/1-IRljPEB6G0Q84FouKSls_Dd_9EvhT8S?usp=sharing</a:t>
            </a:r>
            <a:r>
              <a:rPr lang="en-US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95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581" name="Google Shape;1581;p95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Aditya Sivadas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96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Data References</a:t>
            </a:r>
            <a:endParaRPr/>
          </a:p>
        </p:txBody>
      </p:sp>
      <p:sp>
        <p:nvSpPr>
          <p:cNvPr id="1587" name="Google Shape;1587;p96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https://www.kaggle.com/datasets/yasserh/housing-prices-dataset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97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93" name="Google Shape;1593;p97"/>
          <p:cNvSpPr txBox="1"/>
          <p:nvPr>
            <p:ph idx="1" type="subTitle"/>
          </p:nvPr>
        </p:nvSpPr>
        <p:spPr>
          <a:xfrm>
            <a:off x="1167493" y="3602038"/>
            <a:ext cx="6866663" cy="30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https://www.geeksforgeeks.org/implementing-web-scraping-python-beautiful-soup/</a:t>
            </a:r>
            <a:endParaRPr sz="1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u="sng">
                <a:solidFill>
                  <a:schemeClr val="hlink"/>
                </a:solidFill>
                <a:hlinkClick r:id="rId4"/>
              </a:rPr>
              <a:t>https://www.springboard.com/blog/data-science/python-libraries-for-machine-learning/</a:t>
            </a:r>
            <a:endParaRPr sz="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en-US" sz="800" u="sng">
                <a:solidFill>
                  <a:schemeClr val="hlink"/>
                </a:solidFill>
                <a:hlinkClick r:id="rId5"/>
              </a:rPr>
              <a:t>https://www.springboard.com/blog/data-science/python-libraries-for-machine-learning/</a:t>
            </a:r>
            <a:endParaRPr sz="800"/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2023-09-15T14:02:29Z</dcterms:created>
  <dc:creator>ADIT0022@e.ntu.edu.sg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