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85" r:id="rId3"/>
    <p:sldId id="257" r:id="rId4"/>
    <p:sldId id="258" r:id="rId5"/>
    <p:sldId id="284" r:id="rId6"/>
    <p:sldId id="286" r:id="rId7"/>
    <p:sldId id="268" r:id="rId8"/>
    <p:sldId id="265" r:id="rId9"/>
    <p:sldId id="270" r:id="rId10"/>
    <p:sldId id="266" r:id="rId11"/>
    <p:sldId id="271" r:id="rId12"/>
    <p:sldId id="267" r:id="rId13"/>
    <p:sldId id="272" r:id="rId14"/>
    <p:sldId id="273" r:id="rId15"/>
    <p:sldId id="279" r:id="rId16"/>
    <p:sldId id="280" r:id="rId17"/>
    <p:sldId id="274" r:id="rId18"/>
    <p:sldId id="276" r:id="rId19"/>
    <p:sldId id="277" r:id="rId20"/>
    <p:sldId id="278" r:id="rId21"/>
    <p:sldId id="281" r:id="rId22"/>
    <p:sldId id="282" r:id="rId23"/>
    <p:sldId id="259" r:id="rId24"/>
    <p:sldId id="260" r:id="rId25"/>
    <p:sldId id="261" r:id="rId26"/>
    <p:sldId id="262" r:id="rId27"/>
    <p:sldId id="263" r:id="rId28"/>
    <p:sldId id="26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3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2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9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2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76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6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4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09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2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8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5CE04-9179-4479-8D37-62BEFE5D91AE}" type="datetimeFigureOut">
              <a:rPr lang="en-SG" smtClean="0"/>
              <a:t>31/8/2021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0F3D03-9974-45AD-9445-687FA739C2FA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forms.gle/Xy2m5m7Qtgy9oZWG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vizcatalogu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9B94-54CA-4351-BCF4-0DEB9CD2F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C634D-A917-434B-9B3F-E43A2B771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MLDA@eee</a:t>
            </a:r>
            <a:r>
              <a:rPr lang="en-SG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3231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2B32-648B-4641-8A45-75D42CD8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B5E6CF-53BF-41B7-997E-FB6C0904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a=9, b=4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21A576-3B11-4402-90EC-00308FD25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76809"/>
              </p:ext>
            </p:extLst>
          </p:nvPr>
        </p:nvGraphicFramePr>
        <p:xfrm>
          <a:off x="6258187" y="1814715"/>
          <a:ext cx="5449861" cy="4427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336">
                  <a:extLst>
                    <a:ext uri="{9D8B030D-6E8A-4147-A177-3AD203B41FA5}">
                      <a16:colId xmlns:a16="http://schemas.microsoft.com/office/drawing/2014/main" val="1423758553"/>
                    </a:ext>
                  </a:extLst>
                </a:gridCol>
                <a:gridCol w="2063531">
                  <a:extLst>
                    <a:ext uri="{9D8B030D-6E8A-4147-A177-3AD203B41FA5}">
                      <a16:colId xmlns:a16="http://schemas.microsoft.com/office/drawing/2014/main" val="139615811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3027518086"/>
                    </a:ext>
                  </a:extLst>
                </a:gridCol>
                <a:gridCol w="1233858">
                  <a:extLst>
                    <a:ext uri="{9D8B030D-6E8A-4147-A177-3AD203B41FA5}">
                      <a16:colId xmlns:a16="http://schemas.microsoft.com/office/drawing/2014/main" val="2082355825"/>
                    </a:ext>
                  </a:extLst>
                </a:gridCol>
              </a:tblGrid>
              <a:tr h="86147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54037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err="1"/>
                        <a:t>a+b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70583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13936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34143"/>
                  </a:ext>
                </a:extLst>
              </a:tr>
              <a:tr h="33347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559662"/>
                  </a:ext>
                </a:extLst>
              </a:tr>
              <a:tr h="5480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Modulus gives remainder of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/>
                        <a:t>a%b</a:t>
                      </a:r>
                      <a:endParaRPr lang="en-SG" sz="1600" dirty="0"/>
                    </a:p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0282"/>
                  </a:ext>
                </a:extLst>
              </a:tr>
              <a:tr h="5480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Exponential power calculator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a**b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6729"/>
                  </a:ext>
                </a:extLst>
              </a:tr>
              <a:tr h="100947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Integer division performs division and only gives the integer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a//b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61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171536-7BE9-4154-8FB9-E7D63A15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67840"/>
              </p:ext>
            </p:extLst>
          </p:nvPr>
        </p:nvGraphicFramePr>
        <p:xfrm>
          <a:off x="483952" y="2346530"/>
          <a:ext cx="5449861" cy="322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04">
                  <a:extLst>
                    <a:ext uri="{9D8B030D-6E8A-4147-A177-3AD203B41FA5}">
                      <a16:colId xmlns:a16="http://schemas.microsoft.com/office/drawing/2014/main" val="1491218902"/>
                    </a:ext>
                  </a:extLst>
                </a:gridCol>
                <a:gridCol w="1782015">
                  <a:extLst>
                    <a:ext uri="{9D8B030D-6E8A-4147-A177-3AD203B41FA5}">
                      <a16:colId xmlns:a16="http://schemas.microsoft.com/office/drawing/2014/main" val="3037838940"/>
                    </a:ext>
                  </a:extLst>
                </a:gridCol>
                <a:gridCol w="1041554">
                  <a:extLst>
                    <a:ext uri="{9D8B030D-6E8A-4147-A177-3AD203B41FA5}">
                      <a16:colId xmlns:a16="http://schemas.microsoft.com/office/drawing/2014/main" val="2394877500"/>
                    </a:ext>
                  </a:extLst>
                </a:gridCol>
                <a:gridCol w="1278188">
                  <a:extLst>
                    <a:ext uri="{9D8B030D-6E8A-4147-A177-3AD203B41FA5}">
                      <a16:colId xmlns:a16="http://schemas.microsoft.com/office/drawing/2014/main" val="4083694401"/>
                    </a:ext>
                  </a:extLst>
                </a:gridCol>
              </a:tblGrid>
              <a:tr h="60691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Comparison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7823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9&lt;4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63545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2757"/>
                  </a:ext>
                </a:extLst>
              </a:tr>
              <a:tr h="60691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9&lt;=4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89003"/>
                  </a:ext>
                </a:extLst>
              </a:tr>
              <a:tr h="60691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9&gt;=4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47816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9==4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23094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9!=4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5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7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E291-5963-4DAC-B316-46551F45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14E8-9572-4836-9ACF-194A44CF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is an order of precedence to the arithmetic operators.</a:t>
            </a:r>
          </a:p>
          <a:p>
            <a:r>
              <a:rPr lang="en-SG" dirty="0"/>
              <a:t>The operation to be performed first will have highest precedence.</a:t>
            </a:r>
          </a:p>
          <a:p>
            <a:r>
              <a:rPr lang="en-SG" dirty="0"/>
              <a:t>In the order of highest to lowest precedence: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/>
              <a:t>Parantheses</a:t>
            </a:r>
            <a:r>
              <a:rPr lang="en-SG" dirty="0"/>
              <a:t>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Exponential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Multiplication, Division and remainder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Addition and Subtraction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Left to Right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4A28F-2E39-4FC7-A483-9CABE2237C7F}"/>
              </a:ext>
            </a:extLst>
          </p:cNvPr>
          <p:cNvSpPr txBox="1"/>
          <p:nvPr/>
        </p:nvSpPr>
        <p:spPr>
          <a:xfrm>
            <a:off x="8548381" y="2782669"/>
            <a:ext cx="204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x = 1 +2 ** 3 /4 *5</a:t>
            </a:r>
          </a:p>
          <a:p>
            <a:r>
              <a:rPr lang="en-SG" b="1" dirty="0">
                <a:solidFill>
                  <a:srgbClr val="FF0000"/>
                </a:solidFill>
              </a:rPr>
              <a:t>print(x)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1922C-1567-455E-A6E8-DD8F56DBD166}"/>
              </a:ext>
            </a:extLst>
          </p:cNvPr>
          <p:cNvSpPr txBox="1"/>
          <p:nvPr/>
        </p:nvSpPr>
        <p:spPr>
          <a:xfrm>
            <a:off x="8548381" y="3614577"/>
            <a:ext cx="204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SG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8529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5988-A883-4177-BC6B-19C29E6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Know your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73BBE7-F530-40B6-B95D-EE6245F67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8670"/>
            <a:ext cx="6498899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AC6A-6AD3-4092-AC25-02414EA5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Python knows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701C-337B-4641-8A36-343D9D3E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Variables and constants have a data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Constants are of integer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Variables that contain letters or words are of string data type.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Do you think Python is smart?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How about now?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DCBC-EF52-4A00-B181-AADBD0B8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4961900" cy="580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832D4-FA55-4416-A06F-0376AC8E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98615"/>
            <a:ext cx="2484078" cy="5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623-7312-4D74-A039-8830DEC8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type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C85B-A376-40B8-9CF0-CF8D625F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Numbers are mainly of 2 data types: </a:t>
            </a:r>
            <a:r>
              <a:rPr lang="en-SG" b="1" dirty="0"/>
              <a:t>Integers and Floating points</a:t>
            </a:r>
          </a:p>
          <a:p>
            <a:r>
              <a:rPr lang="en-SG" dirty="0"/>
              <a:t>Integers are whole numbers. </a:t>
            </a:r>
          </a:p>
          <a:p>
            <a:r>
              <a:rPr lang="en-SG" dirty="0"/>
              <a:t>Floating points have decimal in their values.</a:t>
            </a:r>
          </a:p>
          <a:p>
            <a:endParaRPr lang="en-SG" dirty="0"/>
          </a:p>
          <a:p>
            <a:r>
              <a:rPr lang="en-SG" dirty="0"/>
              <a:t>A string can be changed to an integer data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90F90-EB99-4DB1-9A13-864ADD13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91" y="3058704"/>
            <a:ext cx="452438" cy="569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DD74B-FC12-44D9-B458-927B0F35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1" y="4123877"/>
            <a:ext cx="9458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2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8C3-7D8A-4031-AC82-636EE7D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8071-7691-43EF-B1D3-92B44D7F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Lists are collections used to store multiple items in a single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B7397-9BCB-46A4-A030-82DE6493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11" y="2329888"/>
            <a:ext cx="4024487" cy="35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896B-9D87-4B43-854F-54E525BC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Tuples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A6C97-67E9-4DFD-9E01-54D83798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tuple is a collection that is unchangeable.</a:t>
            </a:r>
          </a:p>
          <a:p>
            <a:r>
              <a:rPr lang="en-SG" dirty="0"/>
              <a:t>The data in tuple is unchangeable.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D8E94-4DC6-4D78-A655-A5E831C8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53246"/>
            <a:ext cx="9254530" cy="1249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E5C4E-58E7-4C56-A475-FF5980E3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60" y="4137258"/>
            <a:ext cx="937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3564-D682-4AD4-BACF-0DA35AFD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957D-630D-41CF-B4E5-20A5BADB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can pause and read data from the user.</a:t>
            </a:r>
          </a:p>
          <a:p>
            <a:r>
              <a:rPr lang="en-SG" dirty="0"/>
              <a:t>The </a:t>
            </a:r>
            <a:r>
              <a:rPr lang="en-SG" b="1" dirty="0"/>
              <a:t>input() </a:t>
            </a:r>
            <a:r>
              <a:rPr lang="en-SG" dirty="0"/>
              <a:t>function is used for this purpose.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D38D3-4407-4BD7-890F-0A85E58B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97" y="4783384"/>
            <a:ext cx="95059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CBAB3-683E-4F85-8849-864E64EE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97219"/>
            <a:ext cx="9563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3E07-E0E7-461E-9DF9-14F69B64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If condition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06FF1-BB3B-4E3D-A373-A31DEE41A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If, </a:t>
            </a:r>
            <a:r>
              <a:rPr lang="en-SG" b="1" dirty="0" err="1"/>
              <a:t>elif</a:t>
            </a:r>
            <a:r>
              <a:rPr lang="en-SG" b="1" dirty="0"/>
              <a:t>, else </a:t>
            </a:r>
            <a:r>
              <a:rPr lang="en-SG" dirty="0"/>
              <a:t>are used in making decisions in a code.</a:t>
            </a:r>
          </a:p>
        </p:txBody>
      </p:sp>
      <p:pic>
        <p:nvPicPr>
          <p:cNvPr id="7" name="Picture 2" descr="Python if else elif Statement - Learn By Example">
            <a:extLst>
              <a:ext uri="{FF2B5EF4-FFF2-40B4-BE49-F238E27FC236}">
                <a16:creationId xmlns:a16="http://schemas.microsoft.com/office/drawing/2014/main" id="{FA2D2FA6-402C-4E52-87A8-525E198F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43639"/>
            <a:ext cx="3295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1FCF6-3EBD-44D0-8311-CDFDA59A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464" y="3718179"/>
            <a:ext cx="7486895" cy="24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51CD-F764-4B59-94F8-6107036F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Multiple conditions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FBCD19-5B17-4A03-8C76-D5876BF3F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2136"/>
            <a:ext cx="6644964" cy="2788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35AF89-6080-44DD-BEC4-06C867F4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65" y="3415585"/>
            <a:ext cx="6482596" cy="2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6F95-1C73-4EE9-B937-087A423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MLDA@EEE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8670-BFE6-47AB-9FA8-E6CB676D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Our mission:</a:t>
            </a:r>
          </a:p>
          <a:p>
            <a:pPr marL="0" indent="0">
              <a:buNone/>
            </a:pPr>
            <a:r>
              <a:rPr lang="en-SG" dirty="0"/>
              <a:t>Provide an integrated platform for EEE/IEM students to learn and implement Machine Learning, Data Science &amp; AI, as well as facilitate connections with the industry. </a:t>
            </a:r>
          </a:p>
          <a:p>
            <a:pPr marL="0" indent="0">
              <a:buNone/>
            </a:pPr>
            <a:r>
              <a:rPr lang="en-SG" dirty="0"/>
              <a:t>•&gt;17 Workshops</a:t>
            </a:r>
          </a:p>
          <a:p>
            <a:pPr marL="0" indent="0">
              <a:buNone/>
            </a:pPr>
            <a:r>
              <a:rPr lang="en-SG" dirty="0"/>
              <a:t>•&gt;1000 Trained ML practitioners</a:t>
            </a:r>
          </a:p>
          <a:p>
            <a:pPr marL="0" indent="0">
              <a:buNone/>
            </a:pPr>
            <a:r>
              <a:rPr lang="en-SG" dirty="0"/>
              <a:t>•&gt;10 Academic Projects</a:t>
            </a:r>
          </a:p>
          <a:p>
            <a:pPr marL="0" indent="0">
              <a:buNone/>
            </a:pPr>
            <a:r>
              <a:rPr lang="en-SG" dirty="0"/>
              <a:t>•&gt;30 Industry projects</a:t>
            </a:r>
          </a:p>
          <a:p>
            <a:pPr marL="0" indent="0">
              <a:buNone/>
            </a:pPr>
            <a:r>
              <a:rPr lang="en-SG" dirty="0"/>
              <a:t>•&gt;5 competition</a:t>
            </a:r>
          </a:p>
          <a:p>
            <a:pPr marL="0" indent="0">
              <a:buNone/>
            </a:pPr>
            <a:r>
              <a:rPr lang="en-SG" dirty="0"/>
              <a:t>•&gt;15 Industry 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C254A-0790-42EE-9617-7E72E4A3B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7" b="15421"/>
          <a:stretch/>
        </p:blipFill>
        <p:spPr>
          <a:xfrm>
            <a:off x="9189720" y="178229"/>
            <a:ext cx="1905000" cy="13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0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D4E-E932-4A27-AF07-531090D4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Loops(for, 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0878-6EC0-47E0-B0A1-A6360410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Loops are used to repeat an action multiple times for a given set of data.</a:t>
            </a:r>
          </a:p>
          <a:p>
            <a:r>
              <a:rPr lang="en-SG" dirty="0"/>
              <a:t>Iterate through an iterable object like list, tuple,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1801-C8D2-4223-8E58-3BE260C3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9524"/>
            <a:ext cx="4704856" cy="268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A76D0-00F7-440E-BEC0-53B75889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93" y="2836654"/>
            <a:ext cx="4938087" cy="28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7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E07-A7D4-44CE-BF97-0E1B633E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E735A-C8AA-40E7-9807-3E63B2A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23" y="3429000"/>
            <a:ext cx="7610492" cy="1248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69F1B-817D-4CA5-A3D1-32CFC6B9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906" y="4753025"/>
            <a:ext cx="7610492" cy="151584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C20855-795F-46C6-ABFB-85BDEB370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0723" y="1793542"/>
            <a:ext cx="7518661" cy="1403484"/>
          </a:xfrm>
        </p:spPr>
      </p:pic>
    </p:spTree>
    <p:extLst>
      <p:ext uri="{BB962C8B-B14F-4D97-AF65-F5344CB8AC3E}">
        <p14:creationId xmlns:p14="http://schemas.microsoft.com/office/powerpoint/2010/main" val="184178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7864-B345-411D-AC95-23176584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Let’s code!!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77E28-CC87-49FB-B745-B6ACACA32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756" y="2245762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7F3D-D3BC-4275-89D1-76E8E3FC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C29-0997-4E7E-9570-819221CE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Python has many libraries that makes it easier for coding in data science.</a:t>
            </a:r>
          </a:p>
          <a:p>
            <a:r>
              <a:rPr lang="en-SG" dirty="0"/>
              <a:t>A library is a collection of modules with pre built code to help with common tasks.</a:t>
            </a:r>
          </a:p>
          <a:p>
            <a:r>
              <a:rPr lang="en-SG" dirty="0"/>
              <a:t>Libraries you will be using:</a:t>
            </a:r>
          </a:p>
          <a:p>
            <a:pPr marL="514350" indent="-514350">
              <a:buFont typeface="+mj-lt"/>
              <a:buAutoNum type="alphaLcParenR"/>
            </a:pPr>
            <a:r>
              <a:rPr lang="en-SG" dirty="0"/>
              <a:t>NumPy</a:t>
            </a:r>
          </a:p>
          <a:p>
            <a:pPr marL="514350" indent="-514350">
              <a:buFont typeface="+mj-lt"/>
              <a:buAutoNum type="alphaLcParenR"/>
            </a:pPr>
            <a:r>
              <a:rPr lang="en-SG" dirty="0"/>
              <a:t>Pandas</a:t>
            </a:r>
          </a:p>
          <a:p>
            <a:pPr marL="514350" indent="-514350">
              <a:buFont typeface="+mj-lt"/>
              <a:buAutoNum type="alphaLcParenR"/>
            </a:pPr>
            <a:r>
              <a:rPr lang="en-SG" dirty="0" err="1"/>
              <a:t>MatplotLib</a:t>
            </a:r>
            <a:endParaRPr lang="en-SG" dirty="0"/>
          </a:p>
          <a:p>
            <a:pPr marL="514350" indent="-514350">
              <a:buFont typeface="+mj-lt"/>
              <a:buAutoNum type="alphaLcParenR"/>
            </a:pPr>
            <a:r>
              <a:rPr lang="en-SG" dirty="0"/>
              <a:t>Seaborn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561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CAE-AA94-4E4D-9AD7-6DA222C5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SG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F8D5-99BC-4469-BEA4-A46DC445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SG" dirty="0"/>
              <a:t>NumPy is the core scientific computing package in Python.</a:t>
            </a:r>
          </a:p>
          <a:p>
            <a:r>
              <a:rPr lang="en-SG" dirty="0"/>
              <a:t>It is used to perform mathematical operations on multidimensional arrays.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Assume that the arrays now have a million rows. Will the code be time efficient?</a:t>
            </a:r>
          </a:p>
          <a:p>
            <a:r>
              <a:rPr lang="en-SG" dirty="0"/>
              <a:t>NumPy gives us the best of both worlds: element-by-element operations are the “default mode” when an </a:t>
            </a:r>
            <a:r>
              <a:rPr lang="en-SG" dirty="0" err="1"/>
              <a:t>ndarray</a:t>
            </a:r>
            <a:r>
              <a:rPr lang="en-SG" dirty="0"/>
              <a:t> is involved, but the element-by-element operation is speedily executed by pre-compiled C code.</a:t>
            </a:r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7BA19-AC08-43D5-836F-EF10D0AD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5" y="2775226"/>
            <a:ext cx="7181850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0C8D1-36FC-4F6B-9A1A-42C9E0D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25" y="5205369"/>
            <a:ext cx="7181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5669-1D89-4F40-9A9E-674C6D50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of a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5EA3-B9BE-4DEC-8300-A79D7C61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ndarray.shape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ndarray.ndim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ndarray.dtype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ndarray.itemsize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ndarray.size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F6B96-840B-4F06-91D6-E9712750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35" y="1845734"/>
            <a:ext cx="222228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2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B081-8087-48C0-BB8F-A48AD5E1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518C-2593-41A7-BB59-798B8C93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2728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It is used for easy manipulation of tabular data for data cleaning and data analysis.</a:t>
            </a:r>
          </a:p>
          <a:p>
            <a:r>
              <a:rPr lang="en-SG" dirty="0"/>
              <a:t>It is an easy-to-use library.</a:t>
            </a:r>
          </a:p>
          <a:p>
            <a:r>
              <a:rPr lang="en-SG" dirty="0"/>
              <a:t>Tabular data is declared as a panda </a:t>
            </a:r>
            <a:r>
              <a:rPr lang="en-SG" dirty="0" err="1"/>
              <a:t>dataframe</a:t>
            </a:r>
            <a:r>
              <a:rPr lang="en-SG" dirty="0"/>
              <a:t>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https://pandas.pydata.org/docs/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2871F-005E-4F9C-A8CF-4E99401D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80307"/>
            <a:ext cx="8944342" cy="1759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1A77A-0454-44AE-88CD-ADB2CF78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82" y="4747817"/>
            <a:ext cx="8944342" cy="7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42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F8C9-36B7-4C3F-9B1E-34321578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MatplotLib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7A19-EBD1-469B-BB5A-8BA5CC21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MatPlotLib</a:t>
            </a:r>
            <a:r>
              <a:rPr lang="en-SG" dirty="0"/>
              <a:t> is a data visualisation and graphical tool library.</a:t>
            </a:r>
          </a:p>
          <a:p>
            <a:r>
              <a:rPr lang="en-SG" dirty="0"/>
              <a:t>It is used to express the vast amount of data in an easily interpreted way.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EC7D3-C9A1-41FF-A9D2-27631EAF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4" y="2973985"/>
            <a:ext cx="2968018" cy="226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73ADA-406D-4F93-9E86-EB3A69F7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00" y="2884361"/>
            <a:ext cx="2986297" cy="250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83B2F-A399-4D2A-88FA-74BBCDF0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843" y="2884361"/>
            <a:ext cx="3373991" cy="27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9DAB-F68C-4226-9E2F-96657A4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149B-2006-442D-B154-A46CABB2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7902" cy="4023360"/>
          </a:xfrm>
        </p:spPr>
        <p:txBody>
          <a:bodyPr>
            <a:normAutofit/>
          </a:bodyPr>
          <a:lstStyle/>
          <a:p>
            <a:r>
              <a:rPr lang="en-SG" dirty="0"/>
              <a:t>It is used for making statistical graphs in Python. </a:t>
            </a:r>
          </a:p>
          <a:p>
            <a:r>
              <a:rPr lang="en-SG" dirty="0"/>
              <a:t> It provides a high-level interface for drawing attractive and informative statistical graphics.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61E7-CE4D-4C27-B494-C59697F8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3850546" cy="3801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C8F41-D219-4BF4-A2DD-7E309AB7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68806"/>
            <a:ext cx="4433888" cy="2300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E9CE0-4044-461E-8B27-6446AC5D73D0}"/>
              </a:ext>
            </a:extLst>
          </p:cNvPr>
          <p:cNvSpPr txBox="1"/>
          <p:nvPr/>
        </p:nvSpPr>
        <p:spPr>
          <a:xfrm>
            <a:off x="2520053" y="5869094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Boxplot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E0FE-C4F4-4E66-8D66-9C001E6F55EB}"/>
              </a:ext>
            </a:extLst>
          </p:cNvPr>
          <p:cNvSpPr txBox="1"/>
          <p:nvPr/>
        </p:nvSpPr>
        <p:spPr>
          <a:xfrm>
            <a:off x="7315202" y="5684428"/>
            <a:ext cx="198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4862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0410-4A8A-4843-BB04-06D6881E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4EBD-D6FD-4647-958F-34FAD5A1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https://forms.gle/Xy2m5m7Qtgy9oZWG9</a:t>
            </a:r>
            <a:endParaRPr lang="en-SG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ABF8-485B-46DA-8B48-BE37B831197B}"/>
              </a:ext>
            </a:extLst>
          </p:cNvPr>
          <p:cNvSpPr txBox="1"/>
          <p:nvPr/>
        </p:nvSpPr>
        <p:spPr>
          <a:xfrm>
            <a:off x="768945" y="2714842"/>
            <a:ext cx="53575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8800" dirty="0">
              <a:latin typeface="AR BLANCA" panose="02000000000000000000" pitchFamily="2" charset="0"/>
            </a:endParaRPr>
          </a:p>
          <a:p>
            <a:r>
              <a:rPr lang="en-SG" sz="8800" dirty="0">
                <a:latin typeface="AR BLANCA" panose="02000000000000000000" pitchFamily="2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BC775-0F0F-47AC-9D11-5570D3A40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61" y="1845734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566E-B6B6-4601-B2A5-5186D46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use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23F-AC26-4DA3-841D-67F4A671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is a programming language that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Easy to interpret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High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Object Oriented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A6A3A-7272-432E-912A-7F3A1699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06" y="3429000"/>
            <a:ext cx="3763658" cy="22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E884-1A6D-40E5-8BC4-8982A54C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Python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E814-B4B5-47AA-8662-6330FA10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30023" cy="4023360"/>
          </a:xfrm>
        </p:spPr>
        <p:txBody>
          <a:bodyPr/>
          <a:lstStyle/>
          <a:p>
            <a:r>
              <a:rPr lang="en-SG" dirty="0"/>
              <a:t>Data Science is the </a:t>
            </a:r>
            <a:r>
              <a:rPr lang="en-SG" b="1" dirty="0"/>
              <a:t>combination of programming, mathematics and statistics</a:t>
            </a:r>
            <a:r>
              <a:rPr lang="en-SG" dirty="0"/>
              <a:t> to extract meaningful insights from data.</a:t>
            </a:r>
          </a:p>
          <a:p>
            <a:r>
              <a:rPr lang="en-SG" dirty="0"/>
              <a:t>According to </a:t>
            </a:r>
            <a:r>
              <a:rPr lang="en-SG" dirty="0" err="1"/>
              <a:t>SlashData</a:t>
            </a:r>
            <a:r>
              <a:rPr lang="en-SG" dirty="0"/>
              <a:t>, there are 8.2 million active Python users with “a whopping 69% of machine learning developers and data scientists now us[</a:t>
            </a:r>
            <a:r>
              <a:rPr lang="en-SG" dirty="0" err="1"/>
              <a:t>ing</a:t>
            </a:r>
            <a:r>
              <a:rPr lang="en-SG" dirty="0"/>
              <a:t>] Python (compared to 24% of them using R).” https://datavizcatalogue.com/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F2756-0993-46F4-99AD-537B1D00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90" y="2470061"/>
            <a:ext cx="4836341" cy="26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E440-419C-4D02-88E6-937A6AC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1837-41F7-4292-B650-5A58ACD8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It is the </a:t>
            </a:r>
            <a:r>
              <a:rPr lang="en-SG" b="1" dirty="0"/>
              <a:t>visual</a:t>
            </a:r>
            <a:r>
              <a:rPr lang="en-SG" dirty="0"/>
              <a:t> representation of data to gain new insights about information.</a:t>
            </a:r>
          </a:p>
          <a:p>
            <a:r>
              <a:rPr lang="en-SG" dirty="0"/>
              <a:t>Transform raw data into visual objects</a:t>
            </a:r>
          </a:p>
          <a:p>
            <a:r>
              <a:rPr lang="en-SG" b="1" dirty="0"/>
              <a:t>Good visualisation: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Simplify the complexity 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Easily understandable information</a:t>
            </a:r>
          </a:p>
          <a:p>
            <a:pPr marL="0" indent="0">
              <a:buNone/>
            </a:pPr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60E90-140B-410E-954A-AE85C97C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78" y="2146061"/>
            <a:ext cx="2962913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EA1D1-CDF4-4816-89E7-EF23F3049C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54725" y="0"/>
            <a:ext cx="8275638" cy="623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65BED-27B5-40C7-B4F3-3258D41B88B2}"/>
              </a:ext>
            </a:extLst>
          </p:cNvPr>
          <p:cNvSpPr txBox="1"/>
          <p:nvPr/>
        </p:nvSpPr>
        <p:spPr>
          <a:xfrm>
            <a:off x="557505" y="58663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https://datavizcatalogue.com/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602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ACFC-D601-4A6E-8B67-C034525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B384-F02E-42BB-99B6-1D9CCD4E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Constants are fixed values such as numbers, letters and strings.</a:t>
            </a:r>
          </a:p>
          <a:p>
            <a:r>
              <a:rPr lang="en-SG" dirty="0"/>
              <a:t>Numeric constants are numbers.</a:t>
            </a:r>
          </a:p>
          <a:p>
            <a:r>
              <a:rPr lang="en-SG" dirty="0"/>
              <a:t>String constants are denoted using single(‘) or double quotes(“).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FFCAA-ED89-44E6-80EA-E22339FB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94" y="3468848"/>
            <a:ext cx="1011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D3DA-0C65-4A2E-AA12-0BF3C581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Python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05CD-9C44-4E86-A195-969A59C9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has a small set of words that have their own purpose called </a:t>
            </a:r>
            <a:r>
              <a:rPr lang="en-SG" b="1" dirty="0"/>
              <a:t>Reserved Words</a:t>
            </a:r>
            <a:r>
              <a:rPr lang="en-SG" dirty="0"/>
              <a:t>.</a:t>
            </a:r>
          </a:p>
          <a:p>
            <a:r>
              <a:rPr lang="en-SG" dirty="0"/>
              <a:t>No object can have the same name as a Reserved word.</a:t>
            </a:r>
          </a:p>
          <a:p>
            <a:r>
              <a:rPr lang="en-SG" dirty="0"/>
              <a:t>Reserved words are </a:t>
            </a:r>
            <a:r>
              <a:rPr lang="en-SG" b="1" dirty="0"/>
              <a:t>case sensitive</a:t>
            </a:r>
            <a:r>
              <a:rPr lang="en-SG" dirty="0"/>
              <a:t>. The upper case and smaller case shown in the words must be followed.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CBE6AF-AC6F-44D7-98CA-0C56653B5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800"/>
              </p:ext>
            </p:extLst>
          </p:nvPr>
        </p:nvGraphicFramePr>
        <p:xfrm>
          <a:off x="3523377" y="3429000"/>
          <a:ext cx="4269996" cy="28346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269996">
                  <a:extLst>
                    <a:ext uri="{9D8B030D-6E8A-4147-A177-3AD203B41FA5}">
                      <a16:colId xmlns:a16="http://schemas.microsoft.com/office/drawing/2014/main" val="780374463"/>
                    </a:ext>
                  </a:extLst>
                </a:gridCol>
              </a:tblGrid>
              <a:tr h="2667699">
                <a:tc>
                  <a:txBody>
                    <a:bodyPr/>
                    <a:lstStyle/>
                    <a:p>
                      <a:r>
                        <a:rPr lang="en-SG" dirty="0"/>
                        <a:t>False	def	if	raise</a:t>
                      </a:r>
                    </a:p>
                    <a:p>
                      <a:r>
                        <a:rPr lang="en-SG" dirty="0"/>
                        <a:t>None	del	import	return</a:t>
                      </a:r>
                    </a:p>
                    <a:p>
                      <a:r>
                        <a:rPr lang="en-SG" dirty="0"/>
                        <a:t>True	</a:t>
                      </a:r>
                      <a:r>
                        <a:rPr lang="en-SG" dirty="0" err="1"/>
                        <a:t>elif</a:t>
                      </a:r>
                      <a:r>
                        <a:rPr lang="en-SG" dirty="0"/>
                        <a:t>	in	try</a:t>
                      </a:r>
                    </a:p>
                    <a:p>
                      <a:r>
                        <a:rPr lang="en-SG" dirty="0"/>
                        <a:t>and	else	is	while</a:t>
                      </a:r>
                    </a:p>
                    <a:p>
                      <a:r>
                        <a:rPr lang="en-SG" dirty="0"/>
                        <a:t>as	except	lambda	with</a:t>
                      </a:r>
                    </a:p>
                    <a:p>
                      <a:r>
                        <a:rPr lang="en-SG" dirty="0"/>
                        <a:t>assert	finally	nonlocal	yield</a:t>
                      </a:r>
                    </a:p>
                    <a:p>
                      <a:r>
                        <a:rPr lang="en-SG" dirty="0"/>
                        <a:t>break	for	not	</a:t>
                      </a:r>
                    </a:p>
                    <a:p>
                      <a:r>
                        <a:rPr lang="en-SG" dirty="0"/>
                        <a:t>class	from	or	</a:t>
                      </a:r>
                    </a:p>
                    <a:p>
                      <a:r>
                        <a:rPr lang="en-SG" dirty="0"/>
                        <a:t>continue	global	pass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8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1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0AB5-EFA9-41F9-AEBC-A994F44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2B7E6E-0A02-4008-A58A-F18E8B55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Variables have a place in the memory and are used to store data.</a:t>
            </a:r>
          </a:p>
          <a:p>
            <a:r>
              <a:rPr lang="en-SG" dirty="0"/>
              <a:t>The content of a variable can be changed in the following code.</a:t>
            </a:r>
          </a:p>
          <a:p>
            <a:endParaRPr lang="en-SG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7CDFC96-0172-4C4E-B412-A3687D87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100584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5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1875</TotalTime>
  <Words>983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 BLANCA</vt:lpstr>
      <vt:lpstr>Arial</vt:lpstr>
      <vt:lpstr>Calibri</vt:lpstr>
      <vt:lpstr>Calibri Light</vt:lpstr>
      <vt:lpstr>Retrospect</vt:lpstr>
      <vt:lpstr>Python for Data Science</vt:lpstr>
      <vt:lpstr>MLDA@EEE</vt:lpstr>
      <vt:lpstr>Why use Python?</vt:lpstr>
      <vt:lpstr>Python and Data Science</vt:lpstr>
      <vt:lpstr>Data Visualization</vt:lpstr>
      <vt:lpstr>PowerPoint Presentation</vt:lpstr>
      <vt:lpstr>Constants</vt:lpstr>
      <vt:lpstr>Python Reserved Words</vt:lpstr>
      <vt:lpstr>Variables</vt:lpstr>
      <vt:lpstr>Operators</vt:lpstr>
      <vt:lpstr>Operator Precedence</vt:lpstr>
      <vt:lpstr>Know your code</vt:lpstr>
      <vt:lpstr>Python knows the data</vt:lpstr>
      <vt:lpstr>Data type manipulation</vt:lpstr>
      <vt:lpstr>Lists</vt:lpstr>
      <vt:lpstr>Tuples</vt:lpstr>
      <vt:lpstr>User Input</vt:lpstr>
      <vt:lpstr>If condition</vt:lpstr>
      <vt:lpstr>Multiple conditions</vt:lpstr>
      <vt:lpstr>Loops(for, while)</vt:lpstr>
      <vt:lpstr>Loops examples</vt:lpstr>
      <vt:lpstr>Let’s code!!</vt:lpstr>
      <vt:lpstr>Python Libraries</vt:lpstr>
      <vt:lpstr>NumPy</vt:lpstr>
      <vt:lpstr>Example of a NumPy array</vt:lpstr>
      <vt:lpstr>Pandas</vt:lpstr>
      <vt:lpstr>MatplotLib</vt:lpstr>
      <vt:lpstr>Seaborn</vt:lpstr>
      <vt:lpstr>Feedback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Pratyusha Potipireddi Sai</dc:creator>
  <cp:lastModifiedBy>Pratyusha Potipireddi Sai</cp:lastModifiedBy>
  <cp:revision>7</cp:revision>
  <dcterms:created xsi:type="dcterms:W3CDTF">2021-08-18T01:57:05Z</dcterms:created>
  <dcterms:modified xsi:type="dcterms:W3CDTF">2021-08-31T14:29:23Z</dcterms:modified>
</cp:coreProperties>
</file>