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Advent Pro SemiBold"/>
      <p:regular r:id="rId34"/>
      <p:bold r:id="rId35"/>
    </p:embeddedFont>
    <p:embeddedFont>
      <p:font typeface="Fira Sans Extra Condensed Medium"/>
      <p:regular r:id="rId36"/>
      <p:bold r:id="rId37"/>
      <p:italic r:id="rId38"/>
      <p:boldItalic r:id="rId39"/>
    </p:embeddedFont>
    <p:embeddedFont>
      <p:font typeface="Fira Sans Condensed Medium"/>
      <p:regular r:id="rId40"/>
      <p:bold r:id="rId41"/>
      <p:italic r:id="rId42"/>
      <p:boldItalic r:id="rId43"/>
    </p:embeddedFont>
    <p:embeddedFont>
      <p:font typeface="Maven Pro"/>
      <p:regular r:id="rId44"/>
      <p:bold r:id="rId45"/>
    </p:embeddedFont>
    <p:embeddedFont>
      <p:font typeface="Share Tech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BE6EA7-CC31-4E06-A316-CD49588594C6}">
  <a:tblStyle styleId="{5BBE6EA7-CC31-4E06-A316-CD49588594C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CondensedMedium-regular.fntdata"/><Relationship Id="rId20" Type="http://schemas.openxmlformats.org/officeDocument/2006/relationships/slide" Target="slides/slide15.xml"/><Relationship Id="rId42" Type="http://schemas.openxmlformats.org/officeDocument/2006/relationships/font" Target="fonts/FiraSansCondensedMedium-italic.fntdata"/><Relationship Id="rId41" Type="http://schemas.openxmlformats.org/officeDocument/2006/relationships/font" Target="fonts/FiraSansCondensedMedium-bold.fntdata"/><Relationship Id="rId22" Type="http://schemas.openxmlformats.org/officeDocument/2006/relationships/slide" Target="slides/slide17.xml"/><Relationship Id="rId44" Type="http://schemas.openxmlformats.org/officeDocument/2006/relationships/font" Target="fonts/MavenPro-regular.fntdata"/><Relationship Id="rId21" Type="http://schemas.openxmlformats.org/officeDocument/2006/relationships/slide" Target="slides/slide16.xml"/><Relationship Id="rId43" Type="http://schemas.openxmlformats.org/officeDocument/2006/relationships/font" Target="fonts/FiraSansCondensedMedium-boldItalic.fntdata"/><Relationship Id="rId24" Type="http://schemas.openxmlformats.org/officeDocument/2006/relationships/slide" Target="slides/slide19.xml"/><Relationship Id="rId46" Type="http://schemas.openxmlformats.org/officeDocument/2006/relationships/font" Target="fonts/ShareTech-regular.fntdata"/><Relationship Id="rId23" Type="http://schemas.openxmlformats.org/officeDocument/2006/relationships/slide" Target="slides/slide18.xml"/><Relationship Id="rId45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dventProSemiBold-bold.fntdata"/><Relationship Id="rId12" Type="http://schemas.openxmlformats.org/officeDocument/2006/relationships/slide" Target="slides/slide7.xml"/><Relationship Id="rId34" Type="http://schemas.openxmlformats.org/officeDocument/2006/relationships/font" Target="fonts/AdventProSemiBold-regular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Medium-bold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Medium-regular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eba891de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eba891de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eba891de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eba891de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ba891de6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ba891de6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eba891de6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eba891de6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eba891de6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eba891de6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eba891de6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eba891de6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eba891de6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eba891de6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eba891de6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eba891de6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eba891de6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eba891de6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ee40e348b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gee40e348b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ee40e348b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gee40e348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eeb701ef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geeb701ef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2" name="Google Shape;222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3" name="Google Shape;223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8" name="Google Shape;228;p13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9" name="Google Shape;229;p13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3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3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3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13"/>
          <p:cNvGrpSpPr/>
          <p:nvPr/>
        </p:nvGrpSpPr>
        <p:grpSpPr>
          <a:xfrm>
            <a:off x="8217007" y="3576772"/>
            <a:ext cx="188886" cy="1181532"/>
            <a:chOff x="2877432" y="975334"/>
            <a:chExt cx="188886" cy="1181532"/>
          </a:xfrm>
        </p:grpSpPr>
        <p:sp>
          <p:nvSpPr>
            <p:cNvPr id="235" name="Google Shape;235;p1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13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13"/>
          <p:cNvGrpSpPr/>
          <p:nvPr/>
        </p:nvGrpSpPr>
        <p:grpSpPr>
          <a:xfrm>
            <a:off x="7519346" y="3243318"/>
            <a:ext cx="98059" cy="1147595"/>
            <a:chOff x="3347921" y="16006"/>
            <a:chExt cx="98059" cy="1147595"/>
          </a:xfrm>
        </p:grpSpPr>
        <p:sp>
          <p:nvSpPr>
            <p:cNvPr id="240" name="Google Shape;240;p13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13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43" name="Google Shape;243;p1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13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46" name="Google Shape;246;p13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13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3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13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53" name="Google Shape;253;p13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13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p13"/>
          <p:cNvGrpSpPr/>
          <p:nvPr/>
        </p:nvGrpSpPr>
        <p:grpSpPr>
          <a:xfrm>
            <a:off x="4920170" y="-496491"/>
            <a:ext cx="188886" cy="1181532"/>
            <a:chOff x="2877432" y="975334"/>
            <a:chExt cx="188886" cy="1181532"/>
          </a:xfrm>
        </p:grpSpPr>
        <p:sp>
          <p:nvSpPr>
            <p:cNvPr id="257" name="Google Shape;257;p1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13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13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62" name="Google Shape;262;p1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13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65" name="Google Shape;265;p1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" name="Google Shape;270;p14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71" name="Google Shape;271;p14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72" name="Google Shape;272;p14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5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5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5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5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20" name="Google Shape;320;p15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5"/>
          <p:cNvSpPr txBox="1"/>
          <p:nvPr>
            <p:ph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22" name="Google Shape;322;p15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23" name="Google Shape;323;p15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5"/>
          <p:cNvSpPr txBox="1"/>
          <p:nvPr>
            <p:ph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25" name="Google Shape;325;p15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26" name="Google Shape;326;p15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27" name="Google Shape;327;p15"/>
          <p:cNvSpPr txBox="1"/>
          <p:nvPr>
            <p:ph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28" name="Google Shape;328;p15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1" name="Google Shape;331;p16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2" name="Google Shape;332;p16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3" name="Google Shape;333;p16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4" name="Google Shape;334;p1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1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39" name="Google Shape;339;p1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1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6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1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50" name="Google Shape;350;p1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" name="Google Shape;352;p1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7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5" name="Google Shape;355;p17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7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7" name="Google Shape;357;p17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7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9" name="Google Shape;359;p17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7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4" name="Google Shape;364;p18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5" name="Google Shape;365;p18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6" name="Google Shape;366;p18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7" name="Google Shape;367;p18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8" name="Google Shape;368;p18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9" name="Google Shape;369;p18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70" name="Google Shape;370;p18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1" name="Google Shape;371;p18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72" name="Google Shape;372;p18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3" name="Google Shape;373;p18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74" name="Google Shape;374;p18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5" name="Google Shape;375;p18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8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6" name="Google Shape;386;p19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7" name="Google Shape;387;p19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8" name="Google Shape;388;p19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9" name="Google Shape;389;p19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90" name="Google Shape;390;p19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91" name="Google Shape;391;p19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92" name="Google Shape;392;p19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93" name="Google Shape;393;p19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94" name="Google Shape;394;p19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9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9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9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9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9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9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9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9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9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0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6" name="Google Shape;406;p20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7" name="Google Shape;407;p20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8" name="Google Shape;408;p20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9" name="Google Shape;409;p20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10" name="Google Shape;410;p20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11" name="Google Shape;411;p20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0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0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0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0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0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0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0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0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0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2" name="Google Shape;42;p3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4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57" name="Google Shape;57;p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4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4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62" name="Google Shape;62;p4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4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4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66" name="Google Shape;66;p4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4"/>
          <p:cNvGrpSpPr/>
          <p:nvPr/>
        </p:nvGrpSpPr>
        <p:grpSpPr>
          <a:xfrm>
            <a:off x="520996" y="1091548"/>
            <a:ext cx="199001" cy="2139770"/>
            <a:chOff x="8008096" y="2108910"/>
            <a:chExt cx="199001" cy="2139770"/>
          </a:xfrm>
        </p:grpSpPr>
        <p:sp>
          <p:nvSpPr>
            <p:cNvPr id="69" name="Google Shape;69;p4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4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2" name="Google Shape;72;p4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4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6" name="Google Shape;76;p5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" name="Google Shape;77;p5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0" i="0" lang="en" sz="1000" u="none" cap="none" strike="noStrike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000" u="none" cap="none" strike="noStrik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5"/>
          <p:cNvGrpSpPr/>
          <p:nvPr/>
        </p:nvGrpSpPr>
        <p:grpSpPr>
          <a:xfrm>
            <a:off x="6669746" y="-389684"/>
            <a:ext cx="143766" cy="2106420"/>
            <a:chOff x="6780548" y="337714"/>
            <a:chExt cx="133252" cy="1952377"/>
          </a:xfrm>
        </p:grpSpPr>
        <p:sp>
          <p:nvSpPr>
            <p:cNvPr id="87" name="Google Shape;87;p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5"/>
          <p:cNvGrpSpPr/>
          <p:nvPr/>
        </p:nvGrpSpPr>
        <p:grpSpPr>
          <a:xfrm>
            <a:off x="1510029" y="507749"/>
            <a:ext cx="203534" cy="2663108"/>
            <a:chOff x="250617" y="2402301"/>
            <a:chExt cx="188650" cy="2468355"/>
          </a:xfrm>
        </p:grpSpPr>
        <p:sp>
          <p:nvSpPr>
            <p:cNvPr id="90" name="Google Shape;90;p5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5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95" name="Google Shape;95;p5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5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5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101" name="Google Shape;101;p5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5"/>
          <p:cNvGrpSpPr/>
          <p:nvPr/>
        </p:nvGrpSpPr>
        <p:grpSpPr>
          <a:xfrm>
            <a:off x="8568723" y="2184809"/>
            <a:ext cx="214702" cy="2308598"/>
            <a:chOff x="8008096" y="2108910"/>
            <a:chExt cx="199001" cy="2139770"/>
          </a:xfrm>
        </p:grpSpPr>
        <p:sp>
          <p:nvSpPr>
            <p:cNvPr id="104" name="Google Shape;104;p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5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5"/>
          <p:cNvGrpSpPr/>
          <p:nvPr/>
        </p:nvGrpSpPr>
        <p:grpSpPr>
          <a:xfrm>
            <a:off x="8221223" y="9"/>
            <a:ext cx="214702" cy="2308598"/>
            <a:chOff x="8008096" y="2108910"/>
            <a:chExt cx="199001" cy="2139770"/>
          </a:xfrm>
        </p:grpSpPr>
        <p:sp>
          <p:nvSpPr>
            <p:cNvPr id="108" name="Google Shape;108;p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12" name="Google Shape;112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7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25" name="Google Shape;125;p7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7"/>
          <p:cNvGrpSpPr/>
          <p:nvPr/>
        </p:nvGrpSpPr>
        <p:grpSpPr>
          <a:xfrm>
            <a:off x="8148521" y="3004593"/>
            <a:ext cx="98059" cy="1147595"/>
            <a:chOff x="3347921" y="16006"/>
            <a:chExt cx="98059" cy="1147595"/>
          </a:xfrm>
        </p:grpSpPr>
        <p:sp>
          <p:nvSpPr>
            <p:cNvPr id="131" name="Google Shape;131;p7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7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134" name="Google Shape;134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7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137" name="Google Shape;137;p7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7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43" name="Google Shape;143;p8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4" name="Google Shape;144;p8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45" name="Google Shape;145;p8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6" name="Google Shape;146;p8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47" name="Google Shape;147;p8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8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52" name="Google Shape;152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8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59" name="Google Shape;159;p9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9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64" name="Google Shape;164;p9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9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0" name="Google Shape;170;p10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0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0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10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77" name="Google Shape;177;p10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10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10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184" name="Google Shape;184;p10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10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87" name="Google Shape;187;p1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10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90" name="Google Shape;190;p1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10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193" name="Google Shape;193;p10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10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98" name="Google Shape;198;p10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10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10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0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10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206" name="Google Shape;206;p1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10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10"/>
          <p:cNvGrpSpPr/>
          <p:nvPr/>
        </p:nvGrpSpPr>
        <p:grpSpPr>
          <a:xfrm>
            <a:off x="4095146" y="-859690"/>
            <a:ext cx="199001" cy="2139770"/>
            <a:chOff x="8008096" y="2108910"/>
            <a:chExt cx="199001" cy="2139770"/>
          </a:xfrm>
        </p:grpSpPr>
        <p:sp>
          <p:nvSpPr>
            <p:cNvPr id="210" name="Google Shape;210;p1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10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213" name="Google Shape;213;p1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10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216" name="Google Shape;216;p1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10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b="0" i="0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2911900" y="3035513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NEVILLE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ANUSHA</a:t>
            </a:r>
            <a:endParaRPr/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1561650" y="10540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400"/>
              <a:t>INTRODUCTION TO </a:t>
            </a:r>
            <a:r>
              <a:rPr lang="en" sz="4400">
                <a:solidFill>
                  <a:schemeClr val="accent2"/>
                </a:solidFill>
              </a:rPr>
              <a:t>MACHINE LEARNING &amp; DATA SCIENCE</a:t>
            </a:r>
            <a:endParaRPr sz="4400"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9"/>
            <a:chOff x="4475150" y="4052605"/>
            <a:chExt cx="199001" cy="867199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2"/>
          <p:cNvSpPr txBox="1"/>
          <p:nvPr>
            <p:ph idx="1" type="body"/>
          </p:nvPr>
        </p:nvSpPr>
        <p:spPr>
          <a:xfrm>
            <a:off x="597375" y="1063525"/>
            <a:ext cx="44580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hare Tech"/>
              <a:buChar char="-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Implemented for Binary Classification Problems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hare Tech"/>
              <a:buChar char="-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A linear relationship is first established between y and X and then passed into the sigmoid function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hare Tech"/>
              <a:buChar char="-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The output is the estimated probability of the data belonging to a class label. 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hare Tech"/>
              <a:buChar char="-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Default threshold value used is 0.5 to determine the class labels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534" name="Google Shape;534;p32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535" name="Google Shape;53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5375" y="1597400"/>
            <a:ext cx="3831825" cy="2476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Linear vs Logistic Regression</a:t>
            </a:r>
            <a:endParaRPr/>
          </a:p>
        </p:txBody>
      </p:sp>
      <p:graphicFrame>
        <p:nvGraphicFramePr>
          <p:cNvPr id="541" name="Google Shape;541;p33"/>
          <p:cNvGraphicFramePr/>
          <p:nvPr/>
        </p:nvGraphicFramePr>
        <p:xfrm>
          <a:off x="952500" y="142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{5BBE6EA7-CC31-4E06-A316-CD49588594C6}</a:tableStyleId>
              </a:tblPr>
              <a:tblGrid>
                <a:gridCol w="3619500"/>
                <a:gridCol w="3619500"/>
              </a:tblGrid>
              <a:tr h="46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Linear Regression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Logistic Regression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81495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Share Tech"/>
                        <a:buChar char="-"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Used for Regression Problems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Share Tech"/>
                        <a:buChar char="-"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Regression line is linear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Share Tech"/>
                        <a:buChar char="-"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Output is continuous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Share Tech"/>
                        <a:buChar char="-"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Used for Binary Classification Problems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Share Tech"/>
                        <a:buChar char="-"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Regression line follows the sigmoid function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Share Tech"/>
                        <a:buChar char="-"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Output is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Continuous but represents the probability of the data belonging to the discrete binary class label </a:t>
                      </a: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 (0 or 1)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4"/>
          <p:cNvSpPr txBox="1"/>
          <p:nvPr>
            <p:ph idx="1" type="body"/>
          </p:nvPr>
        </p:nvSpPr>
        <p:spPr>
          <a:xfrm>
            <a:off x="597375" y="1063525"/>
            <a:ext cx="53955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hare Tech"/>
              <a:buChar char="-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Decision Tree is a Supervised Learning Model that can be used in classification and regression Problems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Share Tech"/>
              <a:buChar char="-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The CART Algorithm is one of the most common way to split Decision Trees based on the Gini Impurity as it requires less computational power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Share Tech"/>
              <a:buChar char="-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Gini Index (Gini Impurity)  measures the ‘impurity’ of a node</a:t>
            </a:r>
            <a:endParaRPr/>
          </a:p>
        </p:txBody>
      </p:sp>
      <p:sp>
        <p:nvSpPr>
          <p:cNvPr id="547" name="Google Shape;547;p3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Decision Trees (CART)</a:t>
            </a:r>
            <a:endParaRPr/>
          </a:p>
        </p:txBody>
      </p:sp>
      <p:pic>
        <p:nvPicPr>
          <p:cNvPr id="548" name="Google Shape;5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6425" y="2371225"/>
            <a:ext cx="3162625" cy="9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5"/>
          <p:cNvSpPr txBox="1"/>
          <p:nvPr>
            <p:ph idx="1" type="body"/>
          </p:nvPr>
        </p:nvSpPr>
        <p:spPr>
          <a:xfrm>
            <a:off x="597375" y="1063525"/>
            <a:ext cx="39978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Share Tech"/>
              <a:buChar char="-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The goal of a Decision Tree is to reach a pure node, that is when gini index is 0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Share Tech"/>
              <a:buChar char="-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this means that all the elements in the node are of one unique class.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Share Tech"/>
              <a:buChar char="-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The optimum split is chosen by the features with lowest Gini Impurity. The Decision Tree Algorithm loops through every single variable and every single value of the variable possible</a:t>
            </a:r>
            <a:endParaRPr sz="19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</a:pPr>
            <a:r>
              <a:t/>
            </a:r>
            <a:endParaRPr sz="1000"/>
          </a:p>
        </p:txBody>
      </p:sp>
      <p:sp>
        <p:nvSpPr>
          <p:cNvPr id="554" name="Google Shape;554;p35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Decision Trees (CART)</a:t>
            </a:r>
            <a:endParaRPr/>
          </a:p>
        </p:txBody>
      </p:sp>
      <p:pic>
        <p:nvPicPr>
          <p:cNvPr id="555" name="Google Shape;5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875" y="1571362"/>
            <a:ext cx="4213376" cy="20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Regression Metrics</a:t>
            </a:r>
            <a:endParaRPr/>
          </a:p>
        </p:txBody>
      </p:sp>
      <p:graphicFrame>
        <p:nvGraphicFramePr>
          <p:cNvPr id="561" name="Google Shape;561;p36"/>
          <p:cNvGraphicFramePr/>
          <p:nvPr/>
        </p:nvGraphicFramePr>
        <p:xfrm>
          <a:off x="211300" y="98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{5BBE6EA7-CC31-4E06-A316-CD49588594C6}</a:tableStyleId>
              </a:tblPr>
              <a:tblGrid>
                <a:gridCol w="2637925"/>
                <a:gridCol w="2637925"/>
              </a:tblGrid>
              <a:tr h="39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Metric</a:t>
                      </a:r>
                      <a:endParaRPr sz="13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Description</a:t>
                      </a:r>
                      <a:endParaRPr sz="13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143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R^2</a:t>
                      </a:r>
                      <a:endParaRPr sz="13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Share Tech"/>
                        <a:buChar char="-"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Values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between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 0 and 1</a:t>
                      </a:r>
                      <a:endParaRPr sz="12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Share Tech"/>
                        <a:buChar char="-"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Measure of how regression line fit the actual values</a:t>
                      </a:r>
                      <a:endParaRPr sz="12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Share Tech"/>
                        <a:buChar char="-"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A higher R^2 value generally means that the model is a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better</a:t>
                      </a:r>
                      <a:r>
                        <a:rPr lang="en" sz="1200" u="none" cap="none" strike="noStrike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 fit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176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Mean Square Error (MSE)</a:t>
                      </a:r>
                      <a:endParaRPr sz="13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Share Tech"/>
                        <a:buChar char="-"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Average of the square of the errors between predicted and expected values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Share Tech"/>
                        <a:buChar char="-"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The larger the MSE the larger the error present in the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 </a:t>
                      </a:r>
                      <a:r>
                        <a:rPr lang="en" sz="1200" u="none" cap="none" strike="noStrike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 Regression Model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62" name="Google Shape;5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025" y="3742925"/>
            <a:ext cx="2436550" cy="8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3000" y="1680963"/>
            <a:ext cx="3008601" cy="7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7"/>
          <p:cNvSpPr txBox="1"/>
          <p:nvPr>
            <p:ph idx="1" type="body"/>
          </p:nvPr>
        </p:nvSpPr>
        <p:spPr>
          <a:xfrm>
            <a:off x="1018425" y="1681925"/>
            <a:ext cx="23988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Accuracy = (TP+TN)/N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N = TP + TN + FN + FP 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569" name="Google Shape;569;p3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Classification Metrics</a:t>
            </a:r>
            <a:endParaRPr/>
          </a:p>
        </p:txBody>
      </p:sp>
      <p:pic>
        <p:nvPicPr>
          <p:cNvPr id="570" name="Google Shape;5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450" y="2676525"/>
            <a:ext cx="361950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600" y="93325"/>
            <a:ext cx="36532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7"/>
          <p:cNvSpPr txBox="1"/>
          <p:nvPr/>
        </p:nvSpPr>
        <p:spPr>
          <a:xfrm>
            <a:off x="1148475" y="3968500"/>
            <a:ext cx="25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Accuracy = (15+10)/100 = 0.25 </a:t>
            </a:r>
            <a:endParaRPr sz="12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Classification Metrics</a:t>
            </a:r>
            <a:endParaRPr/>
          </a:p>
        </p:txBody>
      </p:sp>
      <p:graphicFrame>
        <p:nvGraphicFramePr>
          <p:cNvPr id="578" name="Google Shape;578;p38"/>
          <p:cNvGraphicFramePr/>
          <p:nvPr/>
        </p:nvGraphicFramePr>
        <p:xfrm>
          <a:off x="762125" y="98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{5BBE6EA7-CC31-4E06-A316-CD49588594C6}</a:tableStyleId>
              </a:tblPr>
              <a:tblGrid>
                <a:gridCol w="2230875"/>
                <a:gridCol w="2230875"/>
                <a:gridCol w="2495875"/>
              </a:tblGrid>
              <a:tr h="38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Metric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Description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112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Precision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TP/(TP+FP)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Share Tech"/>
                        <a:buChar char="-"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When FP is much more important</a:t>
                      </a:r>
                      <a:endParaRPr sz="11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Share Tech"/>
                        <a:buChar char="-"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For example, wrongly classifying a normal email as spam (False Positive) might make a user miss a important email</a:t>
                      </a:r>
                      <a:endParaRPr sz="11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126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Recall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TP/(TP+FN)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Share Tech"/>
                        <a:buChar char="-"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When FN is much more important</a:t>
                      </a:r>
                      <a:endParaRPr sz="11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Share Tech"/>
                        <a:buChar char="-"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For example, wrongly classifying a covid-19 patient as negative (False Negative) is detrimental</a:t>
                      </a:r>
                      <a:endParaRPr sz="11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84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F1-Score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2*(Precision+Recall)/(Precision*Recall)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Share Tech"/>
                        <a:buChar char="-"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Harmonic Mean between Precision and Recall</a:t>
                      </a:r>
                      <a:endParaRPr sz="11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Share Tech"/>
                        <a:buChar char="-"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Measure of a model’s accuracy </a:t>
                      </a:r>
                      <a:endParaRPr sz="1100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9"/>
          <p:cNvSpPr txBox="1"/>
          <p:nvPr>
            <p:ph type="ctrTitle"/>
          </p:nvPr>
        </p:nvSpPr>
        <p:spPr>
          <a:xfrm>
            <a:off x="693225" y="2282225"/>
            <a:ext cx="51774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3600"/>
              <a:t>UNSUPERVISED MACHINE LEARNING</a:t>
            </a:r>
            <a:endParaRPr sz="3600"/>
          </a:p>
        </p:txBody>
      </p:sp>
      <p:sp>
        <p:nvSpPr>
          <p:cNvPr id="584" name="Google Shape;584;p39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9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6" name="Google Shape;586;p39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9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8" name="Google Shape;588;p39"/>
          <p:cNvCxnSpPr>
            <a:stCxn id="584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0"/>
          <p:cNvSpPr txBox="1"/>
          <p:nvPr>
            <p:ph type="ctrTitle"/>
          </p:nvPr>
        </p:nvSpPr>
        <p:spPr>
          <a:xfrm>
            <a:off x="3074825" y="2567050"/>
            <a:ext cx="5435100" cy="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Yan Lecun, VP and Chief AI scientist at Facebook</a:t>
            </a:r>
            <a:endParaRPr/>
          </a:p>
        </p:txBody>
      </p:sp>
      <p:sp>
        <p:nvSpPr>
          <p:cNvPr id="594" name="Google Shape;594;p40"/>
          <p:cNvSpPr txBox="1"/>
          <p:nvPr>
            <p:ph idx="1" type="subTitle"/>
          </p:nvPr>
        </p:nvSpPr>
        <p:spPr>
          <a:xfrm>
            <a:off x="1410475" y="883900"/>
            <a:ext cx="6215400" cy="15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 - teaching machines to learn for themselves without the need to be </a:t>
            </a:r>
            <a:r>
              <a:rPr lang="en"/>
              <a:t>explicitly</a:t>
            </a:r>
            <a:r>
              <a:rPr lang="en"/>
              <a:t> told if everything they do is right or wrong - is the “true AI”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1"/>
          <p:cNvSpPr txBox="1"/>
          <p:nvPr>
            <p:ph type="ctrTitle"/>
          </p:nvPr>
        </p:nvSpPr>
        <p:spPr>
          <a:xfrm>
            <a:off x="618825" y="411675"/>
            <a:ext cx="6630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aven Pro"/>
                <a:ea typeface="Maven Pro"/>
                <a:cs typeface="Maven Pro"/>
                <a:sym typeface="Maven Pro"/>
              </a:rPr>
              <a:t>What is Unsupervised Learning?</a:t>
            </a:r>
            <a:endParaRPr b="1"/>
          </a:p>
        </p:txBody>
      </p:sp>
      <p:sp>
        <p:nvSpPr>
          <p:cNvPr id="600" name="Google Shape;600;p41"/>
          <p:cNvSpPr txBox="1"/>
          <p:nvPr>
            <p:ph idx="1" type="body"/>
          </p:nvPr>
        </p:nvSpPr>
        <p:spPr>
          <a:xfrm>
            <a:off x="618275" y="1796000"/>
            <a:ext cx="7750500" cy="31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Data given to the algorithm is not labelled, i.e only input variables (x values) are given without their corresponding output variables (y values).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Algorithms are left to discover interesting structures in the data on their own without the user’s inputs/observations.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AutoNum type="arabicPeriod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Overview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-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Introduction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-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Data Types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2.    </a:t>
            </a: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Supervised Machine Learning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-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Classification &amp; Regression in ML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-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Linear Regression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-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Logistic Regression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-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Decision Trees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-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Regression &amp; Classification Metrics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3.    </a:t>
            </a: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Unsupervised Machine Learning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-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Clustering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-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K-Means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-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Gaussian-Mixture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462" name="Google Shape;462;p2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WORKSHOP OUTLINE</a:t>
            </a:r>
            <a:endParaRPr/>
          </a:p>
        </p:txBody>
      </p:sp>
      <p:grpSp>
        <p:nvGrpSpPr>
          <p:cNvPr id="463" name="Google Shape;463;p24"/>
          <p:cNvGrpSpPr/>
          <p:nvPr/>
        </p:nvGrpSpPr>
        <p:grpSpPr>
          <a:xfrm>
            <a:off x="6062497" y="1261570"/>
            <a:ext cx="2227257" cy="2971957"/>
            <a:chOff x="3086313" y="2877049"/>
            <a:chExt cx="320142" cy="392581"/>
          </a:xfrm>
        </p:grpSpPr>
        <p:sp>
          <p:nvSpPr>
            <p:cNvPr id="464" name="Google Shape;464;p24"/>
            <p:cNvSpPr/>
            <p:nvPr/>
          </p:nvSpPr>
          <p:spPr>
            <a:xfrm>
              <a:off x="3125749" y="2915371"/>
              <a:ext cx="240505" cy="354259"/>
            </a:xfrm>
            <a:custGeom>
              <a:rect b="b" l="l" r="r" t="t"/>
              <a:pathLst>
                <a:path extrusionOk="0" h="11121" w="755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263076" y="2942511"/>
              <a:ext cx="79287" cy="99579"/>
            </a:xfrm>
            <a:custGeom>
              <a:rect b="b" l="l" r="r" t="t"/>
              <a:pathLst>
                <a:path extrusionOk="0" h="3126" w="2489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3237656" y="2939262"/>
              <a:ext cx="20897" cy="14462"/>
            </a:xfrm>
            <a:custGeom>
              <a:rect b="b" l="l" r="r" t="t"/>
              <a:pathLst>
                <a:path extrusionOk="0" h="454" w="656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3379888" y="3029539"/>
              <a:ext cx="26567" cy="14048"/>
            </a:xfrm>
            <a:custGeom>
              <a:rect b="b" l="l" r="r" t="t"/>
              <a:pathLst>
                <a:path extrusionOk="0" h="441" w="834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3086313" y="3029539"/>
              <a:ext cx="26599" cy="14048"/>
            </a:xfrm>
            <a:custGeom>
              <a:rect b="b" l="l" r="r" t="t"/>
              <a:pathLst>
                <a:path extrusionOk="0" h="441" w="835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3359788" y="2953469"/>
              <a:ext cx="26567" cy="20355"/>
            </a:xfrm>
            <a:custGeom>
              <a:rect b="b" l="l" r="r" t="t"/>
              <a:pathLst>
                <a:path extrusionOk="0" h="639" w="834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3106413" y="3100034"/>
              <a:ext cx="26599" cy="20164"/>
            </a:xfrm>
            <a:custGeom>
              <a:rect b="b" l="l" r="r" t="t"/>
              <a:pathLst>
                <a:path extrusionOk="0" h="633" w="835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3308565" y="2897277"/>
              <a:ext cx="22044" cy="24178"/>
            </a:xfrm>
            <a:custGeom>
              <a:rect b="b" l="l" r="r" t="t"/>
              <a:pathLst>
                <a:path extrusionOk="0" h="759" w="692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3239153" y="2877049"/>
              <a:ext cx="14080" cy="26599"/>
            </a:xfrm>
            <a:custGeom>
              <a:rect b="b" l="l" r="r" t="t"/>
              <a:pathLst>
                <a:path extrusionOk="0" h="835" w="442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3161809" y="2897500"/>
              <a:ext cx="22394" cy="24337"/>
            </a:xfrm>
            <a:custGeom>
              <a:rect b="b" l="l" r="r" t="t"/>
              <a:pathLst>
                <a:path extrusionOk="0" h="764" w="703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3106413" y="2953151"/>
              <a:ext cx="26599" cy="19909"/>
            </a:xfrm>
            <a:custGeom>
              <a:rect b="b" l="l" r="r" t="t"/>
              <a:pathLst>
                <a:path extrusionOk="0" h="625" w="835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3360520" y="3099811"/>
              <a:ext cx="25834" cy="20005"/>
            </a:xfrm>
            <a:custGeom>
              <a:rect b="b" l="l" r="r" t="t"/>
              <a:pathLst>
                <a:path extrusionOk="0" h="628" w="811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2"/>
          <p:cNvSpPr txBox="1"/>
          <p:nvPr>
            <p:ph idx="1" type="body"/>
          </p:nvPr>
        </p:nvSpPr>
        <p:spPr>
          <a:xfrm>
            <a:off x="618300" y="1109575"/>
            <a:ext cx="4055100" cy="3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Supervised</a:t>
            </a:r>
            <a:r>
              <a:rPr lang="en" sz="1800"/>
              <a:t> - we use regression techniques to find the best fit line between the features.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Unsupervised</a:t>
            </a:r>
            <a:r>
              <a:rPr lang="en" sz="1800"/>
              <a:t> - inputs are segregated based on features and prediction is based on which cluster it belongs to.</a:t>
            </a:r>
            <a:endParaRPr sz="1800"/>
          </a:p>
        </p:txBody>
      </p:sp>
      <p:sp>
        <p:nvSpPr>
          <p:cNvPr id="606" name="Google Shape;606;p42"/>
          <p:cNvSpPr txBox="1"/>
          <p:nvPr>
            <p:ph type="ctrTitle"/>
          </p:nvPr>
        </p:nvSpPr>
        <p:spPr>
          <a:xfrm>
            <a:off x="618825" y="411675"/>
            <a:ext cx="6330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aven Pro"/>
                <a:ea typeface="Maven Pro"/>
                <a:cs typeface="Maven Pro"/>
                <a:sym typeface="Maven Pro"/>
              </a:rPr>
              <a:t>Supervised vs. Unsupervised Learning </a:t>
            </a:r>
            <a:endParaRPr b="1" sz="25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07" name="Google Shape;6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575" y="1109575"/>
            <a:ext cx="4239250" cy="27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42"/>
          <p:cNvSpPr/>
          <p:nvPr/>
        </p:nvSpPr>
        <p:spPr>
          <a:xfrm>
            <a:off x="4757975" y="1203600"/>
            <a:ext cx="4306500" cy="257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9" name="Google Shape;60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975" y="1203600"/>
            <a:ext cx="4306500" cy="25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3"/>
          <p:cNvSpPr txBox="1"/>
          <p:nvPr>
            <p:ph idx="1" type="body"/>
          </p:nvPr>
        </p:nvSpPr>
        <p:spPr>
          <a:xfrm>
            <a:off x="667625" y="1560925"/>
            <a:ext cx="8274600" cy="31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Feature:</a:t>
            </a:r>
            <a:r>
              <a:rPr lang="en" sz="1800"/>
              <a:t> An input variable used in making predictions.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Predictions:</a:t>
            </a:r>
            <a:r>
              <a:rPr lang="en" sz="1800"/>
              <a:t> A model’s output when provided with an input example.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Example:</a:t>
            </a:r>
            <a:r>
              <a:rPr lang="en" sz="1800"/>
              <a:t> One row of a dataset. An example contains one or more features and possibly a label.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Label:</a:t>
            </a:r>
            <a:r>
              <a:rPr lang="en" sz="1800"/>
              <a:t> Result of a feature.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5" name="Google Shape;615;p4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aven Pro"/>
                <a:ea typeface="Maven Pro"/>
                <a:cs typeface="Maven Pro"/>
                <a:sym typeface="Maven Pro"/>
              </a:rPr>
              <a:t>Important Terminology</a:t>
            </a:r>
            <a:endParaRPr b="1" sz="25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4"/>
          <p:cNvSpPr txBox="1"/>
          <p:nvPr>
            <p:ph idx="1" type="body"/>
          </p:nvPr>
        </p:nvSpPr>
        <p:spPr>
          <a:xfrm>
            <a:off x="618300" y="1572075"/>
            <a:ext cx="3537900" cy="25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 is the process of grouping similar entities together. The goal of this unsupervised machine learning technique is to find similarities in the data point and group similar data points together.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1" name="Google Shape;621;p44"/>
          <p:cNvSpPr txBox="1"/>
          <p:nvPr>
            <p:ph type="ctrTitle"/>
          </p:nvPr>
        </p:nvSpPr>
        <p:spPr>
          <a:xfrm>
            <a:off x="618825" y="411675"/>
            <a:ext cx="624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aven Pro"/>
                <a:ea typeface="Maven Pro"/>
                <a:cs typeface="Maven Pro"/>
                <a:sym typeface="Maven Pro"/>
              </a:rPr>
              <a:t>Clustering in Unsupervised Learning</a:t>
            </a:r>
            <a:endParaRPr b="1" sz="25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22" name="Google Shape;6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050" y="1318150"/>
            <a:ext cx="4316052" cy="25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5"/>
          <p:cNvSpPr txBox="1"/>
          <p:nvPr>
            <p:ph idx="1" type="body"/>
          </p:nvPr>
        </p:nvSpPr>
        <p:spPr>
          <a:xfrm>
            <a:off x="618825" y="1513900"/>
            <a:ext cx="74772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K-Means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Mixture of Gaussians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Spectral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Mean Shift etc.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		</a:t>
            </a:r>
            <a:endParaRPr sz="1800"/>
          </a:p>
        </p:txBody>
      </p:sp>
      <p:sp>
        <p:nvSpPr>
          <p:cNvPr id="628" name="Google Shape;628;p45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aven Pro"/>
                <a:ea typeface="Maven Pro"/>
                <a:cs typeface="Maven Pro"/>
                <a:sym typeface="Maven Pro"/>
              </a:rPr>
              <a:t>Types  of Clustering</a:t>
            </a:r>
            <a:endParaRPr b="1" sz="25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6"/>
          <p:cNvSpPr txBox="1"/>
          <p:nvPr>
            <p:ph idx="1" type="body"/>
          </p:nvPr>
        </p:nvSpPr>
        <p:spPr>
          <a:xfrm>
            <a:off x="618300" y="1354050"/>
            <a:ext cx="4177200" cy="23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this algorithm, we have to tell the algorithm how many possible clusters ( or K ) there are in the dataset. The algorithm then iteratively moves the k-centers and selects the data points that are closest to the centroid in the cluster.</a:t>
            </a:r>
            <a:endParaRPr sz="1800"/>
          </a:p>
        </p:txBody>
      </p:sp>
      <p:sp>
        <p:nvSpPr>
          <p:cNvPr id="634" name="Google Shape;634;p4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aven Pro"/>
                <a:ea typeface="Maven Pro"/>
                <a:cs typeface="Maven Pro"/>
                <a:sym typeface="Maven Pro"/>
              </a:rPr>
              <a:t>K-Means </a:t>
            </a:r>
            <a:endParaRPr b="1" sz="25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35" name="Google Shape;63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900" y="1141875"/>
            <a:ext cx="4043700" cy="26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7"/>
          <p:cNvSpPr txBox="1"/>
          <p:nvPr>
            <p:ph idx="1" type="body"/>
          </p:nvPr>
        </p:nvSpPr>
        <p:spPr>
          <a:xfrm>
            <a:off x="618300" y="1213000"/>
            <a:ext cx="4544100" cy="3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Elbow Method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x-axis is the K-value and the y-axis is some </a:t>
            </a:r>
            <a:r>
              <a:rPr lang="en"/>
              <a:t>objective</a:t>
            </a:r>
            <a:r>
              <a:rPr lang="en"/>
              <a:t> function. A common objective function is the average distance between the data points and the nearest centroid.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The best number for K is the “elbow” or kinked region</a:t>
            </a:r>
            <a:r>
              <a:rPr lang="en"/>
              <a:t>. After this point, it is generally established that adding more clusters will not add significant value to our analysis  </a:t>
            </a:r>
            <a:endParaRPr u="sng"/>
          </a:p>
        </p:txBody>
      </p:sp>
      <p:sp>
        <p:nvSpPr>
          <p:cNvPr id="641" name="Google Shape;641;p4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#</a:t>
            </a: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 How to find the K-value 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42" name="Google Shape;642;p47"/>
          <p:cNvPicPr preferRelativeResize="0"/>
          <p:nvPr/>
        </p:nvPicPr>
        <p:blipFill rotWithShape="1">
          <a:blip r:embed="rId3">
            <a:alphaModFix/>
          </a:blip>
          <a:srcRect b="0" l="0" r="17965" t="0"/>
          <a:stretch/>
        </p:blipFill>
        <p:spPr>
          <a:xfrm>
            <a:off x="5472600" y="1141875"/>
            <a:ext cx="3309900" cy="27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8"/>
          <p:cNvSpPr txBox="1"/>
          <p:nvPr>
            <p:ph idx="1" type="body"/>
          </p:nvPr>
        </p:nvSpPr>
        <p:spPr>
          <a:xfrm>
            <a:off x="618300" y="1165975"/>
            <a:ext cx="48732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</a:t>
            </a:r>
            <a:r>
              <a:rPr lang="en"/>
              <a:t>probabilistic</a:t>
            </a:r>
            <a:r>
              <a:rPr lang="en"/>
              <a:t> model that uses the soft clustering approach for assigning data points to Gaussian distributions.</a:t>
            </a:r>
            <a:endParaRPr/>
          </a:p>
        </p:txBody>
      </p:sp>
      <p:sp>
        <p:nvSpPr>
          <p:cNvPr id="648" name="Google Shape;648;p48"/>
          <p:cNvSpPr txBox="1"/>
          <p:nvPr>
            <p:ph type="ctrTitle"/>
          </p:nvPr>
        </p:nvSpPr>
        <p:spPr>
          <a:xfrm>
            <a:off x="618825" y="411675"/>
            <a:ext cx="6377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aven Pro"/>
                <a:ea typeface="Maven Pro"/>
                <a:cs typeface="Maven Pro"/>
                <a:sym typeface="Maven Pro"/>
              </a:rPr>
              <a:t>Gaussian Mixture Model</a:t>
            </a:r>
            <a:endParaRPr b="1" sz="25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49" name="Google Shape;64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75" y="2418375"/>
            <a:ext cx="3347700" cy="2198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925" y="2418375"/>
            <a:ext cx="3347701" cy="21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FeedBack Form</a:t>
            </a:r>
            <a:endParaRPr/>
          </a:p>
        </p:txBody>
      </p:sp>
      <p:pic>
        <p:nvPicPr>
          <p:cNvPr id="656" name="Google Shape;65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550" y="989475"/>
            <a:ext cx="3625376" cy="362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0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2" name="Google Shape;662;p50"/>
          <p:cNvCxnSpPr>
            <a:stCxn id="663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4" name="Google Shape;664;p50"/>
          <p:cNvSpPr txBox="1"/>
          <p:nvPr>
            <p:ph idx="2" type="title"/>
          </p:nvPr>
        </p:nvSpPr>
        <p:spPr>
          <a:xfrm>
            <a:off x="1974575" y="1830075"/>
            <a:ext cx="47031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665" name="Google Shape;665;p50"/>
          <p:cNvSpPr txBox="1"/>
          <p:nvPr>
            <p:ph idx="1" type="subTitle"/>
          </p:nvPr>
        </p:nvSpPr>
        <p:spPr>
          <a:xfrm>
            <a:off x="2845925" y="1433775"/>
            <a:ext cx="2960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600">
                <a:solidFill>
                  <a:schemeClr val="accent2"/>
                </a:solidFill>
              </a:rPr>
              <a:t>Do you have any questions?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5"/>
          <p:cNvSpPr txBox="1"/>
          <p:nvPr>
            <p:ph type="ctrTitle"/>
          </p:nvPr>
        </p:nvSpPr>
        <p:spPr>
          <a:xfrm>
            <a:off x="2092462" y="21163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25"/>
          <p:cNvCxnSpPr>
            <a:stCxn id="481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6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-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With the increasing amounts of data generated in our world, data science is becoming increasingly popular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-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Data Science brings together domain expertise from 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various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 fields to create insights and make sense of data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-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Machine Learning are tools or techniques used to allow computers/devices to learn from data to make data driven decisions in the field of data science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491" name="Google Shape;491;p2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7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AutoNum type="arabicPeriod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Categorical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-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Data that can be divided into groups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-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Example: Age, Race, Gender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AutoNum type="arabicPeriod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Numerical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-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Values represented by numbers, either integers or decimals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AutoNum type="arabicPeriod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Time-Series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-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Series of data points indexed in time order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-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Example: Revenue over a time period, Stock price over a time period 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AutoNum type="arabicPeriod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Text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-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Words, Sentences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-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Example: Customer Reviews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497" name="Google Shape;497;p2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Types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8"/>
          <p:cNvSpPr txBox="1"/>
          <p:nvPr>
            <p:ph idx="1" type="body"/>
          </p:nvPr>
        </p:nvSpPr>
        <p:spPr>
          <a:xfrm>
            <a:off x="597375" y="1063525"/>
            <a:ext cx="48270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-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Supervised Learning Models are trained using labelled data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-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Unsupervised Learning Models are trained using unlabelled data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503" name="Google Shape;503;p2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Supervised vs Unsupervised</a:t>
            </a:r>
            <a:endParaRPr/>
          </a:p>
        </p:txBody>
      </p:sp>
      <p:pic>
        <p:nvPicPr>
          <p:cNvPr id="504" name="Google Shape;5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525" y="1627450"/>
            <a:ext cx="3301650" cy="22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9"/>
          <p:cNvSpPr txBox="1"/>
          <p:nvPr>
            <p:ph type="ctrTitle"/>
          </p:nvPr>
        </p:nvSpPr>
        <p:spPr>
          <a:xfrm>
            <a:off x="693225" y="2282225"/>
            <a:ext cx="51774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3600"/>
              <a:t>SUPERVISED MACHINE LEARNING</a:t>
            </a:r>
            <a:endParaRPr sz="3600"/>
          </a:p>
        </p:txBody>
      </p:sp>
      <p:sp>
        <p:nvSpPr>
          <p:cNvPr id="510" name="Google Shape;510;p29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9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2" name="Google Shape;512;p29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9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4" name="Google Shape;514;p29"/>
          <p:cNvCxnSpPr>
            <a:stCxn id="51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0"/>
          <p:cNvSpPr txBox="1"/>
          <p:nvPr>
            <p:ph idx="1" type="body"/>
          </p:nvPr>
        </p:nvSpPr>
        <p:spPr>
          <a:xfrm>
            <a:off x="597375" y="1063525"/>
            <a:ext cx="46755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hare Tech"/>
              <a:buChar char="-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Classification is about predicting a discrete class label while Regression is about predicting a continuous quantity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Share Tech"/>
              <a:buChar char="-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A classification algorithm predicts the probability of  a class label based on the inputs</a:t>
            </a:r>
            <a:endParaRPr sz="1450">
              <a:solidFill>
                <a:srgbClr val="555555"/>
              </a:solidFill>
              <a:highlight>
                <a:srgbClr val="FFFFFF"/>
              </a:highlight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Share Tech"/>
              <a:buChar char="-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Classification predictions can be evaluated using accuracy, whereas regression predictions cannot</a:t>
            </a:r>
            <a:endParaRPr sz="1450">
              <a:solidFill>
                <a:srgbClr val="555555"/>
              </a:solidFill>
              <a:highlight>
                <a:srgbClr val="FFFFFF"/>
              </a:highlight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520" name="Google Shape;520;p3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Classification &amp; Regression </a:t>
            </a:r>
            <a:endParaRPr/>
          </a:p>
        </p:txBody>
      </p:sp>
      <p:pic>
        <p:nvPicPr>
          <p:cNvPr id="521" name="Google Shape;5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6850" y="1285488"/>
            <a:ext cx="3775125" cy="28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1"/>
          <p:cNvSpPr txBox="1"/>
          <p:nvPr>
            <p:ph idx="1" type="body"/>
          </p:nvPr>
        </p:nvSpPr>
        <p:spPr>
          <a:xfrm>
            <a:off x="597375" y="1063525"/>
            <a:ext cx="51171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hare Tech"/>
              <a:buChar char="-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Linear Regression is a model where we try to establish a linear relationship between a dependent variable y and one or more dependent variable X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Share Tech"/>
              <a:buChar char="-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The objective is to fit the best fit of a straight line that will try to minimize the error between the expected value predicted value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27" name="Google Shape;527;p31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528" name="Google Shape;528;p31"/>
          <p:cNvPicPr preferRelativeResize="0"/>
          <p:nvPr/>
        </p:nvPicPr>
        <p:blipFill rotWithShape="1">
          <a:blip r:embed="rId3">
            <a:alphaModFix/>
          </a:blip>
          <a:srcRect b="0" l="0" r="0" t="3493"/>
          <a:stretch/>
        </p:blipFill>
        <p:spPr>
          <a:xfrm>
            <a:off x="5673700" y="1447700"/>
            <a:ext cx="3372251" cy="255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