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73" r:id="rId4"/>
    <p:sldId id="259" r:id="rId5"/>
    <p:sldId id="274" r:id="rId6"/>
    <p:sldId id="275" r:id="rId7"/>
    <p:sldId id="276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3CD1C-CB36-40EB-B807-1E3CBF774590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082D-156D-4587-AB6C-41F0D0B02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7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07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37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18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37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50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5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78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22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74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25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36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12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8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1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4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8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6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05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7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0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28C8-B16C-4EE8-9F5F-B97BA81FF884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E1B7-D656-4893-8A9B-804981FC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2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28C8-B16C-4EE8-9F5F-B97BA81FF884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E1B7-D656-4893-8A9B-804981FC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0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28C8-B16C-4EE8-9F5F-B97BA81FF884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E1B7-D656-4893-8A9B-804981FC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0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28C8-B16C-4EE8-9F5F-B97BA81FF884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E1B7-D656-4893-8A9B-804981FC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28C8-B16C-4EE8-9F5F-B97BA81FF884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E1B7-D656-4893-8A9B-804981FC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9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28C8-B16C-4EE8-9F5F-B97BA81FF884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E1B7-D656-4893-8A9B-804981FC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7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28C8-B16C-4EE8-9F5F-B97BA81FF884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E1B7-D656-4893-8A9B-804981FC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1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28C8-B16C-4EE8-9F5F-B97BA81FF884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E1B7-D656-4893-8A9B-804981FC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3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28C8-B16C-4EE8-9F5F-B97BA81FF884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E1B7-D656-4893-8A9B-804981FC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7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28C8-B16C-4EE8-9F5F-B97BA81FF884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E1B7-D656-4893-8A9B-804981FC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28C8-B16C-4EE8-9F5F-B97BA81FF884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E1B7-D656-4893-8A9B-804981FC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6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C28C8-B16C-4EE8-9F5F-B97BA81FF884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5E1B7-D656-4893-8A9B-804981FC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9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087979"/>
            <a:ext cx="12192000" cy="770021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Lecture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Intuition to Machine Learning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077200" y="6290426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290426"/>
            <a:ext cx="3276600" cy="365125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1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4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Hypothesis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Graph here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10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7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Hypothesis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Mathematically we can represent the above relation as:</a:t>
                </a:r>
              </a:p>
              <a:p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IN" dirty="0" smtClean="0"/>
                  <a:t>Where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is the hypothesis is a function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is a vector of weights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input.</a:t>
                </a:r>
                <a:endParaRPr lang="en-US" dirty="0"/>
              </a:p>
              <a:p>
                <a:r>
                  <a:rPr lang="en-IN" dirty="0" smtClean="0"/>
                  <a:t>Equation of the line.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11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Cost of every wrong input-output pair</a:t>
                </a:r>
                <a:r>
                  <a:rPr lang="en-US" dirty="0" smtClean="0"/>
                  <a:t>.</a:t>
                </a:r>
              </a:p>
              <a:p>
                <a:r>
                  <a:rPr lang="en-IN" dirty="0" smtClean="0"/>
                  <a:t>Calculates the error of my hypothesis, so that I can improve my weights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.</a:t>
                </a:r>
              </a:p>
              <a:p>
                <a:r>
                  <a:rPr lang="en-IN" dirty="0" smtClean="0"/>
                  <a:t>Mathematically, (~ Mean squared error)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(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is the output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</a:t>
                </a:r>
                <a:r>
                  <a:rPr lang="en-US" dirty="0" smtClean="0"/>
                  <a:t>input.</a:t>
                </a:r>
                <a:endParaRPr lang="en-IN" dirty="0" smtClean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12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Cost function is the error of my hypothesis at a particular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 throughout my inputs.</a:t>
                </a:r>
              </a:p>
              <a:p>
                <a:r>
                  <a:rPr lang="en-IN" dirty="0" smtClean="0"/>
                  <a:t>Need: Somehow minimize this cost function</a:t>
                </a:r>
              </a:p>
              <a:p>
                <a:r>
                  <a:rPr lang="en-IN" dirty="0" smtClean="0"/>
                  <a:t>Intuition: Iteratively reduce the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 to bring it to the most optimal solution.</a:t>
                </a:r>
              </a:p>
              <a:p>
                <a:r>
                  <a:rPr lang="en-IN" dirty="0" smtClean="0"/>
                  <a:t>How?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13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05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Iterative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Randomly select a vector of the size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, to bring it down to the optimal solution.</a:t>
                </a:r>
              </a:p>
              <a:p>
                <a:r>
                  <a:rPr lang="en-IN" dirty="0" smtClean="0"/>
                  <a:t>Do it till convergence.</a:t>
                </a:r>
              </a:p>
              <a:p>
                <a:r>
                  <a:rPr lang="en-IN" dirty="0" smtClean="0"/>
                  <a:t>Problem?</a:t>
                </a:r>
              </a:p>
              <a:p>
                <a:pPr lvl="1"/>
                <a:r>
                  <a:rPr lang="en-IN" dirty="0" smtClean="0"/>
                  <a:t>Could there be a more logical approach ?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14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1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Numerical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Use the partial derivative of each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.</a:t>
                </a:r>
              </a:p>
              <a:p>
                <a:r>
                  <a:rPr lang="en-IN" dirty="0" smtClean="0"/>
                  <a:t>Derivative =  slope, and we just need to get to slope = 0.</a:t>
                </a:r>
              </a:p>
              <a:p>
                <a:r>
                  <a:rPr lang="en-IN" dirty="0" smtClean="0"/>
                  <a:t>Gradient Descent.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15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6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Numerical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Use the partial derivative of each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.</a:t>
                </a:r>
              </a:p>
              <a:p>
                <a:r>
                  <a:rPr lang="en-IN" dirty="0" smtClean="0"/>
                  <a:t>Derivative =  slope, and we just need to get to slope = 0.</a:t>
                </a:r>
              </a:p>
              <a:p>
                <a:r>
                  <a:rPr lang="en-IN" dirty="0" smtClean="0"/>
                  <a:t>Mathematically,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 (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.1</m:t>
                          </m:r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 (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16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𝑟𝑒𝑝𝑒𝑎𝑡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𝑡𝑖𝑙𝑙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𝑐𝑜𝑛𝑣𝑒𝑟𝑔𝑒𝑛𝑐𝑒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}                          </m:t>
                      </m:r>
                    </m:oMath>
                  </m:oMathPara>
                </a14:m>
                <a:endParaRPr lang="en-I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= step-size / Learning Rate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17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4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Contour Plot here.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18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Computationally implement all the functions:</a:t>
            </a:r>
          </a:p>
          <a:p>
            <a:pPr lvl="1"/>
            <a:r>
              <a:rPr lang="en-IN" dirty="0" smtClean="0"/>
              <a:t>Hypothesis</a:t>
            </a:r>
          </a:p>
          <a:p>
            <a:pPr lvl="1"/>
            <a:r>
              <a:rPr lang="en-IN" dirty="0" smtClean="0"/>
              <a:t>Cost function</a:t>
            </a:r>
          </a:p>
          <a:p>
            <a:pPr lvl="1"/>
            <a:r>
              <a:rPr lang="en-IN" dirty="0" smtClean="0"/>
              <a:t>Gradient Descent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19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Recall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Regression</a:t>
            </a:r>
          </a:p>
          <a:p>
            <a:r>
              <a:rPr lang="en-IN" dirty="0" smtClean="0"/>
              <a:t>Linear Regression</a:t>
            </a:r>
          </a:p>
          <a:p>
            <a:pPr lvl="1"/>
            <a:r>
              <a:rPr lang="en-IN" dirty="0" smtClean="0"/>
              <a:t>Hypothesis</a:t>
            </a:r>
          </a:p>
          <a:p>
            <a:pPr lvl="1"/>
            <a:r>
              <a:rPr lang="en-IN" dirty="0" smtClean="0"/>
              <a:t>Cost Function</a:t>
            </a:r>
          </a:p>
          <a:p>
            <a:pPr lvl="1"/>
            <a:r>
              <a:rPr lang="en-IN" dirty="0" smtClean="0"/>
              <a:t>Gradient Descent</a:t>
            </a:r>
          </a:p>
          <a:p>
            <a:r>
              <a:rPr lang="en-IN" dirty="0" smtClean="0"/>
              <a:t>Assignment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2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1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4963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20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26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Today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Some other types of Regression</a:t>
            </a:r>
          </a:p>
          <a:p>
            <a:r>
              <a:rPr lang="en-IN" dirty="0" smtClean="0"/>
              <a:t>Logistic Regression</a:t>
            </a:r>
          </a:p>
          <a:p>
            <a:r>
              <a:rPr lang="en-IN" dirty="0" smtClean="0"/>
              <a:t>Classification task</a:t>
            </a:r>
          </a:p>
          <a:p>
            <a:r>
              <a:rPr lang="en-IN" dirty="0" smtClean="0"/>
              <a:t>Assignment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3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types – Multi 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Linear Regression had a single input. – Multiple inputs make it Multi Linear Regression</a:t>
                </a:r>
                <a:endParaRPr lang="en-IN" dirty="0"/>
              </a:p>
              <a:p>
                <a:pPr lvl="1"/>
                <a:r>
                  <a:rPr lang="en-IN" dirty="0" smtClean="0"/>
                  <a:t>Hypothesis:</a:t>
                </a:r>
                <a:endParaRPr lang="en-US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 …</a:t>
                </a:r>
              </a:p>
              <a:p>
                <a:pPr marL="457200" lvl="1" indent="0" algn="ctr">
                  <a:buNone/>
                </a:pPr>
                <a:endParaRPr lang="en-I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 … are the features for the one record of training data.</a:t>
                </a:r>
              </a:p>
              <a:p>
                <a:pPr lvl="1"/>
                <a:r>
                  <a:rPr lang="en-IN" dirty="0" smtClean="0"/>
                  <a:t>Gradient descent will now improve cost function to fit to all inputs.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4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types – Polynomial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Linear Regression had a linear separation. – Make it more like a curve using Polynomial Regression</a:t>
                </a:r>
                <a:endParaRPr lang="en-IN" dirty="0"/>
              </a:p>
              <a:p>
                <a:pPr lvl="1"/>
                <a:r>
                  <a:rPr lang="en-IN" dirty="0" smtClean="0"/>
                  <a:t>Hypothesis:</a:t>
                </a:r>
                <a:endParaRPr lang="en-US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 smtClean="0"/>
                  <a:t>…</a:t>
                </a:r>
              </a:p>
              <a:p>
                <a:pPr marL="457200" lvl="1" indent="0" algn="ctr">
                  <a:buNone/>
                </a:pPr>
                <a:endParaRPr lang="en-I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… correspond to a curve pattern of input data.</a:t>
                </a:r>
              </a:p>
              <a:p>
                <a:pPr lvl="1"/>
                <a:r>
                  <a:rPr lang="en-IN" dirty="0" smtClean="0"/>
                  <a:t>For a more non-linear separation among classes.</a:t>
                </a:r>
              </a:p>
              <a:p>
                <a:r>
                  <a:rPr lang="en-IN" dirty="0" smtClean="0"/>
                  <a:t>Problem?</a:t>
                </a:r>
              </a:p>
              <a:p>
                <a:pPr lvl="1"/>
                <a:r>
                  <a:rPr lang="en-IN" dirty="0" smtClean="0"/>
                  <a:t>As we have more features, the complexity of the algorithm might increase and the curve might be impossible to fit.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5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Regression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Solves the problem in Polynomial Regression</a:t>
            </a:r>
          </a:p>
          <a:p>
            <a:r>
              <a:rPr lang="en-IN" dirty="0" smtClean="0"/>
              <a:t>Attempts to make the curve non-linear using a simple add-on function on the Linear Regression.</a:t>
            </a:r>
          </a:p>
          <a:p>
            <a:pPr lvl="1"/>
            <a:r>
              <a:rPr lang="en-IN" dirty="0" smtClean="0"/>
              <a:t>Sigmoid Function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6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Sigmoid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7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we saw: inputs X mapped with their corresponding outputs Y</a:t>
            </a:r>
          </a:p>
          <a:p>
            <a:r>
              <a:rPr lang="en-IN" dirty="0" smtClean="0"/>
              <a:t>What machine sees: inputs X with their outputs Y in a file</a:t>
            </a:r>
          </a:p>
          <a:p>
            <a:r>
              <a:rPr lang="en-IN" dirty="0" smtClean="0"/>
              <a:t>What we/machines have to do ?: Form a relation between the inputs and outputs so that we can get predictions for future outputs.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8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5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Hypothesis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main task of the machine will be to predict the output</a:t>
            </a:r>
          </a:p>
          <a:p>
            <a:r>
              <a:rPr lang="en-IN" dirty="0" smtClean="0"/>
              <a:t>How to represent that relation ?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9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1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589</Words>
  <Application>Microsoft Office PowerPoint</Application>
  <PresentationFormat>Widescreen</PresentationFormat>
  <Paragraphs>169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Lecture 2</vt:lpstr>
      <vt:lpstr>Recall</vt:lpstr>
      <vt:lpstr>Today</vt:lpstr>
      <vt:lpstr>Other types – Multi Linear Regression</vt:lpstr>
      <vt:lpstr>Other types – Polynomial Regression</vt:lpstr>
      <vt:lpstr>Logistic Regression</vt:lpstr>
      <vt:lpstr>Sigmoid Function</vt:lpstr>
      <vt:lpstr>Visualise</vt:lpstr>
      <vt:lpstr>Hypothesis</vt:lpstr>
      <vt:lpstr>Hypothesis</vt:lpstr>
      <vt:lpstr>Hypothesis</vt:lpstr>
      <vt:lpstr>Cost Function</vt:lpstr>
      <vt:lpstr>Cost Function</vt:lpstr>
      <vt:lpstr>Random Iterative Descent</vt:lpstr>
      <vt:lpstr>Numerical Descent</vt:lpstr>
      <vt:lpstr>Numerical Descent</vt:lpstr>
      <vt:lpstr>Gradient Descent</vt:lpstr>
      <vt:lpstr>Visualize</vt:lpstr>
      <vt:lpstr>Assignment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Antriksh Agarwal</dc:creator>
  <cp:lastModifiedBy>Antriksh Agarwal</cp:lastModifiedBy>
  <cp:revision>6</cp:revision>
  <dcterms:created xsi:type="dcterms:W3CDTF">2016-02-21T12:00:17Z</dcterms:created>
  <dcterms:modified xsi:type="dcterms:W3CDTF">2016-02-21T14:24:54Z</dcterms:modified>
</cp:coreProperties>
</file>