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1" type="ftr"/>
          </p:nvPr>
        </p:nvSpPr>
        <p:spPr>
          <a:xfrm>
            <a:off x="0" y="6087978"/>
            <a:ext cx="12192000" cy="770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90" name="Shape 9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IN"/>
              <a:t>3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/>
              <a:t>More into regression</a:t>
            </a:r>
          </a:p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8077200" y="6290426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077200" y="6290426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r>
              <a:rPr lang="en-IN"/>
              <a:t>-</a:t>
            </a: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</a:p>
        </p:txBody>
      </p:sp>
      <p:sp>
        <p:nvSpPr>
          <p:cNvPr id="185" name="Shape 185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0" t="-2239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38200" y="4937000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How will you visualise this 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r>
              <a:rPr lang="en-IN"/>
              <a:t>-</a:t>
            </a: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</a:p>
        </p:txBody>
      </p:sp>
      <p:sp>
        <p:nvSpPr>
          <p:cNvPr id="196" name="Shape 196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38200" y="1619675"/>
            <a:ext cx="10515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For two features :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Take each feature as an axis in your graph.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75" y="1690825"/>
            <a:ext cx="4013400" cy="5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r>
              <a:rPr lang="en-IN"/>
              <a:t>-</a:t>
            </a: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</a:p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838200" y="1619675"/>
            <a:ext cx="10515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For two features :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Take each feature as an axis in your graph.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75" y="1690825"/>
            <a:ext cx="4013400" cy="5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825" y="89850"/>
            <a:ext cx="8588300" cy="64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r>
              <a:rPr lang="en-IN"/>
              <a:t>-</a:t>
            </a: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</a:p>
        </p:txBody>
      </p:sp>
      <p:sp>
        <p:nvSpPr>
          <p:cNvPr id="219" name="Shape 219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38200" y="1619675"/>
            <a:ext cx="10515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For two features :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Take each feature as an axis in your graph.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75" y="1690825"/>
            <a:ext cx="4013400" cy="5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900" y="182175"/>
            <a:ext cx="8405300" cy="63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r>
              <a:rPr lang="en-IN"/>
              <a:t>-</a:t>
            </a: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</a:p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838200" y="1619675"/>
            <a:ext cx="10515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For two features :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Take each feature as an axis in your graph.</a:t>
            </a:r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Sometimes also used for Classification.</a:t>
            </a:r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How/when ?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75" y="1690825"/>
            <a:ext cx="4013400" cy="5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r>
              <a:rPr lang="en-IN"/>
              <a:t>-</a:t>
            </a: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</a:p>
        </p:txBody>
      </p:sp>
      <p:sp>
        <p:nvSpPr>
          <p:cNvPr id="242" name="Shape 242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38200" y="1619675"/>
            <a:ext cx="10515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For two features :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Take each feature as an axis in your graph.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Sometimes also used for Classification.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How/when ? - </a:t>
            </a:r>
            <a:r>
              <a:rPr lang="en-IN">
                <a:solidFill>
                  <a:srgbClr val="FF0000"/>
                </a:solidFill>
              </a:rPr>
              <a:t>When the outcome/result is discrete !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75" y="1690825"/>
            <a:ext cx="4013400" cy="5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r>
              <a:rPr lang="en-IN"/>
              <a:t>-</a:t>
            </a: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</a:p>
        </p:txBody>
      </p:sp>
      <p:sp>
        <p:nvSpPr>
          <p:cNvPr id="253" name="Shape 253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838200" y="1619675"/>
            <a:ext cx="10515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For two features :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Take each feature as an axis in your graph.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Sometimes also used for Classification.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How/when ? - </a:t>
            </a:r>
            <a:r>
              <a:rPr lang="en-IN">
                <a:solidFill>
                  <a:srgbClr val="FF0000"/>
                </a:solidFill>
              </a:rPr>
              <a:t>When the outcome/result is discrete !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75" y="1690825"/>
            <a:ext cx="4013400" cy="5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125" y="92350"/>
            <a:ext cx="8656100" cy="64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r>
              <a:rPr lang="en-IN"/>
              <a:t>-</a:t>
            </a: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</a:p>
        </p:txBody>
      </p:sp>
      <p:sp>
        <p:nvSpPr>
          <p:cNvPr id="265" name="Shape 265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838200" y="1619675"/>
            <a:ext cx="10515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For two features :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Take each feature as an axis in your graph.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Sometimes also used for Classification.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N"/>
              <a:t>How/when ? - </a:t>
            </a:r>
            <a:r>
              <a:rPr lang="en-IN">
                <a:solidFill>
                  <a:srgbClr val="FF0000"/>
                </a:solidFill>
              </a:rPr>
              <a:t>When the outcome/result is discrete !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75" y="1690825"/>
            <a:ext cx="4013400" cy="5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900" y="182175"/>
            <a:ext cx="8551300" cy="64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Decision Boundary</a:t>
            </a:r>
          </a:p>
        </p:txBody>
      </p:sp>
      <p:sp>
        <p:nvSpPr>
          <p:cNvPr id="277" name="Shape 277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838200" y="1619675"/>
            <a:ext cx="10515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Equation: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75" y="1690825"/>
            <a:ext cx="4013400" cy="5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Decision Boundary</a:t>
            </a:r>
          </a:p>
        </p:txBody>
      </p:sp>
      <p:sp>
        <p:nvSpPr>
          <p:cNvPr id="288" name="Shape 288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838200" y="1619675"/>
            <a:ext cx="10515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Equation: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75" y="1690825"/>
            <a:ext cx="4013400" cy="5446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1483650" y="2727725"/>
            <a:ext cx="67683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How is it possible to get a decision boundary out of this equation ? HINT: think of how we visualised the graph!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1" type="ftr"/>
          </p:nvPr>
        </p:nvSpPr>
        <p:spPr>
          <a:xfrm>
            <a:off x="0" y="6172200"/>
            <a:ext cx="12192000" cy="685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8382000" y="6332537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924" y="781124"/>
            <a:ext cx="8837774" cy="30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649" y="4165200"/>
            <a:ext cx="6942924" cy="20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29100" y="286999"/>
            <a:ext cx="5874000" cy="58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u="sng"/>
              <a:t>PREPARING DATA: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 u="sng"/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1800"/>
              <a:t>1.Check for null values.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1800"/>
              <a:t>2.</a:t>
            </a:r>
            <a:r>
              <a:rPr lang="en-IN" sz="3000"/>
              <a:t> </a:t>
            </a:r>
            <a:r>
              <a:rPr lang="en-IN" sz="1800"/>
              <a:t>Check for zero price values.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Decision Boundary</a:t>
            </a:r>
          </a:p>
        </p:txBody>
      </p:sp>
      <p:sp>
        <p:nvSpPr>
          <p:cNvPr id="300" name="Shape 300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838200" y="1619675"/>
            <a:ext cx="10515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Equation: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                                      : Equate this to zero to get a line among x1, and x2 !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75" y="1690825"/>
            <a:ext cx="4013400" cy="54467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1483650" y="2727725"/>
            <a:ext cx="6768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IN" sz="2400">
                <a:solidFill>
                  <a:srgbClr val="0000FF"/>
                </a:solidFill>
              </a:rPr>
              <a:t>How is it possible to get a decision boundary out of this equation ? HINT: think of how we visualised the graph!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381" y="4053431"/>
            <a:ext cx="2743199" cy="57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12" name="Shape 312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15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1" type="ftr"/>
          </p:nvPr>
        </p:nvSpPr>
        <p:spPr>
          <a:xfrm>
            <a:off x="0" y="6172200"/>
            <a:ext cx="12192000" cy="685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– Polynomial Regression</a:t>
            </a:r>
          </a:p>
        </p:txBody>
      </p:sp>
      <p:sp>
        <p:nvSpPr>
          <p:cNvPr id="322" name="Shape 322"/>
          <p:cNvSpPr txBox="1"/>
          <p:nvPr>
            <p:ph idx="10" type="dt"/>
          </p:nvPr>
        </p:nvSpPr>
        <p:spPr>
          <a:xfrm>
            <a:off x="8382000" y="6332537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-759" t="-2239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– Polynomial Regression</a:t>
            </a:r>
          </a:p>
        </p:txBody>
      </p:sp>
      <p:sp>
        <p:nvSpPr>
          <p:cNvPr id="332" name="Shape 332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Problem ?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3025950" y="2008975"/>
            <a:ext cx="1947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– Polynomial Regression</a:t>
            </a:r>
          </a:p>
        </p:txBody>
      </p:sp>
      <p:sp>
        <p:nvSpPr>
          <p:cNvPr id="343" name="Shape 343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Problem ?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025950" y="2008975"/>
            <a:ext cx="1947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3040925" y="1825625"/>
            <a:ext cx="6798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What happens when x1 = 100, x2 = 100 and x3 = 100 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– Polynomial Regression</a:t>
            </a:r>
          </a:p>
        </p:txBody>
      </p:sp>
      <p:sp>
        <p:nvSpPr>
          <p:cNvPr id="355" name="Shape 355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Problem ?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IN"/>
              <a:t>Becomes harder to handle high order terms!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3025950" y="2008975"/>
            <a:ext cx="1947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3040925" y="1825625"/>
            <a:ext cx="6798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What happens when x1 = 100, x2 = 100 and x3 = 100 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– Polynomial Regression</a:t>
            </a:r>
          </a:p>
        </p:txBody>
      </p:sp>
      <p:sp>
        <p:nvSpPr>
          <p:cNvPr id="367" name="Shape 367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Problem ?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IN"/>
              <a:t>Becomes harder to handle high order terms!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3025950" y="2008975"/>
            <a:ext cx="1947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3040925" y="1825625"/>
            <a:ext cx="6798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What happens when x1 = 100, x2 = 100 and x3 = 100 ?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3220650" y="3909650"/>
            <a:ext cx="6798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How about the curve ? Can you make the curve go circular ?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– Polynomial Regression</a:t>
            </a:r>
          </a:p>
        </p:txBody>
      </p:sp>
      <p:sp>
        <p:nvSpPr>
          <p:cNvPr id="381" name="Shape 381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Problem ?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IN"/>
              <a:t>Becomes harder to handle high order terms!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IN"/>
              <a:t>Curve cannot be made circular !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3025950" y="2008975"/>
            <a:ext cx="1947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3040925" y="1825625"/>
            <a:ext cx="6798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What happens when x1 = 100, x2 = 100 and x3 = 100 ?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220650" y="3909650"/>
            <a:ext cx="6798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How about the curve ? Can you make the curve go circular ?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1" type="ftr"/>
          </p:nvPr>
        </p:nvSpPr>
        <p:spPr>
          <a:xfrm>
            <a:off x="0" y="6172200"/>
            <a:ext cx="12192000" cy="685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Solves the problem in Polynomial Regression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 to make the curve non-linear using a simple add-on function on the Linear Regression.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 Function</a:t>
            </a:r>
          </a:p>
        </p:txBody>
      </p:sp>
      <p:sp>
        <p:nvSpPr>
          <p:cNvPr id="395" name="Shape 395"/>
          <p:cNvSpPr txBox="1"/>
          <p:nvPr>
            <p:ph idx="10" type="dt"/>
          </p:nvPr>
        </p:nvSpPr>
        <p:spPr>
          <a:xfrm>
            <a:off x="8382000" y="6332537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25" y="4069605"/>
            <a:ext cx="3276600" cy="98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1" type="ftr"/>
          </p:nvPr>
        </p:nvSpPr>
        <p:spPr>
          <a:xfrm>
            <a:off x="0" y="6172200"/>
            <a:ext cx="12192000" cy="685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4" name="Shape 40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 Function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/>
          <p:nvPr>
            <p:ph idx="10" type="dt"/>
          </p:nvPr>
        </p:nvSpPr>
        <p:spPr>
          <a:xfrm>
            <a:off x="8382000" y="6332537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275" y="636075"/>
            <a:ext cx="6715325" cy="50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928355"/>
            <a:ext cx="3276600" cy="98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75" y="1919299"/>
            <a:ext cx="11105849" cy="37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04800" y="304800"/>
            <a:ext cx="53115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u="sng"/>
              <a:t>EVALUATION OF DATA: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 u="sng"/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lang="en-IN" sz="1800"/>
              <a:t>New Statistical Information: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16" name="Shape 4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 Function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275" y="636075"/>
            <a:ext cx="6715325" cy="50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913380"/>
            <a:ext cx="3276600" cy="98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187" y="3437300"/>
            <a:ext cx="44100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 Function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275" y="636075"/>
            <a:ext cx="6715325" cy="50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913380"/>
            <a:ext cx="3276600" cy="98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187" y="3437300"/>
            <a:ext cx="44100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/>
          <p:nvPr/>
        </p:nvSpPr>
        <p:spPr>
          <a:xfrm>
            <a:off x="838237" y="4599450"/>
            <a:ext cx="44100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What will be the maximum value of this the exp ? What will be the minimum ?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43" name="Shape 4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Cost</a:t>
            </a: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N"/>
              <a:t>The previous cost function was 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637" y="1604462"/>
            <a:ext cx="51720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54" name="Shape 4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Cost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N"/>
              <a:t>The previous cost function was 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458" name="Shape 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637" y="1604462"/>
            <a:ext cx="51720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Shape 4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700" y="2900362"/>
            <a:ext cx="70866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66" name="Shape 4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Cost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N"/>
              <a:t>The previous cost function was 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637" y="1604462"/>
            <a:ext cx="51720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700" y="2900362"/>
            <a:ext cx="70866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838200" y="4449725"/>
            <a:ext cx="103146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What will be the shape of the graph of this function ?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79" name="Shape 4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Cost</a:t>
            </a: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N"/>
              <a:t>The previous cost function was 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637" y="1604462"/>
            <a:ext cx="51720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700" y="2900362"/>
            <a:ext cx="7086600" cy="105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Shape 485"/>
          <p:cNvCxnSpPr/>
          <p:nvPr/>
        </p:nvCxnSpPr>
        <p:spPr>
          <a:xfrm flipH="1" rot="10800000">
            <a:off x="6799350" y="3715975"/>
            <a:ext cx="1152900" cy="1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6" name="Shape 486"/>
          <p:cNvSpPr txBox="1"/>
          <p:nvPr/>
        </p:nvSpPr>
        <p:spPr>
          <a:xfrm>
            <a:off x="4090637" y="4060375"/>
            <a:ext cx="1227900" cy="2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93" name="Shape 4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Cost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N"/>
              <a:t>The previous cost function was 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637" y="1604462"/>
            <a:ext cx="51720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Shape 4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700" y="2900362"/>
            <a:ext cx="7086600" cy="105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Shape 499"/>
          <p:cNvCxnSpPr/>
          <p:nvPr/>
        </p:nvCxnSpPr>
        <p:spPr>
          <a:xfrm flipH="1" rot="10800000">
            <a:off x="6799350" y="3715975"/>
            <a:ext cx="1152900" cy="1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0" name="Shape 500"/>
          <p:cNvCxnSpPr/>
          <p:nvPr/>
        </p:nvCxnSpPr>
        <p:spPr>
          <a:xfrm>
            <a:off x="3295475" y="3790887"/>
            <a:ext cx="0" cy="22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1" name="Shape 501"/>
          <p:cNvCxnSpPr/>
          <p:nvPr/>
        </p:nvCxnSpPr>
        <p:spPr>
          <a:xfrm>
            <a:off x="3304487" y="5992000"/>
            <a:ext cx="28002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502" name="Shape 5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137" y="4170324"/>
            <a:ext cx="2428875" cy="14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/>
        </p:nvSpPr>
        <p:spPr>
          <a:xfrm>
            <a:off x="4090637" y="4060375"/>
            <a:ext cx="1227900" cy="2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 txBox="1"/>
          <p:nvPr/>
        </p:nvSpPr>
        <p:spPr>
          <a:xfrm>
            <a:off x="959575" y="4135275"/>
            <a:ext cx="1811700" cy="10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1800"/>
              <a:t>Non-Convex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11" name="Shape 5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Cost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N"/>
              <a:t>The previous cost function was 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514" name="Shape 5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637" y="1604462"/>
            <a:ext cx="51720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Shape 5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700" y="2900362"/>
            <a:ext cx="7086600" cy="105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7" name="Shape 517"/>
          <p:cNvCxnSpPr/>
          <p:nvPr/>
        </p:nvCxnSpPr>
        <p:spPr>
          <a:xfrm flipH="1" rot="10800000">
            <a:off x="6799350" y="3715975"/>
            <a:ext cx="1152900" cy="1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8" name="Shape 518"/>
          <p:cNvCxnSpPr/>
          <p:nvPr/>
        </p:nvCxnSpPr>
        <p:spPr>
          <a:xfrm>
            <a:off x="3295475" y="3790887"/>
            <a:ext cx="0" cy="22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3304487" y="5992000"/>
            <a:ext cx="28002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520" name="Shape 5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137" y="4170324"/>
            <a:ext cx="2428875" cy="14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x="4090637" y="4060375"/>
            <a:ext cx="1227900" cy="2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2" name="Shape 5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9986" y="3687713"/>
            <a:ext cx="2982738" cy="2407424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959575" y="4135275"/>
            <a:ext cx="1811700" cy="10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1800"/>
              <a:t>Non-Convex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305225" y="4075375"/>
            <a:ext cx="150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1800"/>
              <a:t>Convex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1" type="ftr"/>
          </p:nvPr>
        </p:nvSpPr>
        <p:spPr>
          <a:xfrm>
            <a:off x="0" y="6172200"/>
            <a:ext cx="12192000" cy="685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31" name="Shape 53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 txBox="1"/>
          <p:nvPr>
            <p:ph idx="10" type="dt"/>
          </p:nvPr>
        </p:nvSpPr>
        <p:spPr>
          <a:xfrm>
            <a:off x="8382000" y="6332537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35" name="Shape 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65112"/>
            <a:ext cx="70866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7" y="1823562"/>
            <a:ext cx="71723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43" name="Shape 5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47" name="Shape 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65112"/>
            <a:ext cx="70866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Shape 5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7" y="1823562"/>
            <a:ext cx="71723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Shape 549"/>
          <p:cNvSpPr txBox="1"/>
          <p:nvPr/>
        </p:nvSpPr>
        <p:spPr>
          <a:xfrm>
            <a:off x="1034450" y="3356625"/>
            <a:ext cx="98826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What difference does the log term make ?( HINT: Visualise the graphs of -log(z) and -log(1-z) 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300" y="152400"/>
            <a:ext cx="8729724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304800" y="304800"/>
            <a:ext cx="369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/>
              <a:t>2. Correlations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56" name="Shape 5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65112"/>
            <a:ext cx="70866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7" y="1823562"/>
            <a:ext cx="71723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2700" y="477425"/>
            <a:ext cx="7086600" cy="5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/>
        </p:nvSpPr>
        <p:spPr>
          <a:xfrm>
            <a:off x="5242075" y="496625"/>
            <a:ext cx="1542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-IN" sz="2400"/>
              <a:t>log (z)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70" name="Shape 5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573" name="Shape 5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74" name="Shape 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65112"/>
            <a:ext cx="70866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7" y="1823562"/>
            <a:ext cx="71723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571500"/>
            <a:ext cx="7358374" cy="5518774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4867725" y="661350"/>
            <a:ext cx="2156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-IN" sz="2400"/>
              <a:t>log (1 - z)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587" name="Shape 5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65112"/>
            <a:ext cx="70866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7" y="1823562"/>
            <a:ext cx="71723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96" name="Shape 5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599" name="Shape 5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65112"/>
            <a:ext cx="70866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Shape 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7" y="1823562"/>
            <a:ext cx="71723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 txBox="1"/>
          <p:nvPr/>
        </p:nvSpPr>
        <p:spPr>
          <a:xfrm>
            <a:off x="1034450" y="4449725"/>
            <a:ext cx="96531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What will be the maximum value of this function ? What will be the minimum ?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09" name="Shape 6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65112"/>
            <a:ext cx="70866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Shape 6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7" y="1823562"/>
            <a:ext cx="71723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 txBox="1"/>
          <p:nvPr/>
        </p:nvSpPr>
        <p:spPr>
          <a:xfrm>
            <a:off x="1034450" y="4449725"/>
            <a:ext cx="96531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What will be the value of cost when y = 1 and H(x) = 1 ?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2400">
                <a:solidFill>
                  <a:srgbClr val="0000FF"/>
                </a:solidFill>
              </a:rPr>
              <a:t>when y = 1 and H(x) = 0 ?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22" name="Shape 6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625" name="Shape 6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626" name="Shape 6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65112"/>
            <a:ext cx="70866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Shape 6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7" y="1823562"/>
            <a:ext cx="71723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Shape 6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7" y="3356507"/>
            <a:ext cx="9849298" cy="92751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idx="11" type="ftr"/>
          </p:nvPr>
        </p:nvSpPr>
        <p:spPr>
          <a:xfrm>
            <a:off x="0" y="6172200"/>
            <a:ext cx="12192000" cy="685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35" name="Shape 63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Gradient Descent</a:t>
            </a: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Remains same</a:t>
            </a:r>
          </a:p>
        </p:txBody>
      </p:sp>
      <p:sp>
        <p:nvSpPr>
          <p:cNvPr id="637" name="Shape 637"/>
          <p:cNvSpPr txBox="1"/>
          <p:nvPr>
            <p:ph idx="10" type="dt"/>
          </p:nvPr>
        </p:nvSpPr>
        <p:spPr>
          <a:xfrm>
            <a:off x="8382000" y="6332537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638" name="Shape 63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1" type="ftr"/>
          </p:nvPr>
        </p:nvSpPr>
        <p:spPr>
          <a:xfrm>
            <a:off x="0" y="6172200"/>
            <a:ext cx="12192000" cy="685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45" name="Shape 6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b="0" i="0" lang="en-IN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647" name="Shape 647"/>
          <p:cNvSpPr txBox="1"/>
          <p:nvPr>
            <p:ph idx="10" type="dt"/>
          </p:nvPr>
        </p:nvSpPr>
        <p:spPr>
          <a:xfrm>
            <a:off x="8382000" y="6332537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55" name="Shape 6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Problems with classification ?</a:t>
            </a:r>
          </a:p>
        </p:txBody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</a:pPr>
            <a:r>
              <a:rPr lang="en-IN"/>
              <a:t>Underfitting</a:t>
            </a:r>
          </a:p>
        </p:txBody>
      </p:sp>
      <p:sp>
        <p:nvSpPr>
          <p:cNvPr id="657" name="Shape 657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658" name="Shape 6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659" name="Shape 6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350" y="1518025"/>
            <a:ext cx="7876275" cy="46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66" name="Shape 6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Problems with classification ?</a:t>
            </a:r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</a:pPr>
            <a:r>
              <a:rPr lang="en-IN"/>
              <a:t>Overfitting</a:t>
            </a:r>
          </a:p>
        </p:txBody>
      </p:sp>
      <p:sp>
        <p:nvSpPr>
          <p:cNvPr id="668" name="Shape 668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669" name="Shape 6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670" name="Shape 6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25" y="1281675"/>
            <a:ext cx="7739129" cy="489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175" y="304800"/>
            <a:ext cx="7597374" cy="57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04800" y="304800"/>
            <a:ext cx="37842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IN" sz="2400" u="sng"/>
              <a:t>OUTPUT</a:t>
            </a:r>
            <a:r>
              <a:rPr lang="en-IN" sz="1800" u="sng"/>
              <a:t>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540300" y="1395049"/>
            <a:ext cx="34590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>
                <a:solidFill>
                  <a:srgbClr val="980000"/>
                </a:solidFill>
              </a:rPr>
              <a:t>HOW IT WORKS: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ggplot is invoked.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A blank coordinate system with labeled axes is put up.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The points are plotted.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The axis redefined and cropped.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The line draw as another layer on top of the points.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77" name="Shape 6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Regularisation</a:t>
            </a:r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Avoid those problems. How 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Add a constant term to all gradient/costs. Why ?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IN"/>
              <a:t>x = [ 1, 1, 1, 1 ]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IN"/>
              <a:t>theta1 = [ 1, 0, 0, 0 ]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IN"/>
              <a:t>theta2 = [ 0.25, 0.25, 0.25, 0.25 ]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IN">
                <a:solidFill>
                  <a:srgbClr val="0000FF"/>
                </a:solidFill>
              </a:rPr>
              <a:t>Both with x give same outputs, which one would you choose ? </a:t>
            </a:r>
            <a:br>
              <a:rPr lang="en-IN">
                <a:solidFill>
                  <a:srgbClr val="0000FF"/>
                </a:solidFill>
              </a:rPr>
            </a:br>
            <a:r>
              <a:rPr lang="en-IN">
                <a:solidFill>
                  <a:srgbClr val="0000FF"/>
                </a:solidFill>
              </a:rPr>
              <a:t>and Why ?</a:t>
            </a:r>
          </a:p>
        </p:txBody>
      </p:sp>
      <p:sp>
        <p:nvSpPr>
          <p:cNvPr id="679" name="Shape 679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680" name="Shape 6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87" name="Shape 6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L1 Regularisation</a:t>
            </a: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Add this with your cost function and gradient descent.</a:t>
            </a:r>
          </a:p>
        </p:txBody>
      </p:sp>
      <p:sp>
        <p:nvSpPr>
          <p:cNvPr id="689" name="Shape 689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690" name="Shape 6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691" name="Shape 6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851" y="2612899"/>
            <a:ext cx="5459374" cy="16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Shape 692"/>
          <p:cNvSpPr txBox="1"/>
          <p:nvPr/>
        </p:nvSpPr>
        <p:spPr>
          <a:xfrm>
            <a:off x="8191925" y="3596200"/>
            <a:ext cx="12129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99" name="Shape 6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L2 Regularisation</a:t>
            </a:r>
          </a:p>
        </p:txBody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IN">
                <a:solidFill>
                  <a:srgbClr val="000000"/>
                </a:solidFill>
              </a:rPr>
              <a:t>Add this with your cost function and gradient descent.</a:t>
            </a:r>
          </a:p>
        </p:txBody>
      </p:sp>
      <p:sp>
        <p:nvSpPr>
          <p:cNvPr id="701" name="Shape 701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02" name="Shape 7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703" name="Shape 7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525" y="2636700"/>
            <a:ext cx="5211974" cy="15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10" name="Shape 7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Cost Function Regularisation</a:t>
            </a:r>
          </a:p>
        </p:txBody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IN">
                <a:solidFill>
                  <a:srgbClr val="000000"/>
                </a:solidFill>
              </a:rPr>
              <a:t>Lambda ? - How much you want to add. Usually determines overfitting and underfitting. Handle with Care !</a:t>
            </a:r>
          </a:p>
        </p:txBody>
      </p:sp>
      <p:sp>
        <p:nvSpPr>
          <p:cNvPr id="712" name="Shape 712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13" name="Shape 7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714" name="Shape 7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8491725" cy="14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21" name="Shape 7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Summary</a:t>
            </a:r>
          </a:p>
        </p:txBody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fit more than just a line for regression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Decision boundaries for classification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Sigmoid function for use in logistic regression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Logistic regression cost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Regularisation - Use L2 Regularisation</a:t>
            </a:r>
          </a:p>
        </p:txBody>
      </p:sp>
      <p:sp>
        <p:nvSpPr>
          <p:cNvPr id="723" name="Shape 723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24" name="Shape 7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31" name="Shape 7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/>
              <a:t>What Next ?</a:t>
            </a:r>
          </a:p>
        </p:txBody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Bayes Theorem and Bayesian Networks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Decision Trees</a:t>
            </a:r>
          </a:p>
        </p:txBody>
      </p:sp>
      <p:sp>
        <p:nvSpPr>
          <p:cNvPr id="733" name="Shape 733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34" name="Shape 7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000" y="152400"/>
            <a:ext cx="7127525" cy="58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674" y="733425"/>
            <a:ext cx="7278193" cy="54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457200" y="152400"/>
            <a:ext cx="36318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IN" sz="2400" u="sng"/>
              <a:t>PRICE VS VOLUME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>
                <a:solidFill>
                  <a:srgbClr val="980000"/>
                </a:solidFill>
              </a:rPr>
              <a:t>NOTE: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/>
              <a:t>Geom-jitter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/>
              <a:t>Over-plotting hides the number of points in each neighbourhood. We can reduce this problem by making the points more transparent.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1" type="ftr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0880943" cy="57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325" y="888775"/>
            <a:ext cx="7382952" cy="52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57200" y="457200"/>
            <a:ext cx="3392400" cy="40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>
                <a:solidFill>
                  <a:srgbClr val="980000"/>
                </a:solidFill>
              </a:rPr>
              <a:t>NOTE: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/>
              <a:t>A quadratic line of regression signifies that value of price depends on the value of carat. But is only carat, let’s see closely.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1" type="ftr"/>
          </p:nvPr>
        </p:nvSpPr>
        <p:spPr>
          <a:xfrm>
            <a:off x="0" y="6172200"/>
            <a:ext cx="12192000" cy="685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Multi-Linear 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Decision Boundary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/>
              <a:t>Polynomial Regression</a:t>
            </a: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</a:p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8382000" y="6332537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1" type="ftr"/>
          </p:nvPr>
        </p:nvSpPr>
        <p:spPr>
          <a:xfrm>
            <a:off x="0" y="6172200"/>
            <a:ext cx="12192000" cy="685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b="1" lang="en-IN" sz="1600">
                <a:solidFill>
                  <a:schemeClr val="lt1"/>
                </a:solidFill>
              </a:rPr>
              <a:t>&amp; Zishan Ahmad &amp; Sarah Masud</a:t>
            </a:r>
            <a:r>
              <a:rPr b="1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– Multi Linear Regression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8382000" y="6332537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b="0" i="0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