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Hello and welcome to our presentation on “Predicting Heart Disease”</a:t>
            </a:r>
            <a:endParaRPr/>
          </a:p>
          <a:p>
            <a:pPr indent="0" lvl="0" marL="0" rtl="0" algn="l">
              <a:lnSpc>
                <a:spcPct val="115000"/>
              </a:lnSpc>
              <a:spcBef>
                <a:spcPts val="1200"/>
              </a:spcBef>
              <a:spcAft>
                <a:spcPts val="0"/>
              </a:spcAft>
              <a:buClr>
                <a:schemeClr val="dk1"/>
              </a:buClr>
              <a:buSzPts val="1100"/>
              <a:buFont typeface="Arial"/>
              <a:buNone/>
            </a:pPr>
            <a:r>
              <a:rPr lang="en"/>
              <a:t>Our team consists of Akeem Wells and myself, Michael Davies</a:t>
            </a:r>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6ac097f7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6ac097f7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Now we will present the findings of our models.</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6ac097f7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6ac097f7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For our  Baseline model which was a Bayesian Logistic Model, we used pm.glm.families.Binomial() since our target was a 0/1 binary response. As you can see from the subset trace on the right from some of the sample, we have convergence and an initial estimate of which variables play a role in our problem.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6ac097f7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6ac097f7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Next we opted to do a Bayesian Model Averaged Logistic Regression, this allowed us to see which variables have higher probability to have stronger influences in determining the likelihood of </a:t>
            </a:r>
            <a:r>
              <a:rPr lang="en" sz="1400">
                <a:solidFill>
                  <a:schemeClr val="dk1"/>
                </a:solidFill>
                <a:latin typeface="Times New Roman"/>
                <a:ea typeface="Times New Roman"/>
                <a:cs typeface="Times New Roman"/>
                <a:sym typeface="Times New Roman"/>
              </a:rPr>
              <a:t>the presence or absence of </a:t>
            </a:r>
            <a:r>
              <a:rPr lang="en" sz="1400">
                <a:solidFill>
                  <a:schemeClr val="dk1"/>
                </a:solidFill>
                <a:latin typeface="Times New Roman"/>
                <a:ea typeface="Times New Roman"/>
                <a:cs typeface="Times New Roman"/>
                <a:sym typeface="Times New Roman"/>
              </a:rPr>
              <a:t> heart disease.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6ac097f7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6ac097f7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The third model, the Bayesian Hierarchical model,  with our mu_ parameters normally distributed, the  regression coefficients should range from negative infinity to positive infinity. Since we have hierarchical parameters, we prepared the model as the usual normal mu, normal offset with mean 0 sd 1, halfCauchy sigmas and pymc Deterministic to bring them all together. Our choice of link function was bernoulli since estimating log odds we want a value that ranges between 0 and 1.</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6ac097f7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6ac097f7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Summary, we have good consistency across all three models on which variables predict strong </a:t>
            </a:r>
            <a:r>
              <a:rPr lang="en"/>
              <a:t>posterior</a:t>
            </a:r>
            <a:r>
              <a:rPr lang="en"/>
              <a:t> probabilities on heart disease.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85a42a13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85a42a13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From our models we can see that the variables old peak, stress based depression induced by exercise relative to rest; thalach,  maximum heart rate achieved; and ca, number of major </a:t>
            </a:r>
            <a:r>
              <a:rPr lang="en" sz="1400">
                <a:solidFill>
                  <a:schemeClr val="dk1"/>
                </a:solidFill>
                <a:highlight>
                  <a:srgbClr val="FFFFFF"/>
                </a:highlight>
                <a:latin typeface="Times New Roman"/>
                <a:ea typeface="Times New Roman"/>
                <a:cs typeface="Times New Roman"/>
                <a:sym typeface="Times New Roman"/>
              </a:rPr>
              <a:t>coronary artery calcification </a:t>
            </a:r>
            <a:r>
              <a:rPr lang="en" sz="1400">
                <a:solidFill>
                  <a:schemeClr val="dk1"/>
                </a:solidFill>
                <a:latin typeface="Times New Roman"/>
                <a:ea typeface="Times New Roman"/>
                <a:cs typeface="Times New Roman"/>
                <a:sym typeface="Times New Roman"/>
              </a:rPr>
              <a:t>vessels (0-3) colored by fluoroscopy play a larger role in determining the likelihood that a patient has the present or lack of </a:t>
            </a:r>
            <a:r>
              <a:rPr lang="en" sz="1400">
                <a:solidFill>
                  <a:srgbClr val="2A3990"/>
                </a:solidFill>
                <a:latin typeface="Times New Roman"/>
                <a:ea typeface="Times New Roman"/>
                <a:cs typeface="Times New Roman"/>
                <a:sym typeface="Times New Roman"/>
              </a:rPr>
              <a:t>heart disease </a:t>
            </a:r>
            <a:r>
              <a:rPr lang="en" sz="1400">
                <a:solidFill>
                  <a:schemeClr val="dk1"/>
                </a:solidFill>
                <a:latin typeface="Times New Roman"/>
                <a:ea typeface="Times New Roman"/>
                <a:cs typeface="Times New Roman"/>
                <a:sym typeface="Times New Roman"/>
              </a:rPr>
              <a:t>while variables such as restecg; resting electrocardiographic results play a much smaller role. Variables that are associated with the strength of your heart as determined by a cardiograph and </a:t>
            </a:r>
            <a:r>
              <a:rPr lang="en" sz="1400">
                <a:solidFill>
                  <a:srgbClr val="2A3990"/>
                </a:solidFill>
                <a:latin typeface="Times New Roman"/>
                <a:ea typeface="Times New Roman"/>
                <a:cs typeface="Times New Roman"/>
                <a:sym typeface="Times New Roman"/>
              </a:rPr>
              <a:t>fluoroscopy</a:t>
            </a:r>
            <a:r>
              <a:rPr lang="en" sz="1400">
                <a:solidFill>
                  <a:schemeClr val="dk1"/>
                </a:solidFill>
                <a:latin typeface="Times New Roman"/>
                <a:ea typeface="Times New Roman"/>
                <a:cs typeface="Times New Roman"/>
                <a:sym typeface="Times New Roman"/>
              </a:rPr>
              <a:t> are </a:t>
            </a:r>
            <a:r>
              <a:rPr lang="en" sz="1400">
                <a:solidFill>
                  <a:schemeClr val="dk1"/>
                </a:solidFill>
                <a:latin typeface="Times New Roman"/>
                <a:ea typeface="Times New Roman"/>
                <a:cs typeface="Times New Roman"/>
                <a:sym typeface="Times New Roman"/>
              </a:rPr>
              <a:t>better</a:t>
            </a:r>
            <a:r>
              <a:rPr lang="en" sz="1400">
                <a:solidFill>
                  <a:schemeClr val="dk1"/>
                </a:solidFill>
                <a:latin typeface="Times New Roman"/>
                <a:ea typeface="Times New Roman"/>
                <a:cs typeface="Times New Roman"/>
                <a:sym typeface="Times New Roman"/>
              </a:rPr>
              <a:t> predictors than variables that are </a:t>
            </a:r>
            <a:r>
              <a:rPr lang="en" sz="1400">
                <a:solidFill>
                  <a:schemeClr val="dk1"/>
                </a:solidFill>
                <a:latin typeface="Times New Roman"/>
                <a:ea typeface="Times New Roman"/>
                <a:cs typeface="Times New Roman"/>
                <a:sym typeface="Times New Roman"/>
              </a:rPr>
              <a:t>associated</a:t>
            </a:r>
            <a:r>
              <a:rPr lang="en" sz="1400">
                <a:solidFill>
                  <a:schemeClr val="dk1"/>
                </a:solidFill>
                <a:latin typeface="Times New Roman"/>
                <a:ea typeface="Times New Roman"/>
                <a:cs typeface="Times New Roman"/>
                <a:sym typeface="Times New Roman"/>
              </a:rPr>
              <a:t> with physical attributes such as age and sex. We can also see by looking at the marginals for the model to see some differences in likelihood of having heart disease varies for some variables between countries.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7dcf58d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7dcf58d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Slide 2 – Problem Statement</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Broadly speaking, our goal was to Predict the posterior probability that an individual has heart disease given our data and model.</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6ac097f7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6ac097f7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Slide 3 - Data</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The data was collected from 4 hospitals across 3 countries.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Once merged, we had 920 observations and focused on 14 features and our response (Heart Disease)</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12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age - age in years</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sex - (1 = male; 0 = female)</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cp - chest pain type</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trestbps - resting blood pressure (in mm Hg on admission to the hospital)</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chol - serum cholesterol in mg/dl</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fbs - (fasting blood sugar &gt; 120 mg/dl) (1 = true; 0 = false)</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restecg - resting electrocardiographic results</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thalach - maximum heart rate achieved</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exang - exercise induced angina (1 = yes; 0 = no)</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oldpeak - ST depression induced by exercise relative to rest</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slope - the slope of the peak exercise ST segment</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ca - number of major vessels (0-3) colored by flourosopy</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thal - 3 = normal; 6 = fixed defect; 7 = reversible defect</a:t>
            </a:r>
            <a:endParaRPr sz="1200">
              <a:solidFill>
                <a:srgbClr val="21212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target (the predicted attribute) - 0/1</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7dcf58d9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7dcf58d9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Slide 4 – EDA</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Here are a couple of plots from our initial exploratory analysis. First, we checked to see if it’s plausible that the data vary differentially by country. Second, of course, we checked that the data vary across classes of the response variable.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89658817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89658817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Slide 5 – Data cleaning, imputing, and transformation</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During our exploratory phase, we discovered a large number of missing values. Of course, treatment of missing values is fraught with problems, and there is a large discussion about when and how to impute missing variables.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chose to impute the missing values really for 2 reasons. First, we would lose data if we dropped missing values. And we didn’t want to lose the information – particularly from Switzerland and Long beach. Also, we were really interested in applying a Hierarchical Model and needed the data.</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So, we implemented a K Nearest Neighbors method of imputation.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also need to highlight that we then scaled the data. We explored a few methods.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instance, we looked at z-score scaling. However, z-score assume a normal distribution. And z-score scaling transforms the variable so that it’s flipped along the axis. We were concerned we would lose the value of variables such as age, which is likely skewed and all positive.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So, we chose Maximum Absolute Scaling, which sets the largest value at one and creates a scale between zero and one.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6ac097f7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6ac097f7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7dcf58d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7dcf58d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Slide 7 – Approach</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approached this by first running a Bayesian Logical Model to serve as a baseline model.</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From there, we implemented a Bayesian Model Averaged Logistic Regression, which learns the parameters for all candidate models and then combine the estimates according to the posterior probabilities of the associated models.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Last, our real goal, Bayesian Hierarchical Model, which allows parameters to vary by group (or in this case, by country)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6ac097f7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6ac097f7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Next we’ll discuss our initial priors.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7dcf58d9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7dcf58d9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For our priors, we decided that our mu_ parameters will be normal distributions with a mean of zero and a very large standard deviation, which gives us a very wide distribution. For our sigmas, our distributions need to account for the variance  and uncertainty at the country-level for this we chose the Half-Cauchy distribution, which is a heavy tailed with a positive scale parameter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rchive.ics.uci.edu/ml/machine-learning-databases/heart-disease/" TargetMode="External"/><Relationship Id="rId4" Type="http://schemas.openxmlformats.org/officeDocument/2006/relationships/hyperlink" Target="https://www.kaggle.com/ronitf/heart-disease-uc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Predicting Heart Disease</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Akeem Wells</a:t>
            </a:r>
            <a:endParaRPr/>
          </a:p>
          <a:p>
            <a:pPr indent="0" lvl="0" marL="0" rtl="0" algn="l">
              <a:spcBef>
                <a:spcPts val="0"/>
              </a:spcBef>
              <a:spcAft>
                <a:spcPts val="0"/>
              </a:spcAft>
              <a:buNone/>
            </a:pPr>
            <a:r>
              <a:rPr lang="en"/>
              <a:t>Michael Davies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Findings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Logistic Model - </a:t>
            </a:r>
            <a:r>
              <a:rPr lang="en"/>
              <a:t>Baseline</a:t>
            </a:r>
            <a:r>
              <a:rPr lang="en"/>
              <a:t> model</a:t>
            </a:r>
            <a:endParaRPr/>
          </a:p>
        </p:txBody>
      </p:sp>
      <p:sp>
        <p:nvSpPr>
          <p:cNvPr id="151" name="Google Shape;151;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12121"/>
                </a:solidFill>
                <a:latin typeface="Times New Roman"/>
                <a:ea typeface="Times New Roman"/>
                <a:cs typeface="Times New Roman"/>
                <a:sym typeface="Times New Roman"/>
              </a:rPr>
              <a:t>Trace plot:</a:t>
            </a:r>
            <a:endParaRPr>
              <a:solidFill>
                <a:srgbClr val="212121"/>
              </a:solidFill>
              <a:latin typeface="Times New Roman"/>
              <a:ea typeface="Times New Roman"/>
              <a:cs typeface="Times New Roman"/>
              <a:sym typeface="Times New Roman"/>
            </a:endParaRPr>
          </a:p>
          <a:p>
            <a:pPr indent="-342900" lvl="0" marL="457200" rtl="0" algn="l">
              <a:spcBef>
                <a:spcPts val="1200"/>
              </a:spcBef>
              <a:spcAft>
                <a:spcPts val="0"/>
              </a:spcAft>
              <a:buClr>
                <a:srgbClr val="212121"/>
              </a:buClr>
              <a:buSzPts val="1800"/>
              <a:buFont typeface="Times New Roman"/>
              <a:buChar char="●"/>
            </a:pPr>
            <a:r>
              <a:rPr lang="en">
                <a:solidFill>
                  <a:srgbClr val="212121"/>
                </a:solidFill>
                <a:latin typeface="Times New Roman"/>
                <a:ea typeface="Times New Roman"/>
                <a:cs typeface="Times New Roman"/>
                <a:sym typeface="Times New Roman"/>
              </a:rPr>
              <a:t>Sample of the “mu’s”</a:t>
            </a:r>
            <a:endParaRPr>
              <a:solidFill>
                <a:srgbClr val="212121"/>
              </a:solidFill>
              <a:latin typeface="Times New Roman"/>
              <a:ea typeface="Times New Roman"/>
              <a:cs typeface="Times New Roman"/>
              <a:sym typeface="Times New Roman"/>
            </a:endParaRPr>
          </a:p>
          <a:p>
            <a:pPr indent="-342900" lvl="0" marL="457200" rtl="0" algn="l">
              <a:spcBef>
                <a:spcPts val="0"/>
              </a:spcBef>
              <a:spcAft>
                <a:spcPts val="0"/>
              </a:spcAft>
              <a:buClr>
                <a:srgbClr val="212121"/>
              </a:buClr>
              <a:buSzPts val="1800"/>
              <a:buFont typeface="Times New Roman"/>
              <a:buChar char="●"/>
            </a:pPr>
            <a:r>
              <a:rPr lang="en">
                <a:solidFill>
                  <a:srgbClr val="212121"/>
                </a:solidFill>
                <a:latin typeface="Times New Roman"/>
                <a:ea typeface="Times New Roman"/>
                <a:cs typeface="Times New Roman"/>
                <a:sym typeface="Times New Roman"/>
              </a:rPr>
              <a:t>F</a:t>
            </a:r>
            <a:r>
              <a:rPr lang="en">
                <a:solidFill>
                  <a:srgbClr val="212121"/>
                </a:solidFill>
                <a:latin typeface="Times New Roman"/>
                <a:ea typeface="Times New Roman"/>
                <a:cs typeface="Times New Roman"/>
                <a:sym typeface="Times New Roman"/>
              </a:rPr>
              <a:t>amilies.Binomial()</a:t>
            </a:r>
            <a:endParaRPr>
              <a:solidFill>
                <a:srgbClr val="212121"/>
              </a:solidFill>
              <a:latin typeface="Times New Roman"/>
              <a:ea typeface="Times New Roman"/>
              <a:cs typeface="Times New Roman"/>
              <a:sym typeface="Times New Roman"/>
            </a:endParaRPr>
          </a:p>
          <a:p>
            <a:pPr indent="-342900" lvl="0" marL="457200" rtl="0" algn="l">
              <a:spcBef>
                <a:spcPts val="0"/>
              </a:spcBef>
              <a:spcAft>
                <a:spcPts val="0"/>
              </a:spcAft>
              <a:buClr>
                <a:srgbClr val="212121"/>
              </a:buClr>
              <a:buSzPts val="1800"/>
              <a:buFont typeface="Times New Roman"/>
              <a:buChar char="●"/>
            </a:pPr>
            <a:r>
              <a:rPr lang="en">
                <a:solidFill>
                  <a:srgbClr val="212121"/>
                </a:solidFill>
                <a:latin typeface="Times New Roman"/>
                <a:ea typeface="Times New Roman"/>
                <a:cs typeface="Times New Roman"/>
                <a:sym typeface="Times New Roman"/>
              </a:rPr>
              <a:t>Initial estimate </a:t>
            </a:r>
            <a:endParaRPr>
              <a:solidFill>
                <a:srgbClr val="21212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2" name="Google Shape;152;p23"/>
          <p:cNvPicPr preferRelativeResize="0"/>
          <p:nvPr/>
        </p:nvPicPr>
        <p:blipFill>
          <a:blip r:embed="rId3">
            <a:alphaModFix/>
          </a:blip>
          <a:stretch>
            <a:fillRect/>
          </a:stretch>
        </p:blipFill>
        <p:spPr>
          <a:xfrm>
            <a:off x="3531000" y="1229875"/>
            <a:ext cx="5301300" cy="350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Model Averaged Logistic Regression</a:t>
            </a:r>
            <a:endParaRPr/>
          </a:p>
        </p:txBody>
      </p:sp>
      <p:sp>
        <p:nvSpPr>
          <p:cNvPr id="158" name="Google Shape;158;p24"/>
          <p:cNvSpPr txBox="1"/>
          <p:nvPr>
            <p:ph idx="1" type="body"/>
          </p:nvPr>
        </p:nvSpPr>
        <p:spPr>
          <a:xfrm>
            <a:off x="311700" y="1229875"/>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a:t>
            </a:r>
            <a:r>
              <a:rPr lang="en"/>
              <a:t>the parameters for all candidate models and then combine the estimates according to the posterior probabilities of the associated models.</a:t>
            </a:r>
            <a:endParaRPr/>
          </a:p>
          <a:p>
            <a:pPr indent="0" lvl="0" marL="0" rtl="0" algn="l">
              <a:spcBef>
                <a:spcPts val="1200"/>
              </a:spcBef>
              <a:spcAft>
                <a:spcPts val="1200"/>
              </a:spcAft>
              <a:buNone/>
            </a:pPr>
            <a:r>
              <a:t/>
            </a:r>
            <a:endParaRPr/>
          </a:p>
        </p:txBody>
      </p:sp>
      <p:pic>
        <p:nvPicPr>
          <p:cNvPr id="159" name="Google Shape;159;p24"/>
          <p:cNvPicPr preferRelativeResize="0"/>
          <p:nvPr/>
        </p:nvPicPr>
        <p:blipFill>
          <a:blip r:embed="rId3">
            <a:alphaModFix/>
          </a:blip>
          <a:stretch>
            <a:fillRect/>
          </a:stretch>
        </p:blipFill>
        <p:spPr>
          <a:xfrm>
            <a:off x="5793825" y="1127725"/>
            <a:ext cx="3038475" cy="3543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Hierarchical Model</a:t>
            </a:r>
            <a:endParaRPr/>
          </a:p>
        </p:txBody>
      </p:sp>
      <p:sp>
        <p:nvSpPr>
          <p:cNvPr id="165" name="Google Shape;165;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Mu parameters  normally distributed</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Priors</a:t>
            </a:r>
            <a:endParaRPr sz="1700">
              <a:solidFill>
                <a:srgbClr val="000000"/>
              </a:solidFill>
              <a:latin typeface="Times New Roman"/>
              <a:ea typeface="Times New Roman"/>
              <a:cs typeface="Times New Roman"/>
              <a:sym typeface="Times New Roman"/>
            </a:endParaRPr>
          </a:p>
          <a:p>
            <a:pPr indent="-336550" lvl="1" marL="9144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Normal mu</a:t>
            </a:r>
            <a:endParaRPr sz="1700">
              <a:solidFill>
                <a:srgbClr val="000000"/>
              </a:solidFill>
              <a:latin typeface="Times New Roman"/>
              <a:ea typeface="Times New Roman"/>
              <a:cs typeface="Times New Roman"/>
              <a:sym typeface="Times New Roman"/>
            </a:endParaRPr>
          </a:p>
          <a:p>
            <a:pPr indent="-336550" lvl="1" marL="9144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Normal offset with mean 0 sd 1</a:t>
            </a:r>
            <a:endParaRPr sz="1700">
              <a:solidFill>
                <a:srgbClr val="000000"/>
              </a:solidFill>
              <a:latin typeface="Times New Roman"/>
              <a:ea typeface="Times New Roman"/>
              <a:cs typeface="Times New Roman"/>
              <a:sym typeface="Times New Roman"/>
            </a:endParaRPr>
          </a:p>
          <a:p>
            <a:pPr indent="-336550" lvl="1" marL="9144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HalfCauchy sigmas</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Link Function</a:t>
            </a:r>
            <a:endParaRPr sz="1700">
              <a:solidFill>
                <a:srgbClr val="000000"/>
              </a:solidFill>
              <a:latin typeface="Times New Roman"/>
              <a:ea typeface="Times New Roman"/>
              <a:cs typeface="Times New Roman"/>
              <a:sym typeface="Times New Roman"/>
            </a:endParaRPr>
          </a:p>
          <a:p>
            <a:pPr indent="-336550" lvl="1" marL="9144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Bernoulli</a:t>
            </a:r>
            <a:endParaRPr sz="1700">
              <a:solidFill>
                <a:srgbClr val="000000"/>
              </a:solidFill>
              <a:latin typeface="Times New Roman"/>
              <a:ea typeface="Times New Roman"/>
              <a:cs typeface="Times New Roman"/>
              <a:sym typeface="Times New Roman"/>
            </a:endParaRPr>
          </a:p>
        </p:txBody>
      </p:sp>
      <p:pic>
        <p:nvPicPr>
          <p:cNvPr id="166" name="Google Shape;166;p25"/>
          <p:cNvPicPr preferRelativeResize="0"/>
          <p:nvPr/>
        </p:nvPicPr>
        <p:blipFill>
          <a:blip r:embed="rId3">
            <a:alphaModFix/>
          </a:blip>
          <a:stretch>
            <a:fillRect/>
          </a:stretch>
        </p:blipFill>
        <p:spPr>
          <a:xfrm>
            <a:off x="5174712" y="1017788"/>
            <a:ext cx="3657599" cy="1784195"/>
          </a:xfrm>
          <a:prstGeom prst="rect">
            <a:avLst/>
          </a:prstGeom>
          <a:noFill/>
          <a:ln>
            <a:noFill/>
          </a:ln>
        </p:spPr>
      </p:pic>
      <p:pic>
        <p:nvPicPr>
          <p:cNvPr id="167" name="Google Shape;167;p25"/>
          <p:cNvPicPr preferRelativeResize="0"/>
          <p:nvPr/>
        </p:nvPicPr>
        <p:blipFill>
          <a:blip r:embed="rId4">
            <a:alphaModFix/>
          </a:blip>
          <a:stretch>
            <a:fillRect/>
          </a:stretch>
        </p:blipFill>
        <p:spPr>
          <a:xfrm>
            <a:off x="5174713" y="2993275"/>
            <a:ext cx="3657599" cy="17800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Summary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r>
              <a:rPr lang="en"/>
              <a:t> of Model Result</a:t>
            </a:r>
            <a:endParaRPr/>
          </a:p>
        </p:txBody>
      </p:sp>
      <p:sp>
        <p:nvSpPr>
          <p:cNvPr id="178" name="Google Shape;178;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7"/>
          <p:cNvPicPr preferRelativeResize="0"/>
          <p:nvPr/>
        </p:nvPicPr>
        <p:blipFill>
          <a:blip r:embed="rId3">
            <a:alphaModFix/>
          </a:blip>
          <a:stretch>
            <a:fillRect/>
          </a:stretch>
        </p:blipFill>
        <p:spPr>
          <a:xfrm>
            <a:off x="1768095" y="1017800"/>
            <a:ext cx="7064205" cy="3551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b="1" sz="4200">
              <a:solidFill>
                <a:srgbClr val="212121"/>
              </a:solidFill>
            </a:endParaRPr>
          </a:p>
        </p:txBody>
      </p:sp>
      <p:sp>
        <p:nvSpPr>
          <p:cNvPr id="92" name="Google Shape;92;p14"/>
          <p:cNvSpPr txBox="1"/>
          <p:nvPr>
            <p:ph idx="1" type="body"/>
          </p:nvPr>
        </p:nvSpPr>
        <p:spPr>
          <a:xfrm>
            <a:off x="1695200" y="1229875"/>
            <a:ext cx="5333700" cy="3339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t/>
            </a:r>
            <a:endParaRPr sz="1704">
              <a:solidFill>
                <a:srgbClr val="212121"/>
              </a:solidFill>
              <a:highlight>
                <a:srgbClr val="FFFFFF"/>
              </a:highlight>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rPr lang="en" sz="1704">
                <a:solidFill>
                  <a:srgbClr val="212121"/>
                </a:solidFill>
                <a:highlight>
                  <a:srgbClr val="FFFFFF"/>
                </a:highlight>
                <a:latin typeface="Times New Roman"/>
                <a:ea typeface="Times New Roman"/>
                <a:cs typeface="Times New Roman"/>
                <a:sym typeface="Times New Roman"/>
              </a:rPr>
              <a:t>Predict the </a:t>
            </a:r>
            <a:r>
              <a:rPr lang="en" sz="1704">
                <a:solidFill>
                  <a:srgbClr val="212121"/>
                </a:solidFill>
                <a:highlight>
                  <a:srgbClr val="FFFFFF"/>
                </a:highlight>
                <a:latin typeface="Times New Roman"/>
                <a:ea typeface="Times New Roman"/>
                <a:cs typeface="Times New Roman"/>
                <a:sym typeface="Times New Roman"/>
              </a:rPr>
              <a:t>posterior probability that an individual has heart disease given our data and model.</a:t>
            </a:r>
            <a:endParaRPr sz="1704">
              <a:solidFill>
                <a:srgbClr val="212121"/>
              </a:solidFill>
              <a:highlight>
                <a:srgbClr val="FFFFFF"/>
              </a:highlight>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t/>
            </a:r>
            <a:endParaRPr sz="1704">
              <a:solidFill>
                <a:srgbClr val="212121"/>
              </a:solidFill>
              <a:highlight>
                <a:srgbClr val="FFFFFF"/>
              </a:highlight>
              <a:latin typeface="Times New Roman"/>
              <a:ea typeface="Times New Roman"/>
              <a:cs typeface="Times New Roman"/>
              <a:sym typeface="Times New Roman"/>
            </a:endParaRPr>
          </a:p>
          <a:p>
            <a:pPr indent="0" lvl="0" marL="0" rtl="0" algn="l">
              <a:lnSpc>
                <a:spcPct val="105000"/>
              </a:lnSpc>
              <a:spcBef>
                <a:spcPts val="0"/>
              </a:spcBef>
              <a:spcAft>
                <a:spcPts val="0"/>
              </a:spcAft>
              <a:buSzPts val="770"/>
              <a:buNone/>
            </a:pPr>
            <a:r>
              <a:t/>
            </a:r>
            <a:endParaRPr sz="1704">
              <a:solidFill>
                <a:srgbClr val="212121"/>
              </a:solidFill>
              <a:highlight>
                <a:srgbClr val="FFFFFF"/>
              </a:highlight>
              <a:latin typeface="Arial"/>
              <a:ea typeface="Arial"/>
              <a:cs typeface="Arial"/>
              <a:sym typeface="Arial"/>
            </a:endParaRPr>
          </a:p>
          <a:p>
            <a:pPr indent="0" lvl="0" marL="0" rtl="0" algn="l">
              <a:lnSpc>
                <a:spcPct val="105000"/>
              </a:lnSpc>
              <a:spcBef>
                <a:spcPts val="0"/>
              </a:spcBef>
              <a:spcAft>
                <a:spcPts val="0"/>
              </a:spcAft>
              <a:buSzPts val="770"/>
              <a:buNone/>
            </a:pPr>
            <a:r>
              <a:t/>
            </a:r>
            <a:endParaRPr sz="1704">
              <a:solidFill>
                <a:srgbClr val="212121"/>
              </a:solidFill>
              <a:highlight>
                <a:srgbClr val="FFFFFF"/>
              </a:highlight>
              <a:latin typeface="Arial"/>
              <a:ea typeface="Arial"/>
              <a:cs typeface="Arial"/>
              <a:sym typeface="Arial"/>
            </a:endParaRPr>
          </a:p>
          <a:p>
            <a:pPr indent="0" lvl="0" marL="0" rtl="0" algn="l">
              <a:lnSpc>
                <a:spcPct val="105000"/>
              </a:lnSpc>
              <a:spcBef>
                <a:spcPts val="0"/>
              </a:spcBef>
              <a:spcAft>
                <a:spcPts val="0"/>
              </a:spcAft>
              <a:buSzPts val="770"/>
              <a:buNone/>
            </a:pPr>
            <a:r>
              <a:t/>
            </a:r>
            <a:endParaRPr sz="1704">
              <a:solidFill>
                <a:srgbClr val="212121"/>
              </a:solidFill>
              <a:highlight>
                <a:srgbClr val="FFFFFF"/>
              </a:highlight>
              <a:latin typeface="Arial"/>
              <a:ea typeface="Arial"/>
              <a:cs typeface="Arial"/>
              <a:sym typeface="Arial"/>
            </a:endParaRPr>
          </a:p>
          <a:p>
            <a:pPr indent="0" lvl="0" marL="0" rtl="0" algn="l">
              <a:lnSpc>
                <a:spcPct val="105000"/>
              </a:lnSpc>
              <a:spcBef>
                <a:spcPts val="0"/>
              </a:spcBef>
              <a:spcAft>
                <a:spcPts val="0"/>
              </a:spcAft>
              <a:buSzPts val="770"/>
              <a:buNone/>
            </a:pPr>
            <a:r>
              <a:t/>
            </a:r>
            <a:endParaRPr sz="1704">
              <a:solidFill>
                <a:srgbClr val="212121"/>
              </a:solidFill>
              <a:highlight>
                <a:srgbClr val="FFFFFF"/>
              </a:highlight>
              <a:latin typeface="Arial"/>
              <a:ea typeface="Arial"/>
              <a:cs typeface="Arial"/>
              <a:sym typeface="Arial"/>
            </a:endParaRPr>
          </a:p>
          <a:p>
            <a:pPr indent="0" lvl="0" marL="0" rtl="0" algn="l">
              <a:lnSpc>
                <a:spcPct val="105000"/>
              </a:lnSpc>
              <a:spcBef>
                <a:spcPts val="0"/>
              </a:spcBef>
              <a:spcAft>
                <a:spcPts val="0"/>
              </a:spcAft>
              <a:buSzPts val="770"/>
              <a:buNone/>
            </a:pPr>
            <a:r>
              <a:t/>
            </a:r>
            <a:endParaRPr sz="1704">
              <a:solidFill>
                <a:srgbClr val="212121"/>
              </a:solidFill>
              <a:highlight>
                <a:srgbClr val="FFFFFF"/>
              </a:highlight>
              <a:latin typeface="Arial"/>
              <a:ea typeface="Arial"/>
              <a:cs typeface="Arial"/>
              <a:sym typeface="Arial"/>
            </a:endParaRPr>
          </a:p>
          <a:p>
            <a:pPr indent="0" lvl="0" marL="0" rtl="0" algn="l">
              <a:lnSpc>
                <a:spcPct val="105000"/>
              </a:lnSpc>
              <a:spcBef>
                <a:spcPts val="0"/>
              </a:spcBef>
              <a:spcAft>
                <a:spcPts val="0"/>
              </a:spcAft>
              <a:buSzPts val="770"/>
              <a:buNone/>
            </a:pPr>
            <a:r>
              <a:t/>
            </a:r>
            <a:endParaRPr sz="1704">
              <a:solidFill>
                <a:srgbClr val="212121"/>
              </a:solidFill>
              <a:highlight>
                <a:srgbClr val="FFFFFF"/>
              </a:highlight>
              <a:latin typeface="Arial"/>
              <a:ea typeface="Arial"/>
              <a:cs typeface="Arial"/>
              <a:sym typeface="Arial"/>
            </a:endParaRPr>
          </a:p>
          <a:p>
            <a:pPr indent="0" lvl="0" marL="0" rtl="0" algn="l">
              <a:lnSpc>
                <a:spcPct val="105000"/>
              </a:lnSpc>
              <a:spcBef>
                <a:spcPts val="0"/>
              </a:spcBef>
              <a:spcAft>
                <a:spcPts val="0"/>
              </a:spcAft>
              <a:buSzPts val="770"/>
              <a:buNone/>
            </a:pPr>
            <a:r>
              <a:t/>
            </a:r>
            <a:endParaRPr sz="223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a:p>
            <a:pPr indent="0" lvl="0" marL="0" rtl="0" algn="l">
              <a:spcBef>
                <a:spcPts val="0"/>
              </a:spcBef>
              <a:spcAft>
                <a:spcPts val="0"/>
              </a:spcAft>
              <a:buNone/>
            </a:pPr>
            <a:r>
              <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212121"/>
                </a:solidFill>
                <a:highlight>
                  <a:srgbClr val="FFFFFF"/>
                </a:highlight>
                <a:latin typeface="Times New Roman"/>
                <a:ea typeface="Times New Roman"/>
                <a:cs typeface="Times New Roman"/>
                <a:sym typeface="Times New Roman"/>
              </a:rPr>
              <a:t>The data comes from </a:t>
            </a:r>
            <a:r>
              <a:rPr lang="en" sz="1400" u="sng">
                <a:solidFill>
                  <a:schemeClr val="hlink"/>
                </a:solidFill>
                <a:highlight>
                  <a:srgbClr val="FFFFFF"/>
                </a:highlight>
                <a:latin typeface="Times New Roman"/>
                <a:ea typeface="Times New Roman"/>
                <a:cs typeface="Times New Roman"/>
                <a:sym typeface="Times New Roman"/>
                <a:hlinkClick r:id="rId3"/>
              </a:rPr>
              <a:t>Source</a:t>
            </a:r>
            <a:r>
              <a:rPr lang="en" sz="1400">
                <a:solidFill>
                  <a:srgbClr val="212121"/>
                </a:solidFill>
                <a:highlight>
                  <a:srgbClr val="FFFFFF"/>
                </a:highlight>
                <a:latin typeface="Times New Roman"/>
                <a:ea typeface="Times New Roman"/>
                <a:cs typeface="Times New Roman"/>
                <a:sym typeface="Times New Roman"/>
              </a:rPr>
              <a:t> and </a:t>
            </a:r>
            <a:r>
              <a:rPr lang="en" sz="1400" u="sng">
                <a:solidFill>
                  <a:schemeClr val="hlink"/>
                </a:solidFill>
                <a:highlight>
                  <a:srgbClr val="FFFFFF"/>
                </a:highlight>
                <a:latin typeface="Times New Roman"/>
                <a:ea typeface="Times New Roman"/>
                <a:cs typeface="Times New Roman"/>
                <a:sym typeface="Times New Roman"/>
                <a:hlinkClick r:id="rId4"/>
              </a:rPr>
              <a:t>Source</a:t>
            </a:r>
            <a:endParaRPr sz="1400">
              <a:solidFill>
                <a:srgbClr val="212121"/>
              </a:solidFill>
              <a:highlight>
                <a:srgbClr val="FFFFFF"/>
              </a:highlight>
              <a:latin typeface="Times New Roman"/>
              <a:ea typeface="Times New Roman"/>
              <a:cs typeface="Times New Roman"/>
              <a:sym typeface="Times New Roman"/>
            </a:endParaRPr>
          </a:p>
          <a:p>
            <a:pPr indent="-317500" lvl="0" marL="457200" rtl="0" algn="l">
              <a:spcBef>
                <a:spcPts val="60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Hungarian Institute of Cardiology. Budapest</a:t>
            </a:r>
            <a:endParaRPr sz="1400">
              <a:solidFill>
                <a:srgbClr val="212121"/>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University Hospital, Zurich, Switzerland</a:t>
            </a:r>
            <a:endParaRPr sz="1400">
              <a:solidFill>
                <a:srgbClr val="212121"/>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University Hospital, Basel, Switzerland</a:t>
            </a:r>
            <a:endParaRPr sz="1400">
              <a:solidFill>
                <a:srgbClr val="212121"/>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V.A. Medical Center, Long Beach and Cleveland Clinic Foundation </a:t>
            </a:r>
            <a:endParaRPr sz="1400" u="sng">
              <a:solidFill>
                <a:schemeClr val="hlink"/>
              </a:solidFill>
              <a:highlight>
                <a:srgbClr val="FFFFFF"/>
              </a:highlight>
              <a:latin typeface="Times New Roman"/>
              <a:ea typeface="Times New Roman"/>
              <a:cs typeface="Times New Roman"/>
              <a:sym typeface="Times New Roman"/>
            </a:endParaRPr>
          </a:p>
          <a:p>
            <a:pPr indent="0" lvl="0" marL="0" rtl="0" algn="l">
              <a:spcBef>
                <a:spcPts val="600"/>
              </a:spcBef>
              <a:spcAft>
                <a:spcPts val="0"/>
              </a:spcAft>
              <a:buNone/>
            </a:pPr>
            <a:r>
              <a:rPr lang="en" sz="1400">
                <a:solidFill>
                  <a:srgbClr val="212121"/>
                </a:solidFill>
                <a:highlight>
                  <a:srgbClr val="FFFFFF"/>
                </a:highlight>
                <a:latin typeface="Times New Roman"/>
                <a:ea typeface="Times New Roman"/>
                <a:cs typeface="Times New Roman"/>
                <a:sym typeface="Times New Roman"/>
              </a:rPr>
              <a:t>Variables:</a:t>
            </a:r>
            <a:endParaRPr sz="1400">
              <a:solidFill>
                <a:srgbClr val="212121"/>
              </a:solidFill>
              <a:highlight>
                <a:srgbClr val="FFFFFF"/>
              </a:highlight>
              <a:latin typeface="Times New Roman"/>
              <a:ea typeface="Times New Roman"/>
              <a:cs typeface="Times New Roman"/>
              <a:sym typeface="Times New Roman"/>
            </a:endParaRPr>
          </a:p>
          <a:p>
            <a:pPr indent="-317500" lvl="0" marL="457200" rtl="0" algn="l">
              <a:spcBef>
                <a:spcPts val="60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~76 Attributes available</a:t>
            </a:r>
            <a:endParaRPr sz="1400">
              <a:solidFill>
                <a:srgbClr val="212121"/>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212121"/>
              </a:buClr>
              <a:buSzPts val="1400"/>
              <a:buFont typeface="Times New Roman"/>
              <a:buChar char="●"/>
            </a:pPr>
            <a:r>
              <a:rPr lang="en" sz="1400">
                <a:solidFill>
                  <a:srgbClr val="212121"/>
                </a:solidFill>
                <a:highlight>
                  <a:srgbClr val="FFFFFF"/>
                </a:highlight>
                <a:latin typeface="Times New Roman"/>
                <a:ea typeface="Times New Roman"/>
                <a:cs typeface="Times New Roman"/>
                <a:sym typeface="Times New Roman"/>
              </a:rPr>
              <a:t>~15 Attributes used (14 features):</a:t>
            </a:r>
            <a:endParaRPr sz="1400">
              <a:solidFill>
                <a:srgbClr val="212121"/>
              </a:solidFill>
              <a:highlight>
                <a:srgbClr val="FFFFFF"/>
              </a:highlight>
              <a:latin typeface="Times New Roman"/>
              <a:ea typeface="Times New Roman"/>
              <a:cs typeface="Times New Roman"/>
              <a:sym typeface="Times New Roman"/>
            </a:endParaRPr>
          </a:p>
          <a:p>
            <a:pPr indent="0" lvl="0" marL="0" rtl="0" algn="l">
              <a:spcBef>
                <a:spcPts val="600"/>
              </a:spcBef>
              <a:spcAft>
                <a:spcPts val="0"/>
              </a:spcAft>
              <a:buNone/>
            </a:pPr>
            <a:r>
              <a:t/>
            </a:r>
            <a:endParaRPr sz="1400">
              <a:solidFill>
                <a:srgbClr val="212121"/>
              </a:solidFill>
              <a:highlight>
                <a:srgbClr val="FFFFFF"/>
              </a:highlight>
              <a:latin typeface="Times New Roman"/>
              <a:ea typeface="Times New Roman"/>
              <a:cs typeface="Times New Roman"/>
              <a:sym typeface="Times New Roman"/>
            </a:endParaRPr>
          </a:p>
          <a:p>
            <a:pPr indent="0" lvl="0" marL="0" rtl="0" algn="l">
              <a:spcBef>
                <a:spcPts val="600"/>
              </a:spcBef>
              <a:spcAft>
                <a:spcPts val="0"/>
              </a:spcAft>
              <a:buNone/>
            </a:pPr>
            <a:r>
              <a:rPr lang="en" sz="1400">
                <a:solidFill>
                  <a:srgbClr val="212121"/>
                </a:solidFill>
                <a:highlight>
                  <a:srgbClr val="FFFFFF"/>
                </a:highlight>
                <a:latin typeface="Times New Roman"/>
                <a:ea typeface="Times New Roman"/>
                <a:cs typeface="Times New Roman"/>
                <a:sym typeface="Times New Roman"/>
              </a:rPr>
              <a:t>Size for this analysis:</a:t>
            </a:r>
            <a:endParaRPr sz="1400">
              <a:solidFill>
                <a:srgbClr val="212121"/>
              </a:solidFill>
              <a:highlight>
                <a:srgbClr val="FFFFFF"/>
              </a:highlight>
              <a:latin typeface="Times New Roman"/>
              <a:ea typeface="Times New Roman"/>
              <a:cs typeface="Times New Roman"/>
              <a:sym typeface="Times New Roman"/>
            </a:endParaRPr>
          </a:p>
          <a:p>
            <a:pPr indent="0" lvl="0" marL="0" rtl="0" algn="l">
              <a:spcBef>
                <a:spcPts val="600"/>
              </a:spcBef>
              <a:spcAft>
                <a:spcPts val="0"/>
              </a:spcAft>
              <a:buNone/>
            </a:pPr>
            <a:r>
              <a:rPr lang="en" sz="1400">
                <a:solidFill>
                  <a:srgbClr val="212121"/>
                </a:solidFill>
                <a:highlight>
                  <a:srgbClr val="FFFFFF"/>
                </a:highlight>
                <a:latin typeface="Times New Roman"/>
                <a:ea typeface="Times New Roman"/>
                <a:cs typeface="Times New Roman"/>
                <a:sym typeface="Times New Roman"/>
              </a:rPr>
              <a:t>920 observations</a:t>
            </a:r>
            <a:endParaRPr sz="1400">
              <a:solidFill>
                <a:srgbClr val="212121"/>
              </a:solidFill>
              <a:highlight>
                <a:srgbClr val="FFFFFF"/>
              </a:highlight>
              <a:latin typeface="Times New Roman"/>
              <a:ea typeface="Times New Roman"/>
              <a:cs typeface="Times New Roman"/>
              <a:sym typeface="Times New Roman"/>
            </a:endParaRPr>
          </a:p>
          <a:p>
            <a:pPr indent="0" lvl="0" marL="0" rtl="0" algn="l">
              <a:spcBef>
                <a:spcPts val="5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16"/>
          <p:cNvPicPr preferRelativeResize="0"/>
          <p:nvPr/>
        </p:nvPicPr>
        <p:blipFill>
          <a:blip r:embed="rId3">
            <a:alphaModFix/>
          </a:blip>
          <a:stretch>
            <a:fillRect/>
          </a:stretch>
        </p:blipFill>
        <p:spPr>
          <a:xfrm>
            <a:off x="4689025" y="1148650"/>
            <a:ext cx="3867504" cy="3602901"/>
          </a:xfrm>
          <a:prstGeom prst="rect">
            <a:avLst/>
          </a:prstGeom>
          <a:noFill/>
          <a:ln>
            <a:noFill/>
          </a:ln>
        </p:spPr>
      </p:pic>
      <p:sp>
        <p:nvSpPr>
          <p:cNvPr id="106" name="Google Shape;106;p16"/>
          <p:cNvSpPr txBox="1"/>
          <p:nvPr/>
        </p:nvSpPr>
        <p:spPr>
          <a:xfrm>
            <a:off x="4801500" y="850250"/>
            <a:ext cx="3867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Pairplot by Response (Heart Disease)</a:t>
            </a:r>
            <a:endParaRPr sz="1500">
              <a:latin typeface="Times New Roman"/>
              <a:ea typeface="Times New Roman"/>
              <a:cs typeface="Times New Roman"/>
              <a:sym typeface="Times New Roman"/>
            </a:endParaRPr>
          </a:p>
        </p:txBody>
      </p:sp>
      <p:pic>
        <p:nvPicPr>
          <p:cNvPr id="107" name="Google Shape;107;p16"/>
          <p:cNvPicPr preferRelativeResize="0"/>
          <p:nvPr/>
        </p:nvPicPr>
        <p:blipFill>
          <a:blip r:embed="rId4">
            <a:alphaModFix/>
          </a:blip>
          <a:stretch>
            <a:fillRect/>
          </a:stretch>
        </p:blipFill>
        <p:spPr>
          <a:xfrm>
            <a:off x="311700" y="1118301"/>
            <a:ext cx="4080525" cy="3602907"/>
          </a:xfrm>
          <a:prstGeom prst="rect">
            <a:avLst/>
          </a:prstGeom>
          <a:noFill/>
          <a:ln>
            <a:noFill/>
          </a:ln>
        </p:spPr>
      </p:pic>
      <p:sp>
        <p:nvSpPr>
          <p:cNvPr id="108" name="Google Shape;108;p16"/>
          <p:cNvSpPr txBox="1"/>
          <p:nvPr/>
        </p:nvSpPr>
        <p:spPr>
          <a:xfrm>
            <a:off x="210692" y="850250"/>
            <a:ext cx="1959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Pairplot by Country</a:t>
            </a:r>
            <a:endParaRPr sz="15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 Imputing, Transforming</a:t>
            </a:r>
            <a:endParaRPr/>
          </a:p>
        </p:txBody>
      </p:sp>
      <p:sp>
        <p:nvSpPr>
          <p:cNvPr id="114" name="Google Shape;114;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Imputation</a:t>
            </a:r>
            <a:endParaRPr>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KNN Imputation</a:t>
            </a:r>
            <a:endParaRPr sz="1800">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Scaling</a:t>
            </a:r>
            <a:endParaRPr>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Z score</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Char char="○"/>
            </a:pPr>
            <a:r>
              <a:rPr lang="en" sz="1800">
                <a:latin typeface="Times New Roman"/>
                <a:ea typeface="Times New Roman"/>
                <a:cs typeface="Times New Roman"/>
                <a:sym typeface="Times New Roman"/>
              </a:rPr>
              <a:t>Maximum Absolute Scaling (Chosen)</a:t>
            </a:r>
            <a:endParaRPr sz="1800">
              <a:latin typeface="Times New Roman"/>
              <a:ea typeface="Times New Roman"/>
              <a:cs typeface="Times New Roman"/>
              <a:sym typeface="Times New Roman"/>
            </a:endParaRPr>
          </a:p>
        </p:txBody>
      </p:sp>
      <p:pic>
        <p:nvPicPr>
          <p:cNvPr id="115" name="Google Shape;115;p17"/>
          <p:cNvPicPr preferRelativeResize="0"/>
          <p:nvPr/>
        </p:nvPicPr>
        <p:blipFill>
          <a:blip r:embed="rId3">
            <a:alphaModFix/>
          </a:blip>
          <a:stretch>
            <a:fillRect/>
          </a:stretch>
        </p:blipFill>
        <p:spPr>
          <a:xfrm>
            <a:off x="5022300" y="1017800"/>
            <a:ext cx="3810000" cy="3543300"/>
          </a:xfrm>
          <a:prstGeom prst="rect">
            <a:avLst/>
          </a:prstGeom>
          <a:noFill/>
          <a:ln>
            <a:noFill/>
          </a:ln>
        </p:spPr>
      </p:pic>
      <p:cxnSp>
        <p:nvCxnSpPr>
          <p:cNvPr id="116" name="Google Shape;116;p17"/>
          <p:cNvCxnSpPr>
            <a:stCxn id="117" idx="2"/>
          </p:cNvCxnSpPr>
          <p:nvPr/>
        </p:nvCxnSpPr>
        <p:spPr>
          <a:xfrm flipH="1">
            <a:off x="7194400" y="1963475"/>
            <a:ext cx="161100" cy="19563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7"/>
          <p:cNvCxnSpPr>
            <a:stCxn id="117" idx="2"/>
          </p:cNvCxnSpPr>
          <p:nvPr/>
        </p:nvCxnSpPr>
        <p:spPr>
          <a:xfrm>
            <a:off x="7355500" y="1963475"/>
            <a:ext cx="586500" cy="137250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17"/>
          <p:cNvSpPr txBox="1"/>
          <p:nvPr/>
        </p:nvSpPr>
        <p:spPr>
          <a:xfrm>
            <a:off x="6995800" y="1347875"/>
            <a:ext cx="71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Ugh!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NAs</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Approach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129" name="Google Shape;129;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9144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Bayesian </a:t>
            </a:r>
            <a:r>
              <a:rPr lang="en">
                <a:latin typeface="Times New Roman"/>
                <a:ea typeface="Times New Roman"/>
                <a:cs typeface="Times New Roman"/>
                <a:sym typeface="Times New Roman"/>
              </a:rPr>
              <a:t>Logistic Model</a:t>
            </a:r>
            <a:endParaRPr>
              <a:latin typeface="Times New Roman"/>
              <a:ea typeface="Times New Roman"/>
              <a:cs typeface="Times New Roman"/>
              <a:sym typeface="Times New Roman"/>
            </a:endParaRPr>
          </a:p>
          <a:p>
            <a:pPr indent="-342900" lvl="0" marL="1371600" rtl="0" algn="l">
              <a:spcBef>
                <a:spcPts val="0"/>
              </a:spcBef>
              <a:spcAft>
                <a:spcPts val="0"/>
              </a:spcAft>
              <a:buSzPts val="1800"/>
              <a:buFont typeface="Times New Roman"/>
              <a:buChar char="●"/>
            </a:pPr>
            <a:r>
              <a:rPr lang="en">
                <a:latin typeface="Times New Roman"/>
                <a:ea typeface="Times New Roman"/>
                <a:cs typeface="Times New Roman"/>
                <a:sym typeface="Times New Roman"/>
              </a:rPr>
              <a:t>Baseline model</a:t>
            </a:r>
            <a:endParaRPr>
              <a:latin typeface="Times New Roman"/>
              <a:ea typeface="Times New Roman"/>
              <a:cs typeface="Times New Roman"/>
              <a:sym typeface="Times New Roman"/>
            </a:endParaRPr>
          </a:p>
          <a:p>
            <a:pPr indent="-342900" lvl="0" marL="9144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Bayesian Model Averaging</a:t>
            </a:r>
            <a:endParaRPr>
              <a:latin typeface="Times New Roman"/>
              <a:ea typeface="Times New Roman"/>
              <a:cs typeface="Times New Roman"/>
              <a:sym typeface="Times New Roman"/>
            </a:endParaRPr>
          </a:p>
          <a:p>
            <a:pPr indent="-342900" lvl="0" marL="1371600" rtl="0" algn="l">
              <a:spcBef>
                <a:spcPts val="0"/>
              </a:spcBef>
              <a:spcAft>
                <a:spcPts val="0"/>
              </a:spcAft>
              <a:buSzPts val="1800"/>
              <a:buFont typeface="Times New Roman"/>
              <a:buChar char="●"/>
            </a:pPr>
            <a:r>
              <a:rPr lang="en">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a:p>
            <a:pPr indent="-342900" lvl="0" marL="914400" rtl="0" algn="l">
              <a:spcBef>
                <a:spcPts val="0"/>
              </a:spcBef>
              <a:spcAft>
                <a:spcPts val="0"/>
              </a:spcAft>
              <a:buSzPts val="1800"/>
              <a:buFont typeface="Times New Roman"/>
              <a:buAutoNum type="arabicPeriod"/>
            </a:pPr>
            <a:r>
              <a:rPr lang="en">
                <a:latin typeface="Times New Roman"/>
                <a:ea typeface="Times New Roman"/>
                <a:cs typeface="Times New Roman"/>
                <a:sym typeface="Times New Roman"/>
              </a:rPr>
              <a:t>Bayesian Hierarchical Model </a:t>
            </a:r>
            <a:endParaRPr>
              <a:latin typeface="Times New Roman"/>
              <a:ea typeface="Times New Roman"/>
              <a:cs typeface="Times New Roman"/>
              <a:sym typeface="Times New Roman"/>
            </a:endParaRPr>
          </a:p>
          <a:p>
            <a:pPr indent="-342900" lvl="0" marL="1371600" rtl="0" algn="l">
              <a:spcBef>
                <a:spcPts val="0"/>
              </a:spcBef>
              <a:spcAft>
                <a:spcPts val="0"/>
              </a:spcAft>
              <a:buSzPts val="1800"/>
              <a:buFont typeface="Times New Roman"/>
              <a:buChar char="●"/>
            </a:pPr>
            <a:r>
              <a:rPr lang="en">
                <a:latin typeface="Times New Roman"/>
                <a:ea typeface="Times New Roman"/>
                <a:cs typeface="Times New Roman"/>
                <a:sym typeface="Times New Roman"/>
              </a:rPr>
              <a:t>Country Clusters</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Prior Rationale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Priors - Model Set Up</a:t>
            </a:r>
            <a:endParaRPr/>
          </a:p>
        </p:txBody>
      </p:sp>
      <p:sp>
        <p:nvSpPr>
          <p:cNvPr id="140" name="Google Shape;140;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lang="en" sz="1600">
                <a:solidFill>
                  <a:srgbClr val="000000"/>
                </a:solidFill>
                <a:highlight>
                  <a:srgbClr val="FFFFFF"/>
                </a:highlight>
                <a:latin typeface="Times New Roman"/>
                <a:ea typeface="Times New Roman"/>
                <a:cs typeface="Times New Roman"/>
                <a:sym typeface="Times New Roman"/>
              </a:rPr>
              <a:t>“mu’s”</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l">
              <a:spcBef>
                <a:spcPts val="110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Weakly-informative priors. </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Normal distribution with a mean of zero and a very large standard deviation, which gives us a very wide distribution.</a:t>
            </a:r>
            <a:endParaRPr sz="1600">
              <a:solidFill>
                <a:srgbClr val="000000"/>
              </a:solidFill>
              <a:highlight>
                <a:srgbClr val="FFFFFF"/>
              </a:highlight>
              <a:latin typeface="Times New Roman"/>
              <a:ea typeface="Times New Roman"/>
              <a:cs typeface="Times New Roman"/>
              <a:sym typeface="Times New Roman"/>
            </a:endParaRPr>
          </a:p>
          <a:p>
            <a:pPr indent="0" lvl="0" marL="0" rtl="0" algn="l">
              <a:spcBef>
                <a:spcPts val="1100"/>
              </a:spcBef>
              <a:spcAft>
                <a:spcPts val="0"/>
              </a:spcAft>
              <a:buNone/>
            </a:pPr>
            <a:r>
              <a:rPr lang="en" sz="1600">
                <a:solidFill>
                  <a:srgbClr val="000000"/>
                </a:solidFill>
                <a:highlight>
                  <a:srgbClr val="FFFFFF"/>
                </a:highlight>
                <a:latin typeface="Times New Roman"/>
                <a:ea typeface="Times New Roman"/>
                <a:cs typeface="Times New Roman"/>
                <a:sym typeface="Times New Roman"/>
              </a:rPr>
              <a:t>Sigma</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l">
              <a:spcBef>
                <a:spcPts val="110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The variance distribution</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Account for the variation and uncertainty at the </a:t>
            </a:r>
            <a:r>
              <a:rPr i="1" lang="en" sz="1600">
                <a:solidFill>
                  <a:srgbClr val="000000"/>
                </a:solidFill>
                <a:highlight>
                  <a:srgbClr val="FFFFFF"/>
                </a:highlight>
                <a:latin typeface="Times New Roman"/>
                <a:ea typeface="Times New Roman"/>
                <a:cs typeface="Times New Roman"/>
                <a:sym typeface="Times New Roman"/>
              </a:rPr>
              <a:t>country-level</a:t>
            </a:r>
            <a:r>
              <a:rPr lang="en" sz="1600">
                <a:solidFill>
                  <a:srgbClr val="000000"/>
                </a:solidFill>
                <a:highlight>
                  <a:srgbClr val="FFFFFF"/>
                </a:highlight>
                <a:latin typeface="Times New Roman"/>
                <a:ea typeface="Times New Roman"/>
                <a:cs typeface="Times New Roman"/>
                <a:sym typeface="Times New Roman"/>
              </a:rPr>
              <a:t> via </a:t>
            </a:r>
            <a:r>
              <a:rPr i="1" lang="en" sz="1600">
                <a:solidFill>
                  <a:srgbClr val="000000"/>
                </a:solidFill>
                <a:highlight>
                  <a:srgbClr val="FFFFFF"/>
                </a:highlight>
                <a:latin typeface="Times New Roman"/>
                <a:ea typeface="Times New Roman"/>
                <a:cs typeface="Times New Roman"/>
                <a:sym typeface="Times New Roman"/>
              </a:rPr>
              <a:t>sigma</a:t>
            </a:r>
            <a:r>
              <a:rPr lang="en" sz="1600">
                <a:solidFill>
                  <a:srgbClr val="000000"/>
                </a:solidFill>
                <a:highlight>
                  <a:srgbClr val="FFFFFF"/>
                </a:highlight>
                <a:latin typeface="Times New Roman"/>
                <a:ea typeface="Times New Roman"/>
                <a:cs typeface="Times New Roman"/>
                <a:sym typeface="Times New Roman"/>
              </a:rPr>
              <a:t>. </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Half-Cauchy distribution, which is a heavy tailed or weakly informative distribution with a positive scale parameter (sigma greater than or equal to 1).</a:t>
            </a:r>
            <a:endParaRPr sz="16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