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5" r:id="rId7"/>
    <p:sldId id="261" r:id="rId8"/>
    <p:sldId id="266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6" autoAdjust="0"/>
  </p:normalViewPr>
  <p:slideViewPr>
    <p:cSldViewPr snapToGrid="0">
      <p:cViewPr varScale="1">
        <p:scale>
          <a:sx n="62" d="100"/>
          <a:sy n="62" d="100"/>
        </p:scale>
        <p:origin x="82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7AE45-D9B1-487D-AB35-C5A3595E956D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CC51-DE85-4C6D-AB47-327722370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ECC51-DE85-4C6D-AB47-3277223707BB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CC51-DE85-4C6D-AB47-327722370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27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ECC51-DE85-4C6D-AB47-3277223707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CA004-D81F-3854-28AB-2CB6B6A0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54200"/>
            <a:ext cx="10515600" cy="2499860"/>
          </a:xfrm>
        </p:spPr>
        <p:txBody>
          <a:bodyPr anchor="b">
            <a:normAutofit/>
          </a:bodyPr>
          <a:lstStyle>
            <a:lvl1pPr algn="ctr">
              <a:defRPr sz="3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FD7D5-FA9B-F4F6-8D80-6E20043F1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27324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A6835E73-FF51-F47C-EF39-5510A8CE3922}"/>
              </a:ext>
            </a:extLst>
          </p:cNvPr>
          <p:cNvSpPr txBox="1"/>
          <p:nvPr userDrawn="1"/>
        </p:nvSpPr>
        <p:spPr>
          <a:xfrm>
            <a:off x="1524000" y="282875"/>
            <a:ext cx="91440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pc="-1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Arial Narrow"/>
              </a:rPr>
              <a:t>Московский авиационный институт (национальный исследовательский университет)</a:t>
            </a:r>
            <a:endParaRPr sz="1800" spc="-15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Arial Narrow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pc="-1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Arial Narrow"/>
              </a:rPr>
              <a:t>Институт №8 «Компьютерные науки и прикладная математика»</a:t>
            </a:r>
            <a:endParaRPr sz="1800" spc="-15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pc="-1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Arial Narrow"/>
              </a:rPr>
              <a:t>Кафедра №806 «Вычислительная математика и программирование»</a:t>
            </a:r>
            <a:endParaRPr sz="1800" spc="-15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Arial Narrow"/>
            </a:endParaRPr>
          </a:p>
        </p:txBody>
      </p:sp>
      <p:pic>
        <p:nvPicPr>
          <p:cNvPr id="8" name="Google Shape;57;p13">
            <a:extLst>
              <a:ext uri="{FF2B5EF4-FFF2-40B4-BE49-F238E27FC236}">
                <a16:creationId xmlns:a16="http://schemas.microsoft.com/office/drawing/2014/main" id="{E7B0038B-6736-0B37-0E4B-685E964B648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2806" y="282875"/>
            <a:ext cx="1201194" cy="115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8;p13">
            <a:extLst>
              <a:ext uri="{FF2B5EF4-FFF2-40B4-BE49-F238E27FC236}">
                <a16:creationId xmlns:a16="http://schemas.microsoft.com/office/drawing/2014/main" id="{D9F76AB6-EEF8-56BF-40E6-A969FD7FBB9B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0" y="282875"/>
            <a:ext cx="1062415" cy="11541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Дата 8">
            <a:extLst>
              <a:ext uri="{FF2B5EF4-FFF2-40B4-BE49-F238E27FC236}">
                <a16:creationId xmlns:a16="http://schemas.microsoft.com/office/drawing/2014/main" id="{E25E9B26-90AD-B0EB-2F9E-EBB60018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ACB9D6F-1B90-5609-69F7-9B9A04AC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D0A2767D-A6AE-6A0D-0D15-C4449034CC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Москва - 2025</a:t>
            </a:r>
          </a:p>
        </p:txBody>
      </p:sp>
    </p:spTree>
    <p:extLst>
      <p:ext uri="{BB962C8B-B14F-4D97-AF65-F5344CB8AC3E}">
        <p14:creationId xmlns:p14="http://schemas.microsoft.com/office/powerpoint/2010/main" val="241131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9C7D3-3938-DFCA-0DA7-3BDA544F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CD78A3-3F6A-3264-8DDE-2235C1479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831D9-66C3-EE77-4A99-537E158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49281-CF2F-0E14-91A2-291D3F24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45065-3806-2606-D914-63B99754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D97F8C-26A7-127F-41AF-3AC060223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B69E84-D10F-021D-0B57-D82D42386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2E54E-C684-E652-F1C2-9FA2CB8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683E8-1DD4-AC66-30E5-60D64182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1D5C4-73EA-CEDA-5D6D-F8FF3610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94B12-6F58-750C-20F6-4126FA9B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F48B8-E72E-663D-89F5-59F857A0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9181A-7083-4422-621B-AB00608F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A37AA-95AA-4D69-3EDC-F51D00CA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B3A9D-7F8F-AC9C-7EE8-CEFCF236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8EFCC-A588-A789-A1F6-4B7B14FF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EFA43-03DD-10D8-5E1A-885EC245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2CCC5-04ED-E021-DBC5-57A5139B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ACF78-149A-77D4-2BB0-C1448897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2DF12-1FD4-361A-45A4-BFA7A8E5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7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2CFC-7603-3FDE-9C62-56D93B3C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36E7A-4670-5DBE-8200-9F9B309AA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36197D-5FB9-4A4E-9054-BC9803B8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984F3-5C8C-7E88-E61F-CD020BC0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FD9C75-4FFF-11D3-4A27-0E271B40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5F7596-04F6-5CEF-B634-46910931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2B01C-858B-BD3F-3842-FEF5FF52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BFF5CD-B532-6D9F-0101-B4BB79A5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70553E-C0CD-B70C-49CC-E82AF5C3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00FD73-BC9A-51FB-730B-FF8FC0138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7425EA-D71E-25D8-5BD2-0691B2520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C74A59-2150-B62D-DBC1-AB645B9D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B58B88-305E-DD6D-7890-2320D709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936735-097D-473E-48A7-08294AF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A6873-B51C-210C-A187-DD2B3B6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FF4CB-4226-D701-6E9F-7C1CF11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2CB43B-9D11-8CEC-CAC9-09535D7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63B7A8-37BE-DDDD-3EA6-8CB3A04F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11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9F4A4E-8E46-4A2F-AD56-24F1BBC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C90B8D-C6DB-549B-E1AE-953646AF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988200-FBED-C69C-7AA7-D311BCBA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BB321-7222-3512-E370-97D424D7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33339-937C-332B-8B66-885D3665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300C7-8C71-1D0F-F325-04A03F56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C9965-6CF6-541B-5BA8-7FA5B31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6FD43D-68C6-1B4C-B60E-088DD3A7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9F976F-2122-AFA0-3199-522DE76E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4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6BE9F-A149-B982-CAAD-74162D4B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2D3D08-B22C-60AD-F38F-7B9F0630F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DF7891-9042-7C9E-25A1-F9B98AD1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EAB7F0-59D2-F17D-D2C9-6BF789D5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0691A3-AA22-848F-CE02-7D63305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C22E1A-AD39-61B6-DC50-55A9EE1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28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5503F-EC29-A443-D8A2-8C61AF72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047B6-5FEA-310F-0A99-7D4E96C2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A77DE-C8F1-50AE-A586-35FD2D5CC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2C07-B87C-426B-829B-DE71F801F00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1E7C3-5CBA-6EF3-5AA5-C048670E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D3F1C-08E2-99EA-60B1-41135301F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5C58-A819-46ED-BA4A-41977DF84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-15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-15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15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15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24B6-E928-65C7-5EDB-70033F4B7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54200"/>
            <a:ext cx="10515600" cy="2499860"/>
          </a:xfrm>
        </p:spPr>
        <p:txBody>
          <a:bodyPr>
            <a:normAutofit/>
          </a:bodyPr>
          <a:lstStyle/>
          <a:p>
            <a:r>
              <a:rPr lang="ru-RU" sz="2800" dirty="0"/>
              <a:t>Выпускная квалификационная работа бакалавра на тему:</a:t>
            </a:r>
            <a:br>
              <a:rPr lang="ru-RU" sz="3600" dirty="0"/>
            </a:br>
            <a:r>
              <a:rPr lang="ru-RU" sz="3600" b="1" dirty="0"/>
              <a:t>Серверная компонента приложения для управления миграциями в реляционных базах данных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8460AA-0474-BC13-5623-E3175B7BA0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4757350"/>
            <a:ext cx="10515600" cy="1425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Студент группы М8О-40</a:t>
            </a:r>
            <a:r>
              <a:rPr lang="en-US" b="1" dirty="0"/>
              <a:t>6</a:t>
            </a:r>
            <a:r>
              <a:rPr lang="ru-RU" b="1" dirty="0"/>
              <a:t>Б-2</a:t>
            </a:r>
            <a:r>
              <a:rPr lang="en-US" b="1" dirty="0"/>
              <a:t>1</a:t>
            </a:r>
            <a:r>
              <a:rPr lang="ru-RU" dirty="0"/>
              <a:t>: Чапкин Владислав Вячеславович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Научный руководитель: </a:t>
            </a:r>
            <a:r>
              <a:rPr lang="ru-RU" dirty="0"/>
              <a:t>кандидат физико-математических наук, доцент, доцент 806 кафедры МАИ В.Н.</a:t>
            </a:r>
            <a:r>
              <a:rPr lang="en-US" dirty="0"/>
              <a:t> </a:t>
            </a:r>
            <a:r>
              <a:rPr lang="ru-RU" dirty="0"/>
              <a:t>Лукин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16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Результат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Разработана микросервисная система для управления миграциями</a:t>
            </a:r>
          </a:p>
          <a:p>
            <a:pPr lvl="0"/>
            <a:r>
              <a:t>Реализованы REST API и gRPC для взаимодействия и интеграции</a:t>
            </a:r>
          </a:p>
          <a:p>
            <a:pPr lvl="0"/>
            <a:r>
              <a:t>Внедрены аутентификация и авторизация на основе ролей и JWT</a:t>
            </a:r>
          </a:p>
          <a:p>
            <a:pPr lvl="0"/>
            <a:r>
              <a:t>Для удобства развертывания используются контейнеры</a:t>
            </a:r>
          </a:p>
          <a:p>
            <a:pPr lvl="0"/>
            <a:r>
              <a:t>Обеспечена автоматическая генерация актуальной документации</a:t>
            </a:r>
          </a:p>
          <a:p>
            <a:pPr lvl="0"/>
            <a:r>
              <a:t>Достигнута гибкость, надежность и масштабируемость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Martin R. C. Чистая архитектура: Руководство мастера по структуре и дизайну программного обеспечения. — Prentice Hall, 2017.</a:t>
            </a:r>
          </a:p>
          <a:p>
            <a:pPr lvl="0"/>
            <a:r>
              <a:t>Kleppmann M. Проектирование приложений, интенсивно работающих с дан-ными: Основные идеи надежных, масштабируемых и обслуживаемых систем. — O’Reilly Media, 2017.</a:t>
            </a:r>
          </a:p>
          <a:p>
            <a:pPr lvl="0"/>
            <a:r>
              <a:t>Ambler S. W., Sadalage P. J. Рефакторинг баз данных: Эволюционный дизайн баз данных. — Addison-Wesley, 2012.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Актуальность</a:t>
            </a:r>
            <a:r>
              <a:rPr b="1" dirty="0"/>
              <a:t> </a:t>
            </a:r>
            <a:r>
              <a:rPr b="1" dirty="0" err="1"/>
              <a:t>темы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sz="1800" dirty="0" err="1"/>
              <a:t>Миграции</a:t>
            </a:r>
            <a:r>
              <a:rPr sz="1800" dirty="0"/>
              <a:t> </a:t>
            </a:r>
            <a:r>
              <a:rPr lang="en-US" sz="1800" dirty="0"/>
              <a:t>- </a:t>
            </a:r>
            <a:r>
              <a:rPr sz="1800" dirty="0" err="1"/>
              <a:t>часть</a:t>
            </a:r>
            <a:r>
              <a:rPr sz="1800" dirty="0"/>
              <a:t> </a:t>
            </a:r>
            <a:r>
              <a:rPr sz="1800" dirty="0" err="1"/>
              <a:t>разработки</a:t>
            </a:r>
            <a:endParaRPr sz="1800" dirty="0"/>
          </a:p>
          <a:p>
            <a:pPr lvl="0">
              <a:lnSpc>
                <a:spcPct val="130000"/>
              </a:lnSpc>
            </a:pPr>
            <a:r>
              <a:rPr sz="1800" dirty="0" err="1"/>
              <a:t>Синхронизация</a:t>
            </a:r>
            <a:r>
              <a:rPr sz="1800" dirty="0"/>
              <a:t> и </a:t>
            </a:r>
            <a:r>
              <a:rPr sz="1800" dirty="0" err="1"/>
              <a:t>консистентность</a:t>
            </a:r>
            <a:r>
              <a:rPr sz="1800" dirty="0"/>
              <a:t> </a:t>
            </a:r>
            <a:r>
              <a:rPr sz="1800" dirty="0" err="1"/>
              <a:t>данных</a:t>
            </a:r>
            <a:endParaRPr sz="1800" dirty="0"/>
          </a:p>
          <a:p>
            <a:pPr lvl="0">
              <a:lnSpc>
                <a:spcPct val="130000"/>
              </a:lnSpc>
            </a:pPr>
            <a:r>
              <a:rPr sz="1800" dirty="0" err="1"/>
              <a:t>Существующие</a:t>
            </a:r>
            <a:r>
              <a:rPr sz="1800" dirty="0"/>
              <a:t> </a:t>
            </a:r>
            <a:r>
              <a:rPr sz="1800" dirty="0" err="1"/>
              <a:t>инструменты</a:t>
            </a:r>
            <a:r>
              <a:rPr sz="1800" dirty="0"/>
              <a:t> </a:t>
            </a:r>
            <a:r>
              <a:rPr sz="1800" dirty="0" err="1"/>
              <a:t>имеют</a:t>
            </a:r>
            <a:r>
              <a:rPr sz="1800" dirty="0"/>
              <a:t> </a:t>
            </a:r>
            <a:r>
              <a:rPr sz="1800" dirty="0" err="1"/>
              <a:t>ограничения</a:t>
            </a:r>
            <a:r>
              <a:rPr sz="1800" dirty="0"/>
              <a:t> (API, </a:t>
            </a:r>
            <a:r>
              <a:rPr sz="1800" dirty="0" err="1"/>
              <a:t>мониторинг</a:t>
            </a:r>
            <a:r>
              <a:rPr sz="1800" dirty="0"/>
              <a:t>, </a:t>
            </a:r>
            <a:r>
              <a:rPr sz="1800" dirty="0" err="1"/>
              <a:t>автоматизация</a:t>
            </a:r>
            <a:r>
              <a:rPr sz="1800" dirty="0"/>
              <a:t>)</a:t>
            </a:r>
          </a:p>
          <a:p>
            <a:pPr lvl="0">
              <a:lnSpc>
                <a:spcPct val="130000"/>
              </a:lnSpc>
            </a:pPr>
            <a:r>
              <a:rPr sz="1800" dirty="0" err="1"/>
              <a:t>Нет</a:t>
            </a:r>
            <a:r>
              <a:rPr sz="1800" dirty="0"/>
              <a:t> </a:t>
            </a:r>
            <a:r>
              <a:rPr sz="1800" dirty="0" err="1"/>
              <a:t>встраиваемого</a:t>
            </a:r>
            <a:r>
              <a:rPr sz="1800" dirty="0"/>
              <a:t> в </a:t>
            </a:r>
            <a:r>
              <a:rPr sz="1800" dirty="0" err="1"/>
              <a:t>рабочий</a:t>
            </a:r>
            <a:r>
              <a:rPr sz="1800" dirty="0"/>
              <a:t> </a:t>
            </a:r>
            <a:r>
              <a:rPr sz="1800" dirty="0" err="1"/>
              <a:t>процесс</a:t>
            </a:r>
            <a:r>
              <a:rPr sz="1800" dirty="0"/>
              <a:t> </a:t>
            </a:r>
            <a:r>
              <a:rPr sz="1800" dirty="0" err="1"/>
              <a:t>решения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Цель и задачи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sz="1800" b="1" dirty="0" err="1"/>
              <a:t>Цель</a:t>
            </a:r>
            <a:r>
              <a:rPr sz="1800" dirty="0"/>
              <a:t> - </a:t>
            </a:r>
            <a:r>
              <a:rPr sz="1800" dirty="0" err="1"/>
              <a:t>разработка</a:t>
            </a:r>
            <a:r>
              <a:rPr sz="1800" dirty="0"/>
              <a:t> </a:t>
            </a:r>
            <a:r>
              <a:rPr sz="1800" dirty="0" err="1"/>
              <a:t>серверной</a:t>
            </a:r>
            <a:r>
              <a:rPr sz="1800" dirty="0"/>
              <a:t> </a:t>
            </a:r>
            <a:r>
              <a:rPr sz="1800" dirty="0" err="1"/>
              <a:t>компоненты</a:t>
            </a:r>
            <a:r>
              <a:rPr sz="1800" dirty="0"/>
              <a:t> </a:t>
            </a:r>
            <a:r>
              <a:rPr sz="1800" dirty="0" err="1"/>
              <a:t>приложения</a:t>
            </a:r>
            <a:r>
              <a:rPr sz="1800" dirty="0"/>
              <a:t> </a:t>
            </a:r>
            <a:r>
              <a:rPr sz="1800" dirty="0" err="1"/>
              <a:t>для</a:t>
            </a:r>
            <a:r>
              <a:rPr sz="1800" dirty="0"/>
              <a:t> </a:t>
            </a:r>
            <a:r>
              <a:rPr sz="1800" dirty="0" err="1"/>
              <a:t>управления</a:t>
            </a:r>
            <a:r>
              <a:rPr sz="1800" dirty="0"/>
              <a:t> </a:t>
            </a:r>
            <a:r>
              <a:rPr sz="1800" dirty="0" err="1"/>
              <a:t>миграциями</a:t>
            </a:r>
            <a:r>
              <a:rPr sz="1800" dirty="0"/>
              <a:t> в </a:t>
            </a:r>
            <a:r>
              <a:rPr sz="1800" dirty="0" err="1"/>
              <a:t>реляционных</a:t>
            </a:r>
            <a:r>
              <a:rPr sz="1800" dirty="0"/>
              <a:t> </a:t>
            </a:r>
            <a:r>
              <a:rPr sz="1800" dirty="0" err="1"/>
              <a:t>базах</a:t>
            </a:r>
            <a:r>
              <a:rPr sz="1800" dirty="0"/>
              <a:t> </a:t>
            </a:r>
            <a:r>
              <a:rPr sz="1800" dirty="0" err="1"/>
              <a:t>данных</a:t>
            </a:r>
            <a:r>
              <a:rPr sz="1800" dirty="0"/>
              <a:t> с </a:t>
            </a:r>
            <a:r>
              <a:rPr sz="1800" dirty="0" err="1"/>
              <a:t>использованием</a:t>
            </a:r>
            <a:r>
              <a:rPr sz="1800" dirty="0"/>
              <a:t> микросервисной </a:t>
            </a:r>
            <a:r>
              <a:rPr sz="1800" dirty="0" err="1"/>
              <a:t>чистой</a:t>
            </a:r>
            <a:r>
              <a:rPr sz="1800" dirty="0"/>
              <a:t> </a:t>
            </a:r>
            <a:r>
              <a:rPr sz="1800" dirty="0" err="1"/>
              <a:t>архитектуры</a:t>
            </a:r>
            <a:r>
              <a:rPr sz="1800" dirty="0"/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sz="1800" b="1" dirty="0" err="1"/>
              <a:t>Задачи</a:t>
            </a:r>
            <a:r>
              <a:rPr sz="1800" b="1" dirty="0"/>
              <a:t> :</a:t>
            </a:r>
          </a:p>
          <a:p>
            <a:pPr lvl="0">
              <a:lnSpc>
                <a:spcPct val="150000"/>
              </a:lnSpc>
            </a:pPr>
            <a:r>
              <a:rPr sz="1800" dirty="0" err="1"/>
              <a:t>Анализ</a:t>
            </a:r>
            <a:r>
              <a:rPr sz="1800" dirty="0"/>
              <a:t> </a:t>
            </a:r>
            <a:r>
              <a:rPr sz="1800" dirty="0" err="1"/>
              <a:t>существующих</a:t>
            </a:r>
            <a:r>
              <a:rPr sz="1800" dirty="0"/>
              <a:t> </a:t>
            </a:r>
            <a:r>
              <a:rPr sz="1800" dirty="0" err="1"/>
              <a:t>решений</a:t>
            </a:r>
            <a:endParaRPr sz="1800" dirty="0"/>
          </a:p>
          <a:p>
            <a:pPr lvl="0">
              <a:lnSpc>
                <a:spcPct val="150000"/>
              </a:lnSpc>
            </a:pPr>
            <a:r>
              <a:rPr sz="1800" dirty="0" err="1"/>
              <a:t>Проектирование</a:t>
            </a:r>
            <a:r>
              <a:rPr sz="1800" dirty="0"/>
              <a:t> </a:t>
            </a:r>
            <a:r>
              <a:rPr sz="1800" dirty="0" err="1"/>
              <a:t>архитектуры</a:t>
            </a:r>
            <a:endParaRPr sz="1800" dirty="0"/>
          </a:p>
          <a:p>
            <a:pPr lvl="0">
              <a:lnSpc>
                <a:spcPct val="150000"/>
              </a:lnSpc>
            </a:pPr>
            <a:r>
              <a:rPr sz="1800" dirty="0" err="1"/>
              <a:t>Разработка</a:t>
            </a:r>
            <a:r>
              <a:rPr sz="1800" dirty="0"/>
              <a:t> </a:t>
            </a:r>
            <a:r>
              <a:rPr sz="1800" dirty="0" err="1"/>
              <a:t>программных</a:t>
            </a:r>
            <a:r>
              <a:rPr sz="1800" dirty="0"/>
              <a:t> </a:t>
            </a:r>
            <a:r>
              <a:rPr sz="1800" dirty="0" err="1"/>
              <a:t>интерфейсов</a:t>
            </a:r>
            <a:r>
              <a:rPr sz="1800" dirty="0"/>
              <a:t> (REST API, </a:t>
            </a:r>
            <a:r>
              <a:rPr sz="1800" dirty="0" err="1"/>
              <a:t>gRPC</a:t>
            </a:r>
            <a:r>
              <a:rPr sz="1800" dirty="0"/>
              <a:t>)</a:t>
            </a:r>
          </a:p>
          <a:p>
            <a:pPr lvl="0">
              <a:lnSpc>
                <a:spcPct val="150000"/>
              </a:lnSpc>
            </a:pPr>
            <a:r>
              <a:rPr sz="1800" dirty="0" err="1"/>
              <a:t>Реализация</a:t>
            </a:r>
            <a:r>
              <a:rPr sz="1800" dirty="0"/>
              <a:t> микросервисов </a:t>
            </a:r>
            <a:r>
              <a:rPr sz="1800" dirty="0" err="1"/>
              <a:t>управления</a:t>
            </a:r>
            <a:r>
              <a:rPr sz="1800" dirty="0"/>
              <a:t> </a:t>
            </a:r>
            <a:r>
              <a:rPr sz="1800" dirty="0" err="1"/>
              <a:t>миграциями</a:t>
            </a:r>
            <a:r>
              <a:rPr sz="1800" dirty="0"/>
              <a:t> и </a:t>
            </a:r>
            <a:r>
              <a:rPr sz="1800" dirty="0" err="1"/>
              <a:t>авторизации</a:t>
            </a:r>
            <a:endParaRPr sz="1800" dirty="0"/>
          </a:p>
          <a:p>
            <a:pPr lvl="0">
              <a:lnSpc>
                <a:spcPct val="150000"/>
              </a:lnSpc>
            </a:pPr>
            <a:r>
              <a:rPr sz="1800" dirty="0" err="1"/>
              <a:t>Автоматизация</a:t>
            </a:r>
            <a:r>
              <a:rPr sz="1800" dirty="0"/>
              <a:t> </a:t>
            </a:r>
            <a:r>
              <a:rPr sz="1800" dirty="0" err="1"/>
              <a:t>генерации</a:t>
            </a:r>
            <a:r>
              <a:rPr sz="1800" dirty="0"/>
              <a:t> </a:t>
            </a:r>
            <a:r>
              <a:rPr sz="1800" dirty="0" err="1"/>
              <a:t>документации</a:t>
            </a:r>
            <a:r>
              <a:rPr sz="1800" dirty="0"/>
              <a:t> (Swagger, </a:t>
            </a:r>
            <a:r>
              <a:rPr sz="1800" dirty="0" err="1"/>
              <a:t>Godoc</a:t>
            </a:r>
            <a:r>
              <a:rPr sz="1800" dirty="0"/>
              <a:t>)</a:t>
            </a:r>
          </a:p>
          <a:p>
            <a:pPr lvl="0">
              <a:lnSpc>
                <a:spcPct val="150000"/>
              </a:lnSpc>
            </a:pPr>
            <a:r>
              <a:rPr sz="1800" dirty="0" err="1"/>
              <a:t>Обеспечение</a:t>
            </a:r>
            <a:r>
              <a:rPr sz="1800" dirty="0"/>
              <a:t> </a:t>
            </a:r>
            <a:r>
              <a:rPr sz="1800" dirty="0" err="1"/>
              <a:t>контейнеризации</a:t>
            </a:r>
            <a:r>
              <a:rPr sz="1800" dirty="0"/>
              <a:t> и </a:t>
            </a:r>
            <a:r>
              <a:rPr sz="1800" dirty="0" err="1"/>
              <a:t>автоматизации</a:t>
            </a:r>
            <a:r>
              <a:rPr sz="1800" dirty="0"/>
              <a:t> </a:t>
            </a:r>
            <a:r>
              <a:rPr sz="1800" dirty="0" err="1"/>
              <a:t>развертывания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img/grpc.png">
            <a:extLst>
              <a:ext uri="{FF2B5EF4-FFF2-40B4-BE49-F238E27FC236}">
                <a16:creationId xmlns:a16="http://schemas.microsoft.com/office/drawing/2014/main" id="{A3E0431E-F269-E7B4-558E-A9D144A9E30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33022" y="1192865"/>
            <a:ext cx="1768838" cy="17688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Стек технологий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Go</a:t>
            </a:r>
          </a:p>
          <a:p>
            <a:pPr lvl="0"/>
            <a:r>
              <a:rPr dirty="0"/>
              <a:t>PostgreSQL</a:t>
            </a:r>
          </a:p>
          <a:p>
            <a:pPr lvl="0"/>
            <a:r>
              <a:rPr dirty="0"/>
              <a:t>Docker, Docker Compose</a:t>
            </a:r>
          </a:p>
          <a:p>
            <a:pPr lvl="0"/>
            <a:r>
              <a:rPr dirty="0"/>
              <a:t>API: </a:t>
            </a:r>
            <a:r>
              <a:rPr dirty="0" err="1"/>
              <a:t>gRPC</a:t>
            </a:r>
            <a:r>
              <a:rPr dirty="0"/>
              <a:t>, REST, Protocol Buffers</a:t>
            </a:r>
          </a:p>
          <a:p>
            <a:pPr lvl="0"/>
            <a:r>
              <a:rPr dirty="0"/>
              <a:t>Swagger, </a:t>
            </a:r>
            <a:r>
              <a:rPr dirty="0" err="1"/>
              <a:t>Godoc</a:t>
            </a:r>
            <a:endParaRPr dirty="0"/>
          </a:p>
          <a:p>
            <a:pPr lvl="0"/>
            <a:r>
              <a:rPr dirty="0" err="1"/>
              <a:t>Микросервисы</a:t>
            </a:r>
            <a:r>
              <a:rPr dirty="0"/>
              <a:t>, </a:t>
            </a:r>
            <a:r>
              <a:rPr dirty="0" err="1"/>
              <a:t>Чистая</a:t>
            </a:r>
            <a:r>
              <a:rPr dirty="0"/>
              <a:t> </a:t>
            </a:r>
            <a:r>
              <a:rPr dirty="0" err="1"/>
              <a:t>архитектура</a:t>
            </a:r>
            <a:endParaRPr dirty="0"/>
          </a:p>
        </p:txBody>
      </p:sp>
      <p:pic>
        <p:nvPicPr>
          <p:cNvPr id="4" name="Picture 1" descr="img/golang.png">
            <a:extLst>
              <a:ext uri="{FF2B5EF4-FFF2-40B4-BE49-F238E27FC236}">
                <a16:creationId xmlns:a16="http://schemas.microsoft.com/office/drawing/2014/main" id="{EAC809D3-71E7-99EA-4911-92F2A4320747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rcRect l="9340" t="32557" r="7405" b="30115"/>
          <a:stretch/>
        </p:blipFill>
        <p:spPr bwMode="auto">
          <a:xfrm>
            <a:off x="6132247" y="1640077"/>
            <a:ext cx="1870606" cy="7406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img/postgres.png">
            <a:extLst>
              <a:ext uri="{FF2B5EF4-FFF2-40B4-BE49-F238E27FC236}">
                <a16:creationId xmlns:a16="http://schemas.microsoft.com/office/drawing/2014/main" id="{EB6ECE2C-5F0D-09DF-D653-20B702135D8B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rcRect l="14420" t="14420" r="13813" b="13813"/>
          <a:stretch/>
        </p:blipFill>
        <p:spPr bwMode="auto">
          <a:xfrm>
            <a:off x="8930453" y="4518531"/>
            <a:ext cx="1636294" cy="16096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img/docker.png">
            <a:extLst>
              <a:ext uri="{FF2B5EF4-FFF2-40B4-BE49-F238E27FC236}">
                <a16:creationId xmlns:a16="http://schemas.microsoft.com/office/drawing/2014/main" id="{A6BD778D-D019-FED3-3E63-3DC2FD354DAA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368274" y="2873567"/>
            <a:ext cx="1639066" cy="140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1" descr="img/swagger.png">
            <a:extLst>
              <a:ext uri="{FF2B5EF4-FFF2-40B4-BE49-F238E27FC236}">
                <a16:creationId xmlns:a16="http://schemas.microsoft.com/office/drawing/2014/main" id="{E4221ED4-1C7A-082A-0FBF-4B221B5F0B3F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rcRect l="12565" t="13036" r="11599" b="15706"/>
          <a:stretch/>
        </p:blipFill>
        <p:spPr bwMode="auto">
          <a:xfrm>
            <a:off x="6369088" y="4597347"/>
            <a:ext cx="1681114" cy="1579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img/protobuf.png">
            <a:extLst>
              <a:ext uri="{FF2B5EF4-FFF2-40B4-BE49-F238E27FC236}">
                <a16:creationId xmlns:a16="http://schemas.microsoft.com/office/drawing/2014/main" id="{99BCFE3D-0CC2-F20F-D626-BCCD719D781E}"/>
              </a:ext>
            </a:extLst>
          </p:cNvPr>
          <p:cNvPicPr>
            <a:picLocks noGrp="1" noChangeAspect="1"/>
          </p:cNvPicPr>
          <p:nvPr/>
        </p:nvPicPr>
        <p:blipFill>
          <a:blip r:embed="rId8"/>
          <a:srcRect l="3458" t="19199" r="4776" b="20120"/>
          <a:stretch/>
        </p:blipFill>
        <p:spPr bwMode="auto">
          <a:xfrm>
            <a:off x="8236229" y="3144795"/>
            <a:ext cx="2888682" cy="7163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Архитектура проекта</a:t>
            </a:r>
          </a:p>
        </p:txBody>
      </p:sp>
      <p:pic>
        <p:nvPicPr>
          <p:cNvPr id="3" name="Picture 1" descr="img/app-arc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816100"/>
            <a:ext cx="10160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BB321-7222-3512-E370-97D424D7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rPr b="1" dirty="0" err="1"/>
              <a:t>Чистая</a:t>
            </a:r>
            <a:r>
              <a:rPr b="1" dirty="0"/>
              <a:t> </a:t>
            </a:r>
            <a:r>
              <a:rPr b="1" dirty="0" err="1"/>
              <a:t>архитектура</a:t>
            </a:r>
            <a:endParaRPr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300C7-8C71-1D0F-F325-04A03F56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Чистая</a:t>
            </a:r>
            <a:r>
              <a:rPr dirty="0"/>
              <a:t> </a:t>
            </a:r>
            <a:r>
              <a:rPr dirty="0" err="1"/>
              <a:t>архитектура</a:t>
            </a:r>
            <a:r>
              <a:rPr dirty="0"/>
              <a:t> (Clean Architecture)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подход</a:t>
            </a:r>
            <a:r>
              <a:rPr dirty="0"/>
              <a:t> к </a:t>
            </a:r>
            <a:r>
              <a:rPr dirty="0" err="1"/>
              <a:t>разработке</a:t>
            </a:r>
            <a:r>
              <a:rPr dirty="0"/>
              <a:t> </a:t>
            </a:r>
            <a:r>
              <a:rPr dirty="0" err="1"/>
              <a:t>приложений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обеспечивает</a:t>
            </a:r>
            <a:r>
              <a:rPr dirty="0"/>
              <a:t> </a:t>
            </a:r>
            <a:r>
              <a:rPr dirty="0" err="1"/>
              <a:t>четкое</a:t>
            </a:r>
            <a:r>
              <a:rPr dirty="0"/>
              <a:t> </a:t>
            </a:r>
            <a:r>
              <a:rPr dirty="0" err="1"/>
              <a:t>разделение</a:t>
            </a:r>
            <a:r>
              <a:rPr dirty="0"/>
              <a:t> </a:t>
            </a:r>
            <a:r>
              <a:rPr dirty="0" err="1"/>
              <a:t>слоев</a:t>
            </a:r>
            <a:r>
              <a:rPr dirty="0"/>
              <a:t> и </a:t>
            </a:r>
            <a:r>
              <a:rPr dirty="0" err="1"/>
              <a:t>инверсию</a:t>
            </a:r>
            <a:r>
              <a:rPr dirty="0"/>
              <a:t> </a:t>
            </a:r>
            <a:r>
              <a:rPr dirty="0" err="1"/>
              <a:t>зависимостей</a:t>
            </a:r>
            <a:r>
              <a:rPr dirty="0"/>
              <a:t>.</a:t>
            </a:r>
          </a:p>
        </p:txBody>
      </p:sp>
      <p:pic>
        <p:nvPicPr>
          <p:cNvPr id="3" name="Picture 1" descr="img/clean-arc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78500" y="977900"/>
            <a:ext cx="49784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Описание</a:t>
            </a:r>
            <a:r>
              <a:rPr b="1" dirty="0"/>
              <a:t> </a:t>
            </a:r>
            <a:r>
              <a:rPr b="1" dirty="0" err="1"/>
              <a:t>компонентов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Сервис</a:t>
            </a:r>
            <a:r>
              <a:rPr b="1" dirty="0"/>
              <a:t> </a:t>
            </a:r>
            <a:r>
              <a:rPr b="1" dirty="0" err="1"/>
              <a:t>авторизации</a:t>
            </a:r>
            <a:r>
              <a:rPr b="1" dirty="0"/>
              <a:t> (Auth Service)</a:t>
            </a:r>
          </a:p>
          <a:p>
            <a:pPr lvl="0"/>
            <a:r>
              <a:rPr dirty="0" err="1"/>
              <a:t>Управляет</a:t>
            </a:r>
            <a:r>
              <a:rPr dirty="0"/>
              <a:t> </a:t>
            </a:r>
            <a:r>
              <a:rPr dirty="0" err="1"/>
              <a:t>пользователями</a:t>
            </a:r>
            <a:r>
              <a:rPr dirty="0"/>
              <a:t>, </a:t>
            </a:r>
            <a:r>
              <a:rPr dirty="0" err="1"/>
              <a:t>ролями</a:t>
            </a:r>
            <a:r>
              <a:rPr dirty="0"/>
              <a:t>, </a:t>
            </a:r>
            <a:r>
              <a:rPr dirty="0" err="1"/>
              <a:t>правами</a:t>
            </a:r>
            <a:endParaRPr dirty="0"/>
          </a:p>
          <a:p>
            <a:pPr lvl="0"/>
            <a:r>
              <a:rPr dirty="0" err="1"/>
              <a:t>Предоставляет</a:t>
            </a:r>
            <a:r>
              <a:rPr dirty="0"/>
              <a:t> API </a:t>
            </a:r>
            <a:r>
              <a:rPr dirty="0" err="1"/>
              <a:t>для</a:t>
            </a:r>
            <a:r>
              <a:rPr dirty="0"/>
              <a:t>:</a:t>
            </a:r>
          </a:p>
          <a:p>
            <a:pPr lvl="1"/>
            <a:r>
              <a:rPr dirty="0" err="1"/>
              <a:t>Регистрации</a:t>
            </a:r>
            <a:r>
              <a:rPr dirty="0"/>
              <a:t>/</a:t>
            </a:r>
            <a:r>
              <a:rPr dirty="0" err="1"/>
              <a:t>Аутентификации</a:t>
            </a:r>
            <a:r>
              <a:rPr dirty="0"/>
              <a:t> (login)</a:t>
            </a:r>
          </a:p>
          <a:p>
            <a:pPr lvl="1"/>
            <a:r>
              <a:rPr dirty="0" err="1"/>
              <a:t>Выдачи</a:t>
            </a:r>
            <a:r>
              <a:rPr dirty="0"/>
              <a:t> JWT </a:t>
            </a:r>
            <a:r>
              <a:rPr dirty="0" err="1"/>
              <a:t>токена</a:t>
            </a:r>
            <a:endParaRPr dirty="0"/>
          </a:p>
          <a:p>
            <a:pPr lvl="1"/>
            <a:r>
              <a:rPr dirty="0" err="1"/>
              <a:t>Проверки</a:t>
            </a:r>
            <a:r>
              <a:rPr dirty="0"/>
              <a:t> </a:t>
            </a:r>
            <a:r>
              <a:rPr dirty="0" err="1"/>
              <a:t>прав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токену</a:t>
            </a:r>
            <a:endParaRPr dirty="0"/>
          </a:p>
          <a:p>
            <a:pPr lvl="0"/>
            <a:r>
              <a:rPr dirty="0" err="1"/>
              <a:t>Использует</a:t>
            </a:r>
            <a:r>
              <a:rPr dirty="0"/>
              <a:t> </a:t>
            </a:r>
            <a:r>
              <a:rPr dirty="0" err="1"/>
              <a:t>отдельную</a:t>
            </a:r>
            <a:r>
              <a:rPr dirty="0"/>
              <a:t> БД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 и </a:t>
            </a:r>
            <a:r>
              <a:rPr dirty="0" err="1"/>
              <a:t>прав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Описание компонентов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Сервис миграций (Migration Service)</a:t>
            </a:r>
          </a:p>
          <a:p>
            <a:pPr lvl="0"/>
            <a:r>
              <a:t>Управляет жизненным циклом миграций БД</a:t>
            </a:r>
          </a:p>
          <a:p>
            <a:pPr lvl="0"/>
            <a:r>
              <a:t>Предоставляет API для:</a:t>
            </a:r>
          </a:p>
          <a:p>
            <a:pPr lvl="1"/>
            <a:r>
              <a:t>Создания миграций</a:t>
            </a:r>
          </a:p>
          <a:p>
            <a:pPr lvl="1"/>
            <a:r>
              <a:t>Применения миграций</a:t>
            </a:r>
          </a:p>
          <a:p>
            <a:pPr lvl="1"/>
            <a:r>
              <a:t>Отката миграций</a:t>
            </a:r>
          </a:p>
          <a:p>
            <a:pPr lvl="1"/>
            <a:r>
              <a:t>Просмотра статуса и истории миграций</a:t>
            </a:r>
          </a:p>
          <a:p>
            <a:pPr lvl="0"/>
            <a:r>
              <a:t>Использует целевую БД для хранения метаданных миграций и логов</a:t>
            </a:r>
          </a:p>
          <a:p>
            <a:pPr lvl="0"/>
            <a:r>
              <a:t>Взаимодействует с Auth Service для авторизации операций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2B01C-858B-BD3F-3842-FEF5FF52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Автоматическая генерация документации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BFF5CD-B532-6D9F-0101-B4BB79A5E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Код</a:t>
            </a:r>
          </a:p>
        </p:txBody>
      </p:sp>
      <p:pic>
        <p:nvPicPr>
          <p:cNvPr id="4" name="Picture 1" descr="img/migrator-godoc-smal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14600"/>
            <a:ext cx="5156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400FD73-BC9A-51FB-730B-FF8FC0138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Интерфейсы</a:t>
            </a:r>
          </a:p>
        </p:txBody>
      </p:sp>
      <p:pic>
        <p:nvPicPr>
          <p:cNvPr id="6" name="Picture 1" descr="img/migrator-swagger-small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501900"/>
            <a:ext cx="5181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393</Words>
  <Application>Microsoft Office PowerPoint</Application>
  <PresentationFormat>Широкоэкранный</PresentationFormat>
  <Paragraphs>67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Тема Office</vt:lpstr>
      <vt:lpstr>Выпускная квалификационная работа бакалавра на тему: Серверная компонента приложения для управления миграциями в реляционных базах данных</vt:lpstr>
      <vt:lpstr>Актуальность темы</vt:lpstr>
      <vt:lpstr>Цель и задачи работы</vt:lpstr>
      <vt:lpstr>Стек технологий</vt:lpstr>
      <vt:lpstr>Архитектура проекта</vt:lpstr>
      <vt:lpstr>Чистая архитектура</vt:lpstr>
      <vt:lpstr>Описание компонентов</vt:lpstr>
      <vt:lpstr>Описание компонентов</vt:lpstr>
      <vt:lpstr>Автоматическая генерация документации</vt:lpstr>
      <vt:lpstr>Результат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 Chapkin</dc:creator>
  <cp:lastModifiedBy>Vlad Chapkin</cp:lastModifiedBy>
  <cp:revision>31</cp:revision>
  <dcterms:created xsi:type="dcterms:W3CDTF">2025-05-10T10:36:38Z</dcterms:created>
  <dcterms:modified xsi:type="dcterms:W3CDTF">2025-05-10T21:10:38Z</dcterms:modified>
</cp:coreProperties>
</file>