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DM Sans Medium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  <p:embeddedFont>
      <p:font typeface="DM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Medium-bold.fntdata"/><Relationship Id="rId22" Type="http://schemas.openxmlformats.org/officeDocument/2006/relationships/font" Target="fonts/DMSansMedium-boldItalic.fntdata"/><Relationship Id="rId21" Type="http://schemas.openxmlformats.org/officeDocument/2006/relationships/font" Target="fonts/DMSansMedium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28" Type="http://schemas.openxmlformats.org/officeDocument/2006/relationships/font" Target="fonts/DMSans-bold.fntdata"/><Relationship Id="rId27" Type="http://schemas.openxmlformats.org/officeDocument/2006/relationships/font" Target="fonts/DM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DM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DMSans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ab1a498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ab1a498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ab1a498bb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1ab1a498bb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**Performance Metrics**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Show initial results (training loss, validation loss, recall, etc.).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**Question:** *Do you have specific metrics or graphs from the initial CNN training?*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*Format:* "Include a line graph showing training and validation loss over epochs for the CNN model."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b879107b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b879107b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b879107b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1b879107b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ab1a498bb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ab1a498bb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ab1a498bb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ab1a498bb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ab1a498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ab1a498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ab1a498bb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1ab1a498bb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**Dataset Characteristics**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Key features such 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Number of recordings.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Duration range.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Diversity in styles and composers.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b77f7e0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b77f7e0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**Dataset Characteristics**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Key features such 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Number of recordings.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Duration range.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Diversity in styles and composers.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b77f7e03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1b77f7e0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**Dataset Characteristics**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Key features such 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Number of recordings.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Duration range.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Diversity in styles and composers.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b77f7e03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b77f7e03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**Dataset Characteristics**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Key features such 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Number of recordings.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Duration range.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Diversity in styles and composers.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b77f7e03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b77f7e03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**Dataset Characteristics**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Key features such 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Number of recordings.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Duration range.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Diversity in styles and composers.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b879107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1b879107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77" name="Google Shape;177;p2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8" name="Google Shape;208;p3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4" type="body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Dec 2024</a:t>
            </a:r>
            <a:endParaRPr/>
          </a:p>
        </p:txBody>
      </p:sp>
      <p:sp>
        <p:nvSpPr>
          <p:cNvPr id="218" name="Google Shape;218;p32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Piano</a:t>
            </a:r>
            <a:br>
              <a:rPr lang="en"/>
            </a:br>
            <a:r>
              <a:rPr lang="en"/>
              <a:t>Transcriber</a:t>
            </a:r>
            <a:endParaRPr/>
          </a:p>
        </p:txBody>
      </p:sp>
      <p:sp>
        <p:nvSpPr>
          <p:cNvPr id="219" name="Google Shape;219;p32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Mason Galusha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Connor McCall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 Carson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Graham Adams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Confidential</a:t>
            </a:r>
            <a:endParaRPr/>
          </a:p>
        </p:txBody>
      </p:sp>
      <p:pic>
        <p:nvPicPr>
          <p:cNvPr id="221" name="Google Shape;221;p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7207" l="0" r="0" t="7198"/>
          <a:stretch/>
        </p:blipFill>
        <p:spPr>
          <a:xfrm>
            <a:off x="4437575" y="2171250"/>
            <a:ext cx="4509600" cy="28950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41"/>
          <p:cNvSpPr txBox="1"/>
          <p:nvPr>
            <p:ph idx="1" type="body"/>
          </p:nvPr>
        </p:nvSpPr>
        <p:spPr>
          <a:xfrm>
            <a:off x="196950" y="196725"/>
            <a:ext cx="240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 Architecture Mk1</a:t>
            </a:r>
            <a:endParaRPr/>
          </a:p>
        </p:txBody>
      </p:sp>
      <p:sp>
        <p:nvSpPr>
          <p:cNvPr id="304" name="Google Shape;304;p4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Piano Transcriber</a:t>
            </a:r>
            <a:endParaRPr/>
          </a:p>
        </p:txBody>
      </p:sp>
      <p:sp>
        <p:nvSpPr>
          <p:cNvPr id="305" name="Google Shape;305;p41"/>
          <p:cNvSpPr txBox="1"/>
          <p:nvPr/>
        </p:nvSpPr>
        <p:spPr>
          <a:xfrm>
            <a:off x="582099" y="372725"/>
            <a:ext cx="7598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Convolutional Neural Network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633150" y="924875"/>
            <a:ext cx="7956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Challenge Faced: </a:t>
            </a:r>
            <a:r>
              <a:rPr lang="en" sz="21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model plateaued after around 20 epochs and struggled with capturing note duration. </a:t>
            </a:r>
            <a:endParaRPr sz="21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7" name="Google Shape;3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50" y="2056825"/>
            <a:ext cx="8839200" cy="289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Performance Summary</a:t>
            </a:r>
            <a:endParaRPr/>
          </a:p>
        </p:txBody>
      </p:sp>
      <p:sp>
        <p:nvSpPr>
          <p:cNvPr id="313" name="Google Shape;313;p42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Piano Transcriber</a:t>
            </a:r>
            <a:endParaRPr/>
          </a:p>
        </p:txBody>
      </p:sp>
      <p:pic>
        <p:nvPicPr>
          <p:cNvPr id="314" name="Google Shape;3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9900"/>
            <a:ext cx="8839198" cy="291715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2"/>
          <p:cNvSpPr txBox="1"/>
          <p:nvPr/>
        </p:nvSpPr>
        <p:spPr>
          <a:xfrm>
            <a:off x="931350" y="405825"/>
            <a:ext cx="72813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Performance Summary</a:t>
            </a:r>
            <a:endParaRPr b="1"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Strengths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model excelled at </a:t>
            </a:r>
            <a:r>
              <a:rPr b="1"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pitch identification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accurately recognizing active notes.</a:t>
            </a:r>
            <a:endParaRPr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Challenges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Struggled with </a:t>
            </a:r>
            <a:r>
              <a:rPr b="1"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note duration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leading to difficulty determining </a:t>
            </a:r>
            <a:r>
              <a:rPr b="1"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when notes end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321" name="Google Shape;321;p4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3"/>
          <p:cNvSpPr txBox="1"/>
          <p:nvPr/>
        </p:nvSpPr>
        <p:spPr>
          <a:xfrm>
            <a:off x="268200" y="816100"/>
            <a:ext cx="4224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Evaluation Insights</a:t>
            </a:r>
            <a:endParaRPr b="1"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Sparse Data Impact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Piano roll files are highly </a:t>
            </a: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sparse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with most values being 0.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Accuracy Observation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Accuracy appears strong, as the model can achieve high performance by predominantly predicting 0s.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Precision Limitation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middling </a:t>
            </a: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precision score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reveals the model's struggle to reliably predict </a:t>
            </a: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positive values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23" name="Google Shape;3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900" y="500675"/>
            <a:ext cx="3002047" cy="39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44"/>
          <p:cNvSpPr txBox="1"/>
          <p:nvPr>
            <p:ph idx="1" type="body"/>
          </p:nvPr>
        </p:nvSpPr>
        <p:spPr>
          <a:xfrm>
            <a:off x="196950" y="196725"/>
            <a:ext cx="240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30" name="Google Shape;330;p44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Piano Transcriber</a:t>
            </a:r>
            <a:endParaRPr/>
          </a:p>
        </p:txBody>
      </p:sp>
      <p:sp>
        <p:nvSpPr>
          <p:cNvPr id="331" name="Google Shape;331;p44"/>
          <p:cNvSpPr txBox="1"/>
          <p:nvPr/>
        </p:nvSpPr>
        <p:spPr>
          <a:xfrm>
            <a:off x="516424" y="744800"/>
            <a:ext cx="7598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Opportunities to expand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2" name="Google Shape;332;p44"/>
          <p:cNvSpPr txBox="1"/>
          <p:nvPr/>
        </p:nvSpPr>
        <p:spPr>
          <a:xfrm>
            <a:off x="516425" y="1669050"/>
            <a:ext cx="7956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Merriweather"/>
              <a:buAutoNum type="arabicPeriod"/>
            </a:pPr>
            <a:r>
              <a:rPr b="1" lang="en" sz="21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Output conversion: </a:t>
            </a:r>
            <a:r>
              <a:rPr lang="en" sz="21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Convert model outputs back to MIDI format</a:t>
            </a:r>
            <a:endParaRPr sz="21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Merriweather"/>
              <a:buAutoNum type="arabicPeriod"/>
            </a:pPr>
            <a:r>
              <a:rPr b="1" lang="en" sz="21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Spectrogram Generation from MIDIs:</a:t>
            </a:r>
            <a:r>
              <a:rPr lang="en" sz="21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Use libraries to generate spectrograms from predicted MIDI</a:t>
            </a:r>
            <a:endParaRPr sz="21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Merriweather"/>
              <a:buAutoNum type="arabicPeriod"/>
            </a:pPr>
            <a:r>
              <a:rPr b="1" lang="en" sz="21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Model Improvements:</a:t>
            </a:r>
            <a:r>
              <a:rPr lang="en" sz="21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adding attention mechanisms</a:t>
            </a:r>
            <a:endParaRPr sz="21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Merriweather"/>
              <a:buAutoNum type="arabicPeriod"/>
            </a:pPr>
            <a:r>
              <a:rPr b="1" lang="en" sz="21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Deployment:</a:t>
            </a:r>
            <a:r>
              <a:rPr lang="en" sz="21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deploy the model as an application or service ($$$)</a:t>
            </a:r>
            <a:endParaRPr sz="21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28" name="Google Shape;228;p3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Piano Transcriber</a:t>
            </a:r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196949" y="882100"/>
            <a:ext cx="7598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Goal:</a:t>
            </a:r>
            <a:endParaRPr b="1"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Develop a model that can recognize notes played on a piano from audio reco</a:t>
            </a: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rdings and convert them into MIDI files.  Aim to generate MIDI files from piano audio files using our trained model.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Significance:</a:t>
            </a:r>
            <a:endParaRPr b="1"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Simplifies the process of transcribing piano music.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Allows musicians to capture spontaneous compositions.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Facilitates learning and practicing by providing visual notation.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36" name="Google Shape;236;p34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Piano Transcriber</a:t>
            </a:r>
            <a:endParaRPr/>
          </a:p>
        </p:txBody>
      </p:sp>
      <p:sp>
        <p:nvSpPr>
          <p:cNvPr id="237" name="Google Shape;237;p34"/>
          <p:cNvSpPr txBox="1"/>
          <p:nvPr/>
        </p:nvSpPr>
        <p:spPr>
          <a:xfrm>
            <a:off x="516424" y="1354400"/>
            <a:ext cx="7598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automatic music transcription?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516424" y="2355375"/>
            <a:ext cx="7598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Automatic transcription of music for instruments, like that of a piano, involves converting audio recordings into symbolic representations like MIDI files, which can be used for music analysis, education, and interactive applications.</a:t>
            </a:r>
            <a:endParaRPr sz="21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245" name="Google Shape;245;p35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Piano Transcriber</a:t>
            </a:r>
            <a:endParaRPr/>
          </a:p>
        </p:txBody>
      </p:sp>
      <p:sp>
        <p:nvSpPr>
          <p:cNvPr id="246" name="Google Shape;246;p35"/>
          <p:cNvSpPr txBox="1"/>
          <p:nvPr/>
        </p:nvSpPr>
        <p:spPr>
          <a:xfrm>
            <a:off x="516424" y="744800"/>
            <a:ext cx="7598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MAESTRO Dataset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516425" y="1440975"/>
            <a:ext cx="4583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Overview</a:t>
            </a:r>
            <a:endParaRPr b="1"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Sourced from the International Piano-e-Competition.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Contains over </a:t>
            </a: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200 hours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of paired audio and MIDI recordings.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Quality and Precision</a:t>
            </a:r>
            <a:endParaRPr b="1"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Audio: Uncompressed CD-quality (44.1–48 kHz, 16-bit PCM stereo).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MIDI: Includes key strike velocities and pedal positions.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Alignment: Audio and MIDI are aligned with approximately </a:t>
            </a: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 ms accuracy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Practical Considerations</a:t>
            </a:r>
            <a:endParaRPr b="1"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size: Over </a:t>
            </a: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100GB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Memory management is crucial due to the large size.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5099750" y="1440975"/>
            <a:ext cx="3604200" cy="23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Goal</a:t>
            </a:r>
            <a:endParaRPr b="1"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Extract </a:t>
            </a: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MIDI metadata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from the dataset.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 the metadata to create </a:t>
            </a: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relevant labels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for training models: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○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Pitch detection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○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Onset timings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○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Other musical features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255" name="Google Shape;255;p36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Piano Transcriber</a:t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516424" y="744800"/>
            <a:ext cx="7598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Preprocessing Pipeline Part 1</a:t>
            </a:r>
            <a:endParaRPr b="1" sz="3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516425" y="1467750"/>
            <a:ext cx="4711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Purpose</a:t>
            </a:r>
            <a:endParaRPr b="1"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Convert audio recordings and corresponding MIDI data into a structured format for model training.</a:t>
            </a:r>
            <a:endParaRPr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Audio Processing Steps</a:t>
            </a:r>
            <a:endParaRPr b="1" sz="1300">
              <a:solidFill>
                <a:schemeClr val="dk1"/>
              </a:solidFill>
              <a:highlight>
                <a:srgbClr val="F3F1D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"/>
              <a:buAutoNum type="arabicPeriod"/>
            </a:pPr>
            <a:r>
              <a:rPr lang="en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Load in audio files using librosa</a:t>
            </a:r>
            <a:endParaRPr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"/>
              <a:buAutoNum type="arabicPeriod"/>
            </a:pPr>
            <a:r>
              <a:rPr lang="en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Convert audio to a spectrogram.  Represents frequencies over time.</a:t>
            </a:r>
            <a:endParaRPr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"/>
              <a:buAutoNum type="arabicPeriod"/>
            </a:pPr>
            <a:r>
              <a:rPr lang="en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Transpose spectrogram.</a:t>
            </a:r>
            <a:endParaRPr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Rows represent time intervals (~11 milliseconds each)</a:t>
            </a:r>
            <a:endParaRPr b="1"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This becomes the model input</a:t>
            </a:r>
            <a:endParaRPr b="1"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63" y="2119775"/>
            <a:ext cx="3626174" cy="28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265" name="Google Shape;265;p37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Piano Transcriber</a:t>
            </a:r>
            <a:endParaRPr/>
          </a:p>
        </p:txBody>
      </p:sp>
      <p:sp>
        <p:nvSpPr>
          <p:cNvPr id="266" name="Google Shape;266;p37"/>
          <p:cNvSpPr txBox="1"/>
          <p:nvPr/>
        </p:nvSpPr>
        <p:spPr>
          <a:xfrm>
            <a:off x="476724" y="331125"/>
            <a:ext cx="7598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Preprocessing Pipeline Part 2</a:t>
            </a:r>
            <a:endParaRPr b="1" sz="3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96225" y="1238600"/>
            <a:ext cx="5182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MIDI Processing Steps</a:t>
            </a:r>
            <a:endParaRPr b="1"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erriweather"/>
              <a:buAutoNum type="arabicPeriod"/>
            </a:pP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Extract note information from MIDI files: Start time, end time, and pitch of each note.</a:t>
            </a:r>
            <a:endParaRPr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erriweather"/>
              <a:buAutoNum type="arabicPeriod"/>
            </a:pP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a DataFrame from MIDI data.</a:t>
            </a:r>
            <a:endParaRPr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Alignment</a:t>
            </a:r>
            <a:endParaRPr b="1"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erriweather"/>
              <a:buChar char="●"/>
            </a:pP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Match time indices of the spectrogram with MIDI notes.</a:t>
            </a:r>
            <a:endParaRPr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erriweather"/>
              <a:buChar char="●"/>
            </a:pP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a piano roll:</a:t>
            </a:r>
            <a:endParaRPr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erriweather"/>
              <a:buChar char="○"/>
            </a:pP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binary matrix with 88 columns (one for each piano key).</a:t>
            </a:r>
            <a:endParaRPr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erriweather"/>
              <a:buChar char="○"/>
            </a:pP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Rows correspond to time intervals.</a:t>
            </a:r>
            <a:endParaRPr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erriweather"/>
              <a:buChar char="○"/>
            </a:pP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Entries are 1 if a note is active, 0 otherwise.</a:t>
            </a:r>
            <a:endParaRPr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Output:</a:t>
            </a:r>
            <a:endParaRPr b="1"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erriweather"/>
              <a:buChar char="●"/>
            </a:pP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Combined DataFrame of spectrogram data (inputs) and piano roll (labels).</a:t>
            </a:r>
            <a:endParaRPr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erriweather"/>
              <a:buChar char="●"/>
            </a:pP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Ready for model training or prediction.</a:t>
            </a:r>
            <a:endParaRPr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555" y="899625"/>
            <a:ext cx="3531670" cy="41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275" name="Google Shape;275;p38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Piano Transcriber</a:t>
            </a:r>
            <a:endParaRPr/>
          </a:p>
        </p:txBody>
      </p:sp>
      <p:sp>
        <p:nvSpPr>
          <p:cNvPr id="276" name="Google Shape;276;p38"/>
          <p:cNvSpPr txBox="1"/>
          <p:nvPr/>
        </p:nvSpPr>
        <p:spPr>
          <a:xfrm>
            <a:off x="516424" y="744800"/>
            <a:ext cx="7598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Concatenation</a:t>
            </a:r>
            <a:endParaRPr b="1" sz="3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96224" y="1238600"/>
            <a:ext cx="3616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Purpose of 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concat_data.py</a:t>
            </a:r>
            <a:endParaRPr b="1"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Process the entire MAESTRO dataset efficiently.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Convert data into manageable chunks due to memory constraints.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Process</a:t>
            </a:r>
            <a:endParaRPr b="1"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Split dataset into </a:t>
            </a: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10 parts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Iterate over 10% of the data at a time.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 the pipeline to convert each part into DataFrames.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Save each processed chunk to disk.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Memory Management</a:t>
            </a:r>
            <a:endParaRPr b="1"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Virtual machine with </a:t>
            </a: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100GB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memory used.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Processing all data took approximately </a:t>
            </a: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5-8 hours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78" name="Google Shape;278;p38"/>
          <p:cNvPicPr preferRelativeResize="0"/>
          <p:nvPr/>
        </p:nvPicPr>
        <p:blipFill rotWithShape="1">
          <a:blip r:embed="rId3">
            <a:alphaModFix/>
          </a:blip>
          <a:srcRect b="0" l="0" r="0" t="9869"/>
          <a:stretch/>
        </p:blipFill>
        <p:spPr>
          <a:xfrm>
            <a:off x="3712875" y="2483975"/>
            <a:ext cx="5487649" cy="20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285" name="Google Shape;285;p39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Piano Transcriber</a:t>
            </a:r>
            <a:endParaRPr/>
          </a:p>
        </p:txBody>
      </p:sp>
      <p:sp>
        <p:nvSpPr>
          <p:cNvPr id="286" name="Google Shape;286;p39"/>
          <p:cNvSpPr txBox="1"/>
          <p:nvPr/>
        </p:nvSpPr>
        <p:spPr>
          <a:xfrm>
            <a:off x="516424" y="744800"/>
            <a:ext cx="7598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Cloud Computing with Google Cloud</a:t>
            </a:r>
            <a:endParaRPr b="1" sz="3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0" y="1238600"/>
            <a:ext cx="3840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127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Infrastructure</a:t>
            </a:r>
            <a:endParaRPr b="1"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"/>
              <a:buChar char="●"/>
            </a:pPr>
            <a:r>
              <a:rPr lang="en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Used Google Cloud’s virtual machines for training.</a:t>
            </a:r>
            <a:endParaRPr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3175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Machine Specs</a:t>
            </a:r>
            <a:endParaRPr b="1"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"/>
              <a:buChar char="●"/>
            </a:pPr>
            <a:r>
              <a:rPr lang="en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GPU: NVIDIA Tesla P100.</a:t>
            </a:r>
            <a:endParaRPr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"/>
              <a:buChar char="●"/>
            </a:pPr>
            <a:r>
              <a:rPr lang="en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CPUs: 16 vCPUs.</a:t>
            </a:r>
            <a:endParaRPr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"/>
              <a:buChar char="●"/>
            </a:pPr>
            <a:r>
              <a:rPr lang="en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Memory: 104GB.</a:t>
            </a:r>
            <a:endParaRPr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"/>
              <a:buChar char="●"/>
            </a:pPr>
            <a:r>
              <a:rPr lang="en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Storage: 500GB disk space.</a:t>
            </a:r>
            <a:endParaRPr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27000" lvl="0" marL="127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Cost Management</a:t>
            </a:r>
            <a:endParaRPr b="1"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"/>
              <a:buChar char="●"/>
            </a:pPr>
            <a:r>
              <a:rPr lang="en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Cost: Approximately </a:t>
            </a:r>
            <a:r>
              <a:rPr b="1" lang="en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$2 per hour</a:t>
            </a:r>
            <a:r>
              <a:rPr lang="en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"/>
              <a:buChar char="●"/>
            </a:pPr>
            <a:r>
              <a:rPr lang="en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Utilized </a:t>
            </a:r>
            <a:r>
              <a:rPr b="1" lang="en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$300 free credits</a:t>
            </a:r>
            <a:r>
              <a:rPr lang="en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allowing for 150 hours of free usage.</a:t>
            </a:r>
            <a:endParaRPr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27000" lvl="0" marL="127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Setup</a:t>
            </a:r>
            <a:endParaRPr b="1"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"/>
              <a:buChar char="●"/>
            </a:pPr>
            <a:r>
              <a:rPr lang="en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Requested a GPU quota increase (approved almost instantly).</a:t>
            </a:r>
            <a:endParaRPr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"/>
              <a:buChar char="●"/>
            </a:pPr>
            <a:r>
              <a:rPr lang="en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Necessary for handling large-scale training tasks</a:t>
            </a:r>
            <a:r>
              <a:rPr lang="en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"/>
              <a:buChar char="●"/>
            </a:pPr>
            <a:r>
              <a:t/>
            </a:r>
            <a:endParaRPr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Training Time</a:t>
            </a:r>
            <a:endParaRPr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"/>
              <a:buChar char="●"/>
            </a:pPr>
            <a:r>
              <a:rPr lang="en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My machine 5 seconds per batch vm 7 seconds per 1000 batch.   1,000,000 batches per epoch</a:t>
            </a:r>
            <a:endParaRPr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825" y="1430200"/>
            <a:ext cx="5105799" cy="30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0"/>
          <p:cNvSpPr txBox="1"/>
          <p:nvPr>
            <p:ph idx="2" type="subTitle"/>
          </p:nvPr>
        </p:nvSpPr>
        <p:spPr>
          <a:xfrm>
            <a:off x="197375" y="196450"/>
            <a:ext cx="3986700" cy="3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Convolutional Layers</a:t>
            </a:r>
            <a:endParaRPr b="1"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Block 1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Conv2D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1 → 32 channels, kernel=(1, 3), padding=(0, 1)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BatchNorm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Normalizes activations.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ReLU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Activation function.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MaxPool2D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Downsample width by 2.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Block 2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Conv2D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32 → 64 channels, kernel=(1, 3), padding=(0, 1).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BatchNorm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Normalizes activations.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ReLU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Activation function.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MaxPool2D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Downsample width by 2.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Block 3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Conv2D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64 → 128 channels, kernel=(1, 3), padding=(0, 1).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BatchNorm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Normalizes activations.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ReLU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Activation function.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5" name="Google Shape;295;p40"/>
          <p:cNvSpPr txBox="1"/>
          <p:nvPr/>
        </p:nvSpPr>
        <p:spPr>
          <a:xfrm>
            <a:off x="4839275" y="696750"/>
            <a:ext cx="37062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Flattened Features</a:t>
            </a:r>
            <a:endParaRPr b="1"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Output Shape After Convolutions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Channels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128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Width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128 (from pooling reductions)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Flattened Size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128 × 1 × 128 = 16,384 features.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4839275" y="2263150"/>
            <a:ext cx="38886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Fully Connected Layers</a:t>
            </a:r>
            <a:endParaRPr b="1"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 1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Input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16,384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Output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256 neurons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Activation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ReLU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Dropout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50% for regularization.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 2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1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Input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256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Output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88 (number of pitches)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Activation</a:t>
            </a:r>
            <a:r>
              <a:rPr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Sigmoid (for pitch probabilities).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2706725" y="167800"/>
            <a:ext cx="36699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Architecture Overview</a:t>
            </a:r>
            <a:endParaRPr b="1"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