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83" r:id="rId6"/>
    <p:sldId id="313" r:id="rId7"/>
    <p:sldId id="296" r:id="rId8"/>
    <p:sldId id="315" r:id="rId9"/>
    <p:sldId id="308" r:id="rId10"/>
    <p:sldId id="298" r:id="rId11"/>
    <p:sldId id="299" r:id="rId12"/>
    <p:sldId id="300" r:id="rId13"/>
    <p:sldId id="301" r:id="rId14"/>
    <p:sldId id="309" r:id="rId15"/>
    <p:sldId id="316" r:id="rId16"/>
    <p:sldId id="311" r:id="rId17"/>
    <p:sldId id="312" r:id="rId18"/>
    <p:sldId id="310" r:id="rId19"/>
    <p:sldId id="302" r:id="rId20"/>
    <p:sldId id="317" r:id="rId21"/>
    <p:sldId id="30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8BB7F-8A86-4622-B651-27D97958DB37}">
          <p14:sldIdLst>
            <p14:sldId id="256"/>
            <p14:sldId id="283"/>
            <p14:sldId id="313"/>
            <p14:sldId id="296"/>
            <p14:sldId id="315"/>
            <p14:sldId id="308"/>
            <p14:sldId id="298"/>
            <p14:sldId id="299"/>
            <p14:sldId id="300"/>
            <p14:sldId id="301"/>
            <p14:sldId id="309"/>
            <p14:sldId id="316"/>
            <p14:sldId id="311"/>
            <p14:sldId id="312"/>
            <p14:sldId id="310"/>
            <p14:sldId id="302"/>
            <p14:sldId id="317"/>
            <p14:sldId id="303"/>
          </p14:sldIdLst>
        </p14:section>
        <p14:section name="Backup" id="{DF081FE1-D551-409D-BB40-51BA60660A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45FAE-53B3-499F-920F-9FCE8F84AD81}" v="22" dt="2022-10-05T06:54:22.250"/>
    <p1510:client id="{D14B84E6-B507-4B1C-ACE9-C2A7668E057F}" v="50" dt="2022-10-05T13:12:28.46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41" autoAdjust="0"/>
  </p:normalViewPr>
  <p:slideViewPr>
    <p:cSldViewPr snapToGrid="0">
      <p:cViewPr varScale="1">
        <p:scale>
          <a:sx n="58" d="100"/>
          <a:sy n="58" d="100"/>
        </p:scale>
        <p:origin x="4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was not designed for vector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6" y="2299885"/>
            <a:ext cx="5276943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 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678552" y="1184270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393D0-451A-4256-97E2-9F7140CCD45B}"/>
              </a:ext>
            </a:extLst>
          </p:cNvPr>
          <p:cNvSpPr/>
          <p:nvPr/>
        </p:nvSpPr>
        <p:spPr>
          <a:xfrm>
            <a:off x="7325536" y="4485955"/>
            <a:ext cx="47060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Pre-Requisites: </a:t>
            </a:r>
          </a:p>
          <a:p>
            <a:r>
              <a:rPr lang="en-US" dirty="0"/>
              <a:t>	- Jupyter notebook or Google Collab</a:t>
            </a:r>
          </a:p>
          <a:p>
            <a:r>
              <a:rPr lang="en-US" dirty="0"/>
              <a:t>	- Basic Python Knowledge( not mandatory)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3B919-D009-42EB-9E95-F273959E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123" y="3059790"/>
            <a:ext cx="2044752" cy="8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33B-2D17-4994-89E3-7A18519F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faster operations/memory benefits over python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FEDF-F5B4-493F-909F-D5862C2D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8D7C9-C851-42DC-949D-B7040967D0F0}"/>
              </a:ext>
            </a:extLst>
          </p:cNvPr>
          <p:cNvSpPr txBox="1"/>
          <p:nvPr/>
        </p:nvSpPr>
        <p:spPr>
          <a:xfrm>
            <a:off x="133004" y="103515"/>
            <a:ext cx="97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highlight>
                  <a:srgbClr val="00FFFF"/>
                </a:highlight>
              </a:rPr>
              <a:t>ToDO</a:t>
            </a:r>
            <a:endParaRPr lang="en-US" sz="280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00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F914-5E0B-4612-8659-EAC6A4B5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723909" cy="1325563"/>
          </a:xfrm>
        </p:spPr>
        <p:txBody>
          <a:bodyPr/>
          <a:lstStyle/>
          <a:p>
            <a:r>
              <a:rPr lang="en-US" dirty="0"/>
              <a:t>Creating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9A6D-8444-4261-895E-05F2D66A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1575" cy="4351338"/>
          </a:xfrm>
        </p:spPr>
        <p:txBody>
          <a:bodyPr/>
          <a:lstStyle/>
          <a:p>
            <a:r>
              <a:rPr lang="en-US" dirty="0"/>
              <a:t>Use a list of tuple to create an array </a:t>
            </a:r>
          </a:p>
          <a:p>
            <a:pPr lvl="1"/>
            <a:r>
              <a:rPr lang="en-US" dirty="0"/>
              <a:t>Check the type after creation of ndarray</a:t>
            </a:r>
          </a:p>
          <a:p>
            <a:r>
              <a:rPr lang="en-US" dirty="0"/>
              <a:t>Create a 0-D, 1-D, 2-D, 3-D array </a:t>
            </a:r>
          </a:p>
          <a:p>
            <a:r>
              <a:rPr lang="en-US" dirty="0"/>
              <a:t>Create higher dimensional array(5D)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89D54-75DE-425A-BEA7-E476216A1454}"/>
              </a:ext>
            </a:extLst>
          </p:cNvPr>
          <p:cNvSpPr txBox="1">
            <a:spLocks/>
          </p:cNvSpPr>
          <p:nvPr/>
        </p:nvSpPr>
        <p:spPr>
          <a:xfrm>
            <a:off x="6343996" y="1823288"/>
            <a:ext cx="4631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812FD-3545-403C-AFF3-205B05CD3335}"/>
              </a:ext>
            </a:extLst>
          </p:cNvPr>
          <p:cNvSpPr txBox="1">
            <a:spLocks/>
          </p:cNvSpPr>
          <p:nvPr/>
        </p:nvSpPr>
        <p:spPr>
          <a:xfrm>
            <a:off x="6246320" y="1823288"/>
            <a:ext cx="4631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Numpy array with all </a:t>
            </a:r>
          </a:p>
          <a:p>
            <a:pPr lvl="1"/>
            <a:r>
              <a:rPr lang="en-US" dirty="0"/>
              <a:t>zeros, </a:t>
            </a:r>
          </a:p>
          <a:p>
            <a:pPr lvl="1"/>
            <a:r>
              <a:rPr lang="en-US" dirty="0"/>
              <a:t>ones, </a:t>
            </a:r>
          </a:p>
          <a:p>
            <a:pPr lvl="1"/>
            <a:r>
              <a:rPr lang="en-US" dirty="0"/>
              <a:t>with a constant.</a:t>
            </a:r>
          </a:p>
          <a:p>
            <a:pPr lvl="1"/>
            <a:r>
              <a:rPr lang="en-US" dirty="0"/>
              <a:t>Identity matrix</a:t>
            </a:r>
          </a:p>
          <a:p>
            <a:r>
              <a:rPr lang="en-US" dirty="0"/>
              <a:t>Creating an array with start value, end value and number of values</a:t>
            </a:r>
          </a:p>
          <a:p>
            <a:pPr lvl="1"/>
            <a:r>
              <a:rPr lang="en-US" dirty="0"/>
              <a:t>With floats</a:t>
            </a:r>
          </a:p>
          <a:p>
            <a:pPr lvl="1"/>
            <a:r>
              <a:rPr lang="en-US" dirty="0"/>
              <a:t>With int</a:t>
            </a:r>
          </a:p>
          <a:p>
            <a:r>
              <a:rPr lang="en-US" dirty="0"/>
              <a:t>Generate a random int , random float</a:t>
            </a:r>
          </a:p>
          <a:p>
            <a:r>
              <a:rPr lang="en-US" dirty="0"/>
              <a:t>Array with random values</a:t>
            </a:r>
          </a:p>
          <a:p>
            <a:r>
              <a:rPr lang="en-US" dirty="0"/>
              <a:t>Array with random int</a:t>
            </a:r>
          </a:p>
          <a:p>
            <a:r>
              <a:rPr lang="en-US" dirty="0"/>
              <a:t>An array filled with random values(which follows Normal Distribution)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F914-5E0B-4612-8659-EAC6A4B5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75022" cy="1325563"/>
          </a:xfrm>
        </p:spPr>
        <p:txBody>
          <a:bodyPr/>
          <a:lstStyle/>
          <a:p>
            <a:r>
              <a:rPr lang="en-US" dirty="0"/>
              <a:t>Numpy array indexing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A73841-010A-4D2F-9B90-6C6F277E2E1D}"/>
              </a:ext>
            </a:extLst>
          </p:cNvPr>
          <p:cNvSpPr txBox="1">
            <a:spLocks/>
          </p:cNvSpPr>
          <p:nvPr/>
        </p:nvSpPr>
        <p:spPr>
          <a:xfrm>
            <a:off x="6576752" y="365125"/>
            <a:ext cx="41660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89D54-75DE-425A-BEA7-E476216A1454}"/>
              </a:ext>
            </a:extLst>
          </p:cNvPr>
          <p:cNvSpPr txBox="1">
            <a:spLocks/>
          </p:cNvSpPr>
          <p:nvPr/>
        </p:nvSpPr>
        <p:spPr>
          <a:xfrm>
            <a:off x="838200" y="1956292"/>
            <a:ext cx="9419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first and last element</a:t>
            </a:r>
          </a:p>
          <a:p>
            <a:r>
              <a:rPr lang="en-US" dirty="0"/>
              <a:t>Accessing last element with </a:t>
            </a:r>
            <a:r>
              <a:rPr lang="en-US" dirty="0">
                <a:solidFill>
                  <a:srgbClr val="FFC000"/>
                </a:solidFill>
              </a:rPr>
              <a:t>-1 </a:t>
            </a:r>
            <a:r>
              <a:rPr lang="en-US" dirty="0"/>
              <a:t>index</a:t>
            </a:r>
          </a:p>
          <a:p>
            <a:r>
              <a:rPr lang="en-US" dirty="0"/>
              <a:t>Access element in 2-D array</a:t>
            </a:r>
          </a:p>
          <a:p>
            <a:r>
              <a:rPr lang="en-US" dirty="0"/>
              <a:t>Access specific element in 2-D array</a:t>
            </a:r>
          </a:p>
          <a:p>
            <a:r>
              <a:rPr lang="en-US" dirty="0"/>
              <a:t>Access specific element in 3-D array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F914-5E0B-4612-8659-EAC6A4B5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26876" cy="1325563"/>
          </a:xfrm>
        </p:spPr>
        <p:txBody>
          <a:bodyPr/>
          <a:lstStyle/>
          <a:p>
            <a:r>
              <a:rPr lang="en-US" dirty="0"/>
              <a:t>Numpy 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9A6D-8444-4261-895E-05F2D66A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9247" cy="4351338"/>
          </a:xfrm>
        </p:spPr>
        <p:txBody>
          <a:bodyPr>
            <a:normAutofit/>
          </a:bodyPr>
          <a:lstStyle/>
          <a:p>
            <a:r>
              <a:rPr lang="en-US" dirty="0"/>
              <a:t>We pass slice instead of index : 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i="1" dirty="0" err="1">
                <a:solidFill>
                  <a:srgbClr val="FFC000"/>
                </a:solidFill>
              </a:rPr>
              <a:t>start</a:t>
            </a:r>
            <a:r>
              <a:rPr lang="en-US" dirty="0" err="1">
                <a:solidFill>
                  <a:srgbClr val="FFC000"/>
                </a:solidFill>
              </a:rPr>
              <a:t>:</a:t>
            </a:r>
            <a:r>
              <a:rPr lang="en-US" i="1" dirty="0" err="1">
                <a:solidFill>
                  <a:srgbClr val="FFC000"/>
                </a:solidFill>
              </a:rPr>
              <a:t>end</a:t>
            </a:r>
            <a:r>
              <a:rPr lang="en-US" dirty="0" err="1">
                <a:solidFill>
                  <a:srgbClr val="FFC000"/>
                </a:solidFill>
              </a:rPr>
              <a:t>:</a:t>
            </a:r>
            <a:r>
              <a:rPr lang="en-US" i="1" dirty="0" err="1">
                <a:solidFill>
                  <a:srgbClr val="FFC000"/>
                </a:solidFill>
              </a:rPr>
              <a:t>step</a:t>
            </a:r>
            <a:r>
              <a:rPr lang="en-US" dirty="0">
                <a:solidFill>
                  <a:srgbClr val="FFC000"/>
                </a:solidFill>
              </a:rPr>
              <a:t>]</a:t>
            </a:r>
          </a:p>
          <a:p>
            <a:r>
              <a:rPr lang="en-US" dirty="0"/>
              <a:t>Slice elements x to y from array</a:t>
            </a:r>
          </a:p>
          <a:p>
            <a:r>
              <a:rPr lang="en-US" dirty="0"/>
              <a:t>Slice elements x to &lt;out of index&gt; from array</a:t>
            </a:r>
          </a:p>
          <a:p>
            <a:r>
              <a:rPr lang="en-US" dirty="0"/>
              <a:t>Slice elements from 2-D array</a:t>
            </a:r>
          </a:p>
          <a:p>
            <a:r>
              <a:rPr lang="en-US" dirty="0"/>
              <a:t>Slicing from the end of index</a:t>
            </a:r>
          </a:p>
          <a:p>
            <a:r>
              <a:rPr lang="en-US" dirty="0"/>
              <a:t>Use ‘</a:t>
            </a:r>
            <a:r>
              <a:rPr lang="en-US" dirty="0">
                <a:solidFill>
                  <a:srgbClr val="FFC000"/>
                </a:solidFill>
              </a:rPr>
              <a:t>step</a:t>
            </a:r>
            <a:r>
              <a:rPr lang="en-US" dirty="0"/>
              <a:t>” value during slicing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2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9A6D-8444-4261-895E-05F2D66A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96" y="1496291"/>
            <a:ext cx="9526386" cy="4680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Numpy datatypes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strings</a:t>
            </a:r>
            <a:r>
              <a:rPr lang="en-US" dirty="0"/>
              <a:t> - used to represent text data, the text is given under quote marks. e.g. "ABCD"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integer</a:t>
            </a:r>
            <a:r>
              <a:rPr lang="en-US" dirty="0"/>
              <a:t> - used to represent integer numbers. e.g. -1, -2, -3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float</a:t>
            </a:r>
            <a:r>
              <a:rPr lang="en-US" dirty="0"/>
              <a:t> - used to represent real numbers. e.g. 1.2, 42.42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boolean</a:t>
            </a:r>
            <a:r>
              <a:rPr lang="en-US" dirty="0"/>
              <a:t> - used to represent True or False.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complex</a:t>
            </a:r>
            <a:r>
              <a:rPr lang="en-US" dirty="0"/>
              <a:t> - used to represent complex numbers. e.g. 1.0 + 2.0j, 1.5 + 2.5j</a:t>
            </a:r>
          </a:p>
          <a:p>
            <a:r>
              <a:rPr lang="en-US" dirty="0"/>
              <a:t>NumPy array object has a property called </a:t>
            </a:r>
            <a:r>
              <a:rPr lang="en-US" dirty="0">
                <a:solidFill>
                  <a:srgbClr val="FFC000"/>
                </a:solidFill>
              </a:rPr>
              <a:t>dtype</a:t>
            </a:r>
            <a:r>
              <a:rPr lang="en-US" dirty="0"/>
              <a:t> that returns the data type of the array</a:t>
            </a:r>
          </a:p>
          <a:p>
            <a:r>
              <a:rPr lang="en-US" dirty="0"/>
              <a:t>Forcing a datatype during creation</a:t>
            </a:r>
          </a:p>
          <a:p>
            <a:r>
              <a:rPr lang="en-US" dirty="0">
                <a:solidFill>
                  <a:srgbClr val="FFC000"/>
                </a:solidFill>
              </a:rPr>
              <a:t>Converting datatype </a:t>
            </a:r>
            <a:r>
              <a:rPr lang="en-US" dirty="0"/>
              <a:t>of existing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A0A37D-17A6-4528-A540-02EFE70FF39C}"/>
              </a:ext>
            </a:extLst>
          </p:cNvPr>
          <p:cNvSpPr txBox="1">
            <a:spLocks/>
          </p:cNvSpPr>
          <p:nvPr/>
        </p:nvSpPr>
        <p:spPr>
          <a:xfrm>
            <a:off x="6543502" y="432593"/>
            <a:ext cx="65268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E20586-735A-4040-BDCE-3AAD1B42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1" y="500062"/>
            <a:ext cx="10515600" cy="879851"/>
          </a:xfrm>
        </p:spPr>
        <p:txBody>
          <a:bodyPr>
            <a:normAutofit/>
          </a:bodyPr>
          <a:lstStyle/>
          <a:p>
            <a:r>
              <a:rPr lang="en-US" dirty="0"/>
              <a:t>Numpy datatypes </a:t>
            </a:r>
          </a:p>
        </p:txBody>
      </p:sp>
    </p:spTree>
    <p:extLst>
      <p:ext uri="{BB962C8B-B14F-4D97-AF65-F5344CB8AC3E}">
        <p14:creationId xmlns:p14="http://schemas.microsoft.com/office/powerpoint/2010/main" val="121849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222C-0597-43E1-8F47-C09DA8A9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F21A-1CA8-41F6-8553-11360E42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of dimension, shape, size</a:t>
            </a:r>
          </a:p>
          <a:p>
            <a:r>
              <a:rPr lang="en-US" dirty="0"/>
              <a:t>Itemsize, nbytes,</a:t>
            </a:r>
          </a:p>
          <a:p>
            <a:r>
              <a:rPr lang="en-US" dirty="0"/>
              <a:t>Ndarray.T, </a:t>
            </a:r>
            <a:r>
              <a:rPr lang="en-US" dirty="0" err="1"/>
              <a:t>asarray</a:t>
            </a:r>
            <a:r>
              <a:rPr lang="en-US" dirty="0"/>
              <a:t>, expand_dims, </a:t>
            </a:r>
          </a:p>
          <a:p>
            <a:r>
              <a:rPr lang="en-US" dirty="0"/>
              <a:t>Reshape, Unknown dimension</a:t>
            </a:r>
          </a:p>
          <a:p>
            <a:r>
              <a:rPr lang="en-US" dirty="0"/>
              <a:t>Numpy copy vs View</a:t>
            </a:r>
          </a:p>
          <a:p>
            <a:r>
              <a:rPr lang="en-US" dirty="0"/>
              <a:t>Flattening numpy array </a:t>
            </a:r>
          </a:p>
        </p:txBody>
      </p:sp>
    </p:spTree>
    <p:extLst>
      <p:ext uri="{BB962C8B-B14F-4D97-AF65-F5344CB8AC3E}">
        <p14:creationId xmlns:p14="http://schemas.microsoft.com/office/powerpoint/2010/main" val="145043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BA08-C309-4863-B1BD-928E0A09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with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8065-6AC8-4A13-82FD-AE2638A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scalar to numpy array</a:t>
            </a:r>
          </a:p>
          <a:p>
            <a:r>
              <a:rPr lang="en-US" dirty="0"/>
              <a:t>Adding two numpy arrays (1-D, 2-D)</a:t>
            </a:r>
          </a:p>
          <a:p>
            <a:r>
              <a:rPr lang="en-US" dirty="0"/>
              <a:t>Subtract two numpy arrays</a:t>
            </a:r>
          </a:p>
          <a:p>
            <a:r>
              <a:rPr lang="en-US" dirty="0"/>
              <a:t>Multiply two numpy arrays</a:t>
            </a:r>
          </a:p>
          <a:p>
            <a:r>
              <a:rPr lang="en-US" dirty="0"/>
              <a:t>Sum() for rows and columns</a:t>
            </a:r>
          </a:p>
          <a:p>
            <a:r>
              <a:rPr lang="en-US" dirty="0"/>
              <a:t>Cumulative sum for rows &amp; columns</a:t>
            </a:r>
          </a:p>
          <a:p>
            <a:r>
              <a:rPr lang="en-US" dirty="0"/>
              <a:t>Minimum and Maximum value from an array</a:t>
            </a:r>
          </a:p>
          <a:p>
            <a:r>
              <a:rPr lang="en-US" dirty="0"/>
              <a:t>Logarithmic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3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C32C-728F-4799-9288-E5CF3A22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functions in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A692-6797-4BAF-BCCE-297A736E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Mean, median, mode </a:t>
            </a:r>
          </a:p>
          <a:p>
            <a:r>
              <a:rPr lang="en-US" dirty="0"/>
              <a:t>Variance and Std deviation</a:t>
            </a:r>
          </a:p>
          <a:p>
            <a:r>
              <a:rPr lang="en-US" dirty="0"/>
              <a:t>Percentile </a:t>
            </a:r>
          </a:p>
          <a:p>
            <a:r>
              <a:rPr lang="en-US" dirty="0"/>
              <a:t>Co-relation coefficient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3779-077E-4AFA-8D3E-65452D4D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with Numpy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DE77-9C04-453E-8467-ECFDE4B7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transpose </a:t>
            </a:r>
          </a:p>
          <a:p>
            <a:r>
              <a:rPr lang="en-US" dirty="0"/>
              <a:t>Vector addition, subtraction</a:t>
            </a:r>
          </a:p>
          <a:p>
            <a:r>
              <a:rPr lang="en-US" dirty="0"/>
              <a:t>Vector scalar product </a:t>
            </a:r>
          </a:p>
          <a:p>
            <a:r>
              <a:rPr lang="en-US" dirty="0"/>
              <a:t>Vector dot product </a:t>
            </a:r>
          </a:p>
          <a:p>
            <a:r>
              <a:rPr lang="en-US" dirty="0"/>
              <a:t>Vector cross product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48FFCA-3E3E-4185-9639-B50CFFCA1CED}"/>
              </a:ext>
            </a:extLst>
          </p:cNvPr>
          <p:cNvSpPr/>
          <p:nvPr/>
        </p:nvSpPr>
        <p:spPr>
          <a:xfrm>
            <a:off x="5097780" y="1348740"/>
            <a:ext cx="4034790" cy="12915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Python Libraries For Machine Learning | Blogs | Fireblaze AI School">
            <a:extLst>
              <a:ext uri="{FF2B5EF4-FFF2-40B4-BE49-F238E27FC236}">
                <a16:creationId xmlns:a16="http://schemas.microsoft.com/office/drawing/2014/main" id="{05786959-D99C-4A20-9401-F83DF92A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2" y="119140"/>
            <a:ext cx="11917498" cy="66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5A28-7640-46E5-BA35-F7BEEF75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4582-63D5-42A7-B31B-B1DD21D9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Numpy ?</a:t>
            </a:r>
          </a:p>
          <a:p>
            <a:r>
              <a:rPr lang="en-US" dirty="0"/>
              <a:t>Similarity and difference of python list and numpy array</a:t>
            </a:r>
          </a:p>
          <a:p>
            <a:r>
              <a:rPr lang="en-US" dirty="0"/>
              <a:t>Numpy memory and compute benefits</a:t>
            </a:r>
          </a:p>
          <a:p>
            <a:r>
              <a:rPr lang="en-US" dirty="0"/>
              <a:t>Numpy array creation </a:t>
            </a:r>
          </a:p>
          <a:p>
            <a:r>
              <a:rPr lang="en-US" dirty="0"/>
              <a:t>Numpy indexing , array slicing </a:t>
            </a:r>
          </a:p>
          <a:p>
            <a:r>
              <a:rPr lang="en-US" dirty="0"/>
              <a:t>Numpy datatypes</a:t>
            </a:r>
          </a:p>
          <a:p>
            <a:r>
              <a:rPr lang="en-US" dirty="0"/>
              <a:t>Numpy array operations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5BC08-393F-4875-AFBB-F3849061135F}"/>
              </a:ext>
            </a:extLst>
          </p:cNvPr>
          <p:cNvSpPr/>
          <p:nvPr/>
        </p:nvSpPr>
        <p:spPr>
          <a:xfrm>
            <a:off x="4544290" y="5992297"/>
            <a:ext cx="872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https://numpy.org/doc/stable/reference/generated/numpy.ndarray.item.html</a:t>
            </a:r>
          </a:p>
        </p:txBody>
      </p:sp>
    </p:spTree>
    <p:extLst>
      <p:ext uri="{BB962C8B-B14F-4D97-AF65-F5344CB8AC3E}">
        <p14:creationId xmlns:p14="http://schemas.microsoft.com/office/powerpoint/2010/main" val="415351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9BE3-C52C-4294-8DD9-EB1643C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Numpy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50F-AABA-46EA-BA13-A1F75A1D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6453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1990 python became popular for programming </a:t>
            </a:r>
          </a:p>
          <a:p>
            <a:r>
              <a:rPr lang="en-US" dirty="0"/>
              <a:t>Programmers needed faster vector and matrices</a:t>
            </a:r>
          </a:p>
          <a:p>
            <a:r>
              <a:rPr lang="en-US" dirty="0"/>
              <a:t>Python limitation: </a:t>
            </a:r>
          </a:p>
          <a:p>
            <a:pPr lvl="1"/>
            <a:r>
              <a:rPr lang="en-US" dirty="0"/>
              <a:t>Python list does not support vectorized operations</a:t>
            </a:r>
          </a:p>
          <a:p>
            <a:pPr lvl="1"/>
            <a:r>
              <a:rPr lang="en-US" dirty="0"/>
              <a:t>No fixed type elements(at every iteration data type is checked) </a:t>
            </a:r>
          </a:p>
          <a:p>
            <a:r>
              <a:rPr lang="en-US" dirty="0"/>
              <a:t>Numpy code is cleaner </a:t>
            </a:r>
          </a:p>
          <a:p>
            <a:r>
              <a:rPr lang="en-US" dirty="0"/>
              <a:t>Few loops since operations are directly work on vector and matrices </a:t>
            </a:r>
          </a:p>
          <a:p>
            <a:r>
              <a:rPr lang="en-US" dirty="0"/>
              <a:t>Many ML packages uses numpy as base</a:t>
            </a:r>
          </a:p>
          <a:p>
            <a:r>
              <a:rPr lang="en-US" dirty="0"/>
              <a:t>Numpy is open source</a:t>
            </a:r>
          </a:p>
          <a:p>
            <a:r>
              <a:rPr lang="en-US" dirty="0"/>
              <a:t>Numpy basic data structure is “</a:t>
            </a:r>
            <a:r>
              <a:rPr lang="en-US" dirty="0" err="1">
                <a:solidFill>
                  <a:srgbClr val="FFC000"/>
                </a:solidFill>
              </a:rPr>
              <a:t>ndarray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N dimensional array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5D6C5-0800-485B-A838-DCC8E8E5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156" y="4520247"/>
            <a:ext cx="3193644" cy="16122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A6A388-4259-4D18-91DB-DC1E353587C1}"/>
              </a:ext>
            </a:extLst>
          </p:cNvPr>
          <p:cNvCxnSpPr>
            <a:cxnSpLocks/>
          </p:cNvCxnSpPr>
          <p:nvPr/>
        </p:nvCxnSpPr>
        <p:spPr>
          <a:xfrm>
            <a:off x="6483927" y="4555375"/>
            <a:ext cx="1895302" cy="61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B683-3D9D-45D1-B3F8-4D727FE3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B07E-42C0-4B51-9363-A4651C84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= ‘</a:t>
            </a:r>
            <a:r>
              <a:rPr lang="en-US" dirty="0">
                <a:solidFill>
                  <a:srgbClr val="FFC000"/>
                </a:solidFill>
              </a:rPr>
              <a:t>Numerical python</a:t>
            </a:r>
            <a:r>
              <a:rPr lang="en-US" dirty="0"/>
              <a:t>’</a:t>
            </a:r>
          </a:p>
          <a:p>
            <a:r>
              <a:rPr lang="en-US" dirty="0"/>
              <a:t>Array is the central data structure of Numpy library</a:t>
            </a:r>
          </a:p>
          <a:p>
            <a:r>
              <a:rPr lang="en-US" dirty="0"/>
              <a:t>Numpy uses contiguous memory location </a:t>
            </a:r>
          </a:p>
        </p:txBody>
      </p:sp>
    </p:spTree>
    <p:extLst>
      <p:ext uri="{BB962C8B-B14F-4D97-AF65-F5344CB8AC3E}">
        <p14:creationId xmlns:p14="http://schemas.microsoft.com/office/powerpoint/2010/main" val="347138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4DE3-1D83-45A9-BB37-69AE6D52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Multidimensional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944BB-46A2-409D-9BDB-D074C574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2305607"/>
            <a:ext cx="864038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4E2-9163-4D7B-B151-DFDB9C7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List and Numpy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68DE3-2DEE-4381-A56D-529B8848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65" y="1528208"/>
            <a:ext cx="9246870" cy="46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664F-0FF2-430A-A2A5-2241D67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365125"/>
            <a:ext cx="10515600" cy="1325563"/>
          </a:xfrm>
        </p:spPr>
        <p:txBody>
          <a:bodyPr/>
          <a:lstStyle/>
          <a:p>
            <a:r>
              <a:rPr lang="en-US" dirty="0"/>
              <a:t>Difference Python list and numpy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49B6-E1B1-4293-AF3B-11A2D0D8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2" y="1825625"/>
            <a:ext cx="5447607" cy="4351338"/>
          </a:xfrm>
        </p:spPr>
        <p:txBody>
          <a:bodyPr/>
          <a:lstStyle/>
          <a:p>
            <a:r>
              <a:rPr lang="en-US" dirty="0"/>
              <a:t>List is built in data Structure </a:t>
            </a:r>
          </a:p>
          <a:p>
            <a:r>
              <a:rPr lang="en-US" dirty="0"/>
              <a:t>List can hold elements of different types </a:t>
            </a:r>
          </a:p>
          <a:p>
            <a:r>
              <a:rPr lang="en-US" dirty="0"/>
              <a:t>List can be expanded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91727D-7688-4C50-A8A2-974B4967E81B}"/>
              </a:ext>
            </a:extLst>
          </p:cNvPr>
          <p:cNvSpPr txBox="1">
            <a:spLocks/>
          </p:cNvSpPr>
          <p:nvPr/>
        </p:nvSpPr>
        <p:spPr>
          <a:xfrm>
            <a:off x="6050280" y="1690688"/>
            <a:ext cx="6141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 must be imported </a:t>
            </a:r>
          </a:p>
          <a:p>
            <a:pPr lvl="1"/>
            <a:r>
              <a:rPr lang="en-US" dirty="0"/>
              <a:t>Import numpy as np</a:t>
            </a:r>
          </a:p>
          <a:p>
            <a:r>
              <a:rPr lang="en-US" dirty="0"/>
              <a:t>Array can hold elements of same data type </a:t>
            </a:r>
          </a:p>
          <a:p>
            <a:r>
              <a:rPr lang="en-US" dirty="0"/>
              <a:t>Numpy array cannot be extended once created </a:t>
            </a:r>
          </a:p>
          <a:p>
            <a:r>
              <a:rPr lang="en-US" dirty="0"/>
              <a:t>Numpy array </a:t>
            </a:r>
            <a:r>
              <a:rPr lang="en-US" dirty="0">
                <a:highlight>
                  <a:srgbClr val="00FF00"/>
                </a:highlight>
              </a:rPr>
              <a:t>consume less </a:t>
            </a:r>
            <a:r>
              <a:rPr lang="en-US" dirty="0"/>
              <a:t>memory(~6 times less memory than list) </a:t>
            </a:r>
          </a:p>
          <a:p>
            <a:r>
              <a:rPr lang="en-US" dirty="0"/>
              <a:t>Numpy array </a:t>
            </a:r>
            <a:r>
              <a:rPr lang="en-US" dirty="0">
                <a:highlight>
                  <a:srgbClr val="00FF00"/>
                </a:highlight>
              </a:rPr>
              <a:t>are faster </a:t>
            </a:r>
          </a:p>
          <a:p>
            <a:r>
              <a:rPr lang="en-US" dirty="0"/>
              <a:t>Numpy Arrays are convenient </a:t>
            </a:r>
          </a:p>
        </p:txBody>
      </p:sp>
    </p:spTree>
    <p:extLst>
      <p:ext uri="{BB962C8B-B14F-4D97-AF65-F5344CB8AC3E}">
        <p14:creationId xmlns:p14="http://schemas.microsoft.com/office/powerpoint/2010/main" val="1180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DCE8-F955-4A9C-A629-BA2A80B5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store much more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7E79-9FCB-49AC-AEC8-8F092A14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27985-8B04-468B-8E94-51B0C343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825625"/>
            <a:ext cx="8666556" cy="4106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154F2F-6F82-4D93-9E0C-2E65F96D5798}"/>
              </a:ext>
            </a:extLst>
          </p:cNvPr>
          <p:cNvSpPr txBox="1"/>
          <p:nvPr/>
        </p:nvSpPr>
        <p:spPr>
          <a:xfrm>
            <a:off x="145472" y="180459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587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81E168-96FA-4ACE-8820-F5840636BD5F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b08d0861-2a0b-4b16-bbde-53a01a52cdf3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cd61c925-776f-4a86-a5a3-80189300057c"/>
  </ds:schemaRefs>
</ds:datastoreItem>
</file>

<file path=customXml/itemProps2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669</Words>
  <Application>Microsoft Office PowerPoint</Application>
  <PresentationFormat>Widescreen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Applied Machine Learning   </vt:lpstr>
      <vt:lpstr>PowerPoint Presentation</vt:lpstr>
      <vt:lpstr>Agenda</vt:lpstr>
      <vt:lpstr>Why Numpy ?</vt:lpstr>
      <vt:lpstr>What is Numpy</vt:lpstr>
      <vt:lpstr>Numpy Multidimensional array</vt:lpstr>
      <vt:lpstr>Similarity List and Numpy Array</vt:lpstr>
      <vt:lpstr>Difference Python list and numpy array </vt:lpstr>
      <vt:lpstr>Python list store much more metadata</vt:lpstr>
      <vt:lpstr>Example for faster operations/memory benefits over python list </vt:lpstr>
      <vt:lpstr>Creating numpy arrays</vt:lpstr>
      <vt:lpstr>Numpy array indexing</vt:lpstr>
      <vt:lpstr>Numpy array slicing</vt:lpstr>
      <vt:lpstr>Numpy datatypes </vt:lpstr>
      <vt:lpstr>Numpy array operations</vt:lpstr>
      <vt:lpstr>Basic math with Numpy</vt:lpstr>
      <vt:lpstr>Statistics functions in Numpy</vt:lpstr>
      <vt:lpstr>Linear Algebra with Numpy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  Pandas</dc:title>
  <dc:creator>Manish Kumar Agarwal</dc:creator>
  <cp:lastModifiedBy>Manish Kumar Agarwal</cp:lastModifiedBy>
  <cp:revision>1</cp:revision>
  <dcterms:created xsi:type="dcterms:W3CDTF">2022-09-19T17:19:05Z</dcterms:created>
  <dcterms:modified xsi:type="dcterms:W3CDTF">2022-10-05T14:50:14Z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