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83" r:id="rId6"/>
    <p:sldId id="284" r:id="rId7"/>
    <p:sldId id="297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266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B1582-B8CF-4FA2-BFE3-84CAC0F30741}" v="1" dt="2022-10-09T10:15:37.333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41" autoAdjust="0"/>
  </p:normalViewPr>
  <p:slideViewPr>
    <p:cSldViewPr snapToGrid="0">
      <p:cViewPr varScale="1">
        <p:scale>
          <a:sx n="56" d="100"/>
          <a:sy n="5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3023C288-C9B1-4967-A6B1-AA4D3BD62B8C}"/>
    <pc:docChg chg="delSld modSld sldOrd">
      <pc:chgData name="Manish Kumar Agarwal" userId="d61eeec9-2078-40a5-b388-8f0e32cbe8dd" providerId="ADAL" clId="{3023C288-C9B1-4967-A6B1-AA4D3BD62B8C}" dt="2022-10-09T10:15:52.638" v="20" actId="1076"/>
      <pc:docMkLst>
        <pc:docMk/>
      </pc:docMkLst>
      <pc:sldChg chg="modSp ord">
        <pc:chgData name="Manish Kumar Agarwal" userId="d61eeec9-2078-40a5-b388-8f0e32cbe8dd" providerId="ADAL" clId="{3023C288-C9B1-4967-A6B1-AA4D3BD62B8C}" dt="2022-10-09T10:15:52.638" v="20" actId="1076"/>
        <pc:sldMkLst>
          <pc:docMk/>
          <pc:sldMk cId="3820283093" sldId="294"/>
        </pc:sldMkLst>
        <pc:spChg chg="mod">
          <ac:chgData name="Manish Kumar Agarwal" userId="d61eeec9-2078-40a5-b388-8f0e32cbe8dd" providerId="ADAL" clId="{3023C288-C9B1-4967-A6B1-AA4D3BD62B8C}" dt="2022-10-09T10:15:52.638" v="20" actId="1076"/>
          <ac:spMkLst>
            <pc:docMk/>
            <pc:sldMk cId="3820283093" sldId="294"/>
            <ac:spMk id="2" creationId="{4A5D075B-286E-4F89-825B-3C2774C46E27}"/>
          </ac:spMkLst>
        </pc:spChg>
      </pc:sldChg>
      <pc:sldChg chg="del">
        <pc:chgData name="Manish Kumar Agarwal" userId="d61eeec9-2078-40a5-b388-8f0e32cbe8dd" providerId="ADAL" clId="{3023C288-C9B1-4967-A6B1-AA4D3BD62B8C}" dt="2022-10-09T10:15:33.211" v="0" actId="47"/>
        <pc:sldMkLst>
          <pc:docMk/>
          <pc:sldMk cId="2737559096" sldId="29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2774-ECD8-4B16-9FD1-5399B75BE71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296B-7D45-4955-8427-EB93F10B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https://stackoverflow.com/questions/54587158/size-immutability-in-pandas-data-structure#:~:text=It%20means%20we%20can%20add,be%20inserted%20into%20a%20DataFrame.%22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3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8457-610D-4B10-8892-F2799FD3A65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27385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34BD-DC8E-44D7-8C0F-08835070F48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003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1D86-6F06-4672-AFCE-F8D5E92B588D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943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BB5-CB6D-42C3-8ADB-93F59CE6EAC3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4474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EB57-1457-4159-9C3D-560743FD5B4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7969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8893-C49A-45D6-B025-E7E33FB0A93F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1399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D189-A6D8-4899-B446-CD3A7C58E2FC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14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7441-5281-420B-AAD5-1E12F8B8BE36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9967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2B3E-B7BC-4EED-8D17-718294CC26C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48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14A2-25EB-4A61-A673-080263C935B5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661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D850-C4FE-4EFC-B85D-AA39F3465EF8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62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F78-059C-4D0C-90D9-CCD9E5AED01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92A6-3169-40F3-9028-C012BB99ABF5}"/>
              </a:ext>
            </a:extLst>
          </p:cNvPr>
          <p:cNvSpPr/>
          <p:nvPr userDrawn="1"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164648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lgeeksinfo@gmail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28B3-1733-477D-A346-40F9B47A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299885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Applied Machine Learning 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rgbClr val="FFC000"/>
                </a:solidFill>
              </a:rPr>
              <a:t>Pandas (</a:t>
            </a:r>
            <a:r>
              <a:rPr lang="en-US" sz="3100" dirty="0">
                <a:solidFill>
                  <a:srgbClr val="FFC000"/>
                </a:solidFill>
              </a:rPr>
              <a:t>DataFrame)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252F56DE-2E5A-72C6-F57D-1F3B3CBA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10CE612-3290-4FA6-AF43-47B935E4CA72}"/>
              </a:ext>
            </a:extLst>
          </p:cNvPr>
          <p:cNvSpPr txBox="1">
            <a:spLocks/>
          </p:cNvSpPr>
          <p:nvPr/>
        </p:nvSpPr>
        <p:spPr>
          <a:xfrm>
            <a:off x="9633179" y="1038651"/>
            <a:ext cx="2874924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393D0-451A-4256-97E2-9F7140CCD45B}"/>
              </a:ext>
            </a:extLst>
          </p:cNvPr>
          <p:cNvSpPr/>
          <p:nvPr/>
        </p:nvSpPr>
        <p:spPr>
          <a:xfrm>
            <a:off x="6364609" y="5356915"/>
            <a:ext cx="47060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Pre-Requisites: </a:t>
            </a:r>
          </a:p>
          <a:p>
            <a:r>
              <a:rPr lang="en-US" dirty="0"/>
              <a:t>	- Jupyter notebook or Google Collab</a:t>
            </a:r>
          </a:p>
          <a:p>
            <a:r>
              <a:rPr lang="en-US" dirty="0"/>
              <a:t>	- Basic Python Knowledge( not mandatory)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9C7-F280-409B-AA38-11039DB3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9154-0F34-42A4-9449-CB737654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and Selecting data 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Display only selected columns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Selecting a single row using </a:t>
            </a:r>
            <a:r>
              <a:rPr lang="en-US" dirty="0" err="1">
                <a:solidFill>
                  <a:srgbClr val="FFC000"/>
                </a:solidFill>
              </a:rPr>
              <a:t>df.loc</a:t>
            </a:r>
            <a:r>
              <a:rPr lang="en-US" dirty="0">
                <a:solidFill>
                  <a:srgbClr val="FFC000"/>
                </a:solidFill>
              </a:rPr>
              <a:t>(by name)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Selecting a single row using </a:t>
            </a:r>
            <a:r>
              <a:rPr lang="en-US" dirty="0" err="1">
                <a:solidFill>
                  <a:srgbClr val="FFC000"/>
                </a:solidFill>
              </a:rPr>
              <a:t>iloc</a:t>
            </a:r>
            <a:r>
              <a:rPr lang="en-US" dirty="0">
                <a:solidFill>
                  <a:srgbClr val="FFC000"/>
                </a:solidFill>
              </a:rPr>
              <a:t>(by index)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Select all columns between 2 columns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Selecting some rows and some columns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Select every alternate column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Select columns by index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C25E4-9B95-4949-9A37-AF433CD5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20" y="768834"/>
            <a:ext cx="3027519" cy="12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9C7-F280-409B-AA38-11039DB3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9154-0F34-42A4-9449-CB737654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DataFrame Operations: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Load Datasets from sklearn datasets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Add a new column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Rename a column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Assign new columns to a DataFrame. Returns a new object with all original columns in addition to new ones</a:t>
            </a:r>
          </a:p>
          <a:p>
            <a:r>
              <a:rPr lang="en-US" dirty="0"/>
              <a:t>Pandas - DataFrame Operations (Drop rows)</a:t>
            </a:r>
          </a:p>
          <a:p>
            <a:pPr lvl="1"/>
            <a:r>
              <a:rPr lang="en-US" dirty="0"/>
              <a:t>Drop rows by index number</a:t>
            </a:r>
          </a:p>
          <a:p>
            <a:pPr lvl="1"/>
            <a:r>
              <a:rPr lang="en-US" dirty="0"/>
              <a:t>Drop rows by index range </a:t>
            </a:r>
          </a:p>
          <a:p>
            <a:r>
              <a:rPr lang="en-US" dirty="0"/>
              <a:t>Pandas - DataFrame Operations (Drop columns)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C25E4-9B95-4949-9A37-AF433CD5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20" y="768834"/>
            <a:ext cx="3027519" cy="12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477-A281-4F45-A0D2-9923A53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6C9B9308-6089-4CF9-B8E4-4DAB1DC0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630" y="570706"/>
            <a:ext cx="914400" cy="91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17CE2-00E6-456D-BF1B-ACB1CBF380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51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MLGeeks is a crowdsourced ML teaching group. </a:t>
            </a:r>
          </a:p>
          <a:p>
            <a:r>
              <a:rPr lang="en-US" dirty="0"/>
              <a:t>All the faculty members and professional with DS/ML academic background. </a:t>
            </a:r>
          </a:p>
          <a:p>
            <a:r>
              <a:rPr lang="en-US" dirty="0"/>
              <a:t>Applied ML program will be 70% hands with numerous implementation examples and assignments. </a:t>
            </a:r>
          </a:p>
          <a:p>
            <a:r>
              <a:rPr lang="en-US" dirty="0"/>
              <a:t>For registration or any feedback send details to 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4"/>
              </a:rPr>
              <a:t>mlgeeksinfo@gmail.com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Like, share us on LinkedIn, Twitter, Facebook. </a:t>
            </a:r>
          </a:p>
        </p:txBody>
      </p:sp>
    </p:spTree>
    <p:extLst>
      <p:ext uri="{BB962C8B-B14F-4D97-AF65-F5344CB8AC3E}">
        <p14:creationId xmlns:p14="http://schemas.microsoft.com/office/powerpoint/2010/main" val="17937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075B-286E-4F89-825B-3C2774C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59" y="1172274"/>
            <a:ext cx="7158365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 Twister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Pandas DataFrame</a:t>
            </a: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Head with gears">
            <a:extLst>
              <a:ext uri="{FF2B5EF4-FFF2-40B4-BE49-F238E27FC236}">
                <a16:creationId xmlns:a16="http://schemas.microsoft.com/office/drawing/2014/main" id="{B9C86327-01CB-459F-B0F7-D343F5DA0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48FFCA-3E3E-4185-9639-B50CFFCA1CED}"/>
              </a:ext>
            </a:extLst>
          </p:cNvPr>
          <p:cNvSpPr/>
          <p:nvPr/>
        </p:nvSpPr>
        <p:spPr>
          <a:xfrm>
            <a:off x="215900" y="159578"/>
            <a:ext cx="4470400" cy="25510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Python Libraries For Machine Learning | Blogs | Fireblaze AI School">
            <a:extLst>
              <a:ext uri="{FF2B5EF4-FFF2-40B4-BE49-F238E27FC236}">
                <a16:creationId xmlns:a16="http://schemas.microsoft.com/office/drawing/2014/main" id="{05786959-D99C-4A20-9401-F83DF92A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" y="428780"/>
            <a:ext cx="11917498" cy="66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D43F35-29C2-47EB-937B-38D73901AABC}"/>
              </a:ext>
            </a:extLst>
          </p:cNvPr>
          <p:cNvSpPr/>
          <p:nvPr/>
        </p:nvSpPr>
        <p:spPr>
          <a:xfrm>
            <a:off x="6469380" y="2343150"/>
            <a:ext cx="4884420" cy="13255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F111-8D24-4DAE-9318-276E7339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Role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2DD9-F2EA-4949-BCA6-ED40FB75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/>
              <a:t>Data Cleaning and Data analysis </a:t>
            </a:r>
          </a:p>
          <a:p>
            <a:r>
              <a:rPr lang="en-US" dirty="0"/>
              <a:t>Transforming and visualizing data </a:t>
            </a:r>
          </a:p>
          <a:p>
            <a:r>
              <a:rPr lang="en-US" dirty="0"/>
              <a:t>Open source </a:t>
            </a:r>
          </a:p>
          <a:p>
            <a:pPr lvl="1"/>
            <a:r>
              <a:rPr lang="en-US" dirty="0"/>
              <a:t>Built on top of NumPy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22A1D-6879-4BC3-A125-1963A3439FA9}"/>
              </a:ext>
            </a:extLst>
          </p:cNvPr>
          <p:cNvSpPr/>
          <p:nvPr/>
        </p:nvSpPr>
        <p:spPr>
          <a:xfrm>
            <a:off x="8801100" y="1168400"/>
            <a:ext cx="23749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98A0B-7CA7-451B-B8EA-2C9B6F67968E}"/>
              </a:ext>
            </a:extLst>
          </p:cNvPr>
          <p:cNvSpPr/>
          <p:nvPr/>
        </p:nvSpPr>
        <p:spPr>
          <a:xfrm>
            <a:off x="8801100" y="2476500"/>
            <a:ext cx="2374900" cy="952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exploration, Visualization, cleaning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E7039-CD0B-4141-862C-B47694F9CA98}"/>
              </a:ext>
            </a:extLst>
          </p:cNvPr>
          <p:cNvSpPr/>
          <p:nvPr/>
        </p:nvSpPr>
        <p:spPr>
          <a:xfrm>
            <a:off x="8801100" y="3784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8BA78-278D-4145-B133-21E0F7C422AD}"/>
              </a:ext>
            </a:extLst>
          </p:cNvPr>
          <p:cNvSpPr/>
          <p:nvPr/>
        </p:nvSpPr>
        <p:spPr>
          <a:xfrm>
            <a:off x="8801100" y="4292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Evaluating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0E501-D3D0-426F-9800-656230A68867}"/>
              </a:ext>
            </a:extLst>
          </p:cNvPr>
          <p:cNvSpPr/>
          <p:nvPr/>
        </p:nvSpPr>
        <p:spPr>
          <a:xfrm>
            <a:off x="8801100" y="4800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5873-25A9-43E3-AD35-10EC979AC383}"/>
              </a:ext>
            </a:extLst>
          </p:cNvPr>
          <p:cNvSpPr/>
          <p:nvPr/>
        </p:nvSpPr>
        <p:spPr>
          <a:xfrm>
            <a:off x="8801100" y="5816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Prediction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5278A-4C9B-4FCF-B6B0-B3CCE83188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988550" y="21209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9F884D-E4D2-4CBB-B15D-EAEDE42F2BD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988550" y="34290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A50686-6504-4BEE-8712-C35D6BEDB5F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988550" y="53086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0C7FD02-9CBF-43FB-8E6B-C9268FAE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2512661"/>
            <a:ext cx="1968500" cy="95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61FEED-A286-43BF-853E-104F11C6CFAE}"/>
              </a:ext>
            </a:extLst>
          </p:cNvPr>
          <p:cNvSpPr txBox="1">
            <a:spLocks/>
          </p:cNvSpPr>
          <p:nvPr/>
        </p:nvSpPr>
        <p:spPr>
          <a:xfrm>
            <a:off x="1016000" y="4965700"/>
            <a:ext cx="4076700" cy="110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FFC000"/>
                </a:solidFill>
              </a:rPr>
              <a:t>Install pandas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Pip install pandas 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Conda install pandas 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!pip install pandas 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2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Properties of a DataFrame</a:t>
            </a:r>
          </a:p>
          <a:p>
            <a:pPr lvl="1"/>
            <a:r>
              <a:rPr lang="en-US" dirty="0"/>
              <a:t>DataFrame has 3 different components: data, rows, columns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Two -Dimensional</a:t>
            </a:r>
            <a:r>
              <a:rPr lang="en-US" dirty="0"/>
              <a:t> array like structure  </a:t>
            </a:r>
          </a:p>
          <a:p>
            <a:pPr lvl="1"/>
            <a:r>
              <a:rPr lang="en-US" dirty="0"/>
              <a:t>Size is mutable </a:t>
            </a:r>
          </a:p>
          <a:p>
            <a:pPr lvl="1"/>
            <a:r>
              <a:rPr lang="en-US" dirty="0"/>
              <a:t>Labelled axes</a:t>
            </a:r>
          </a:p>
          <a:p>
            <a:pPr lvl="1"/>
            <a:r>
              <a:rPr lang="en-US" dirty="0"/>
              <a:t>Values are mutable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Heterogeneous </a:t>
            </a:r>
            <a:r>
              <a:rPr lang="en-US" dirty="0"/>
              <a:t>values in different columns</a:t>
            </a:r>
          </a:p>
          <a:p>
            <a:pPr lvl="1"/>
            <a:r>
              <a:rPr lang="en-US" dirty="0"/>
              <a:t>Excel like tables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93504"/>
              </p:ext>
            </p:extLst>
          </p:nvPr>
        </p:nvGraphicFramePr>
        <p:xfrm>
          <a:off x="6096000" y="136636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5A238CF-6953-49E5-9CF9-3B0C1E23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DataFrame</a:t>
            </a:r>
          </a:p>
        </p:txBody>
      </p:sp>
    </p:spTree>
    <p:extLst>
      <p:ext uri="{BB962C8B-B14F-4D97-AF65-F5344CB8AC3E}">
        <p14:creationId xmlns:p14="http://schemas.microsoft.com/office/powerpoint/2010/main" val="380742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9C7-F280-409B-AA38-11039DB3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9154-0F34-42A4-9449-CB737654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65910"/>
            <a:ext cx="10622280" cy="46110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Frame constructor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pandas.DataFrame( data, index, columns, dtype, copy) </a:t>
            </a:r>
          </a:p>
          <a:p>
            <a:r>
              <a:rPr lang="en-US" dirty="0"/>
              <a:t>Creating DataFrame(part-1):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Create empty dataframe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From list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From dict of narray/list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Reading from csv file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Creating indexed dataframe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Create DataFrame from list of dicts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Create Dataframe with both row index and column index</a:t>
            </a:r>
          </a:p>
          <a:p>
            <a:r>
              <a:rPr lang="en-US" dirty="0"/>
              <a:t>Creating DataFrame(advance – not very common):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Create using zip function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From dict of series </a:t>
            </a:r>
            <a:endParaRPr lang="en-US" dirty="0"/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C25E4-9B95-4949-9A37-AF433CD5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720" y="768834"/>
            <a:ext cx="3027519" cy="12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0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9C7-F280-409B-AA38-11039DB3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9154-0F34-42A4-9449-CB737654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Datasets in Pandas dataframe: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Importing from csv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Importing from tsv file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Importing from excel file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Reading html file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Many other file formats supported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C25E4-9B95-4949-9A37-AF433CD5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20" y="768834"/>
            <a:ext cx="3027519" cy="12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5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9C7-F280-409B-AA38-11039DB3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9154-0F34-42A4-9449-CB737654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Datasets </a:t>
            </a:r>
            <a:r>
              <a:rPr lang="en-US" u="sng" dirty="0"/>
              <a:t>available options(part-1)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Selecting a single column during import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Rename the columns during Import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Correcting column datatype during Import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Parsing a column as date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Setting the index column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Specify the number of rows to 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C25E4-9B95-4949-9A37-AF433CD5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20" y="768834"/>
            <a:ext cx="3027519" cy="12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9C7-F280-409B-AA38-11039DB3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9154-0F34-42A4-9449-CB737654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Datasets </a:t>
            </a:r>
            <a:r>
              <a:rPr lang="en-US" u="sng" dirty="0"/>
              <a:t>available options (part-2)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Handling specific missing values to recognize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Brain Twister </a:t>
            </a:r>
            <a:r>
              <a:rPr lang="en-US" dirty="0">
                <a:solidFill>
                  <a:srgbClr val="FFC000"/>
                </a:solidFill>
              </a:rPr>
              <a:t>: Can you handle both "###" and "\$$$" in one go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Skip blank lines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Skip invalid rows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C25E4-9B95-4949-9A37-AF433CD5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20" y="768834"/>
            <a:ext cx="3027519" cy="12869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CCA184-A164-4DE4-BAD7-2F7DB536D2D1}"/>
              </a:ext>
            </a:extLst>
          </p:cNvPr>
          <p:cNvSpPr/>
          <p:nvPr/>
        </p:nvSpPr>
        <p:spPr>
          <a:xfrm>
            <a:off x="2615565" y="5807631"/>
            <a:ext cx="69608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https://pandas.pydata.org/docs/reference/api/pandas.read_csv.html</a:t>
            </a:r>
          </a:p>
        </p:txBody>
      </p:sp>
    </p:spTree>
    <p:extLst>
      <p:ext uri="{BB962C8B-B14F-4D97-AF65-F5344CB8AC3E}">
        <p14:creationId xmlns:p14="http://schemas.microsoft.com/office/powerpoint/2010/main" val="159946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9C7-F280-409B-AA38-11039DB3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9154-0F34-42A4-9449-CB737654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Importing Data: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Checking first 2 and last 4 rows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Check all the headers for the columns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Check the size of the imported data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Check basic statisctical information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Checking the data types for columns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C25E4-9B95-4949-9A37-AF433CD5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20" y="768834"/>
            <a:ext cx="3027519" cy="12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5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5689C7-A9A1-41B1-93C6-FE7E21BE18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D34D16-A230-471E-A951-35BA3035B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1E168-96FA-4ACE-8820-F5840636BD5F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b08d0861-2a0b-4b16-bbde-53a01a52cdf3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cd61c925-776f-4a86-a5a3-80189300057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558</Words>
  <Application>Microsoft Office PowerPoint</Application>
  <PresentationFormat>Widescreen</PresentationFormat>
  <Paragraphs>106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Applied Machine Learning   Pandas (DataFrame)</vt:lpstr>
      <vt:lpstr>PowerPoint Presentation</vt:lpstr>
      <vt:lpstr>Pandas Role in ML</vt:lpstr>
      <vt:lpstr>Pandas - DataFrame</vt:lpstr>
      <vt:lpstr>Pandas - DataFrame</vt:lpstr>
      <vt:lpstr>Pandas - DataFrame</vt:lpstr>
      <vt:lpstr>Pandas - DataFrame</vt:lpstr>
      <vt:lpstr>Pandas - DataFrame</vt:lpstr>
      <vt:lpstr>Pandas - DataFrame</vt:lpstr>
      <vt:lpstr>Pandas - DataFrame</vt:lpstr>
      <vt:lpstr>Pandas - DataFrame</vt:lpstr>
      <vt:lpstr>Thank you !</vt:lpstr>
      <vt:lpstr>Brain Twister  Pandas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  Pandas</dc:title>
  <dc:creator>Manish Kumar Agarwal</dc:creator>
  <cp:lastModifiedBy>Manish Kumar Agarwal</cp:lastModifiedBy>
  <cp:revision>1</cp:revision>
  <dcterms:created xsi:type="dcterms:W3CDTF">2022-09-19T17:19:05Z</dcterms:created>
  <dcterms:modified xsi:type="dcterms:W3CDTF">2022-10-09T10:16:03Z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