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4"/>
  </p:sldMasterIdLst>
  <p:notesMasterIdLst>
    <p:notesMasterId r:id="rId43"/>
  </p:notesMasterIdLst>
  <p:sldIdLst>
    <p:sldId id="256" r:id="rId5"/>
    <p:sldId id="257" r:id="rId6"/>
    <p:sldId id="294" r:id="rId7"/>
    <p:sldId id="295" r:id="rId8"/>
    <p:sldId id="259" r:id="rId9"/>
    <p:sldId id="260" r:id="rId10"/>
    <p:sldId id="296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8" r:id="rId31"/>
    <p:sldId id="290" r:id="rId32"/>
    <p:sldId id="291" r:id="rId33"/>
    <p:sldId id="292" r:id="rId34"/>
    <p:sldId id="293" r:id="rId35"/>
    <p:sldId id="281" r:id="rId36"/>
    <p:sldId id="282" r:id="rId37"/>
    <p:sldId id="297" r:id="rId38"/>
    <p:sldId id="284" r:id="rId39"/>
    <p:sldId id="285" r:id="rId40"/>
    <p:sldId id="286" r:id="rId41"/>
    <p:sldId id="287" r:id="rId4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4" roundtripDataSignature="AMtx7miZ/tFphdLZGdTJOt+Wue5Vc1c99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099AF23-99EB-4804-9F9C-1173BC5D40AC}" v="3" dt="2022-09-23T16:38:52.812"/>
  </p1510:revLst>
</p1510:revInfo>
</file>

<file path=ppt/tableStyles.xml><?xml version="1.0" encoding="utf-8"?>
<a:tblStyleLst xmlns:a="http://schemas.openxmlformats.org/drawingml/2006/main" def="{6243E543-2554-4AD6-9634-88E761278073}">
  <a:tblStyle styleId="{6243E543-2554-4AD6-9634-88E761278073}" styleName="Table_0">
    <a:wholeTbl>
      <a:tcTxStyle b="off" i="off">
        <a:font>
          <a:latin typeface="Calibri"/>
          <a:ea typeface="Calibri"/>
          <a:cs typeface="Calibri"/>
        </a:font>
        <a:schemeClr val="lt1"/>
      </a:tcTxStyle>
      <a:tcStyle>
        <a:tcBdr>
          <a:lef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>
          <a:top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bottom>
        </a:tcBdr>
      </a:tcStyle>
    </a:band1H>
    <a:band2H>
      <a:tcTxStyle/>
      <a:tcStyle>
        <a:tcBdr/>
      </a:tcStyle>
    </a:band2H>
    <a:band1V>
      <a:tcTxStyle/>
      <a:tcStyle>
        <a:tcBdr>
          <a:lef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right>
        </a:tcBdr>
      </a:tcStyle>
    </a:band1V>
    <a:band2V>
      <a:tcTxStyle/>
      <a:tcStyle>
        <a:tcBdr>
          <a:lef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right>
        </a:tcBdr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</a:tcBdr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dk1"/>
      </a:tcTxStyle>
      <a:tcStyle>
        <a:tcBdr/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700AC82-4812-4F94-A9D7-0D25D6ABEBC7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F2ED"/>
          </a:solidFill>
        </a:fill>
      </a:tcStyle>
    </a:wholeTbl>
    <a:band1H>
      <a:tcTxStyle/>
      <a:tcStyle>
        <a:tcBdr/>
        <a:fill>
          <a:solidFill>
            <a:srgbClr val="CBE3D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BE3D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511" autoAdjust="0"/>
    <p:restoredTop sz="88157" autoAdjust="0"/>
  </p:normalViewPr>
  <p:slideViewPr>
    <p:cSldViewPr snapToGrid="0">
      <p:cViewPr>
        <p:scale>
          <a:sx n="100" d="100"/>
          <a:sy n="100" d="100"/>
        </p:scale>
        <p:origin x="72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customschemas.google.com/relationships/presentationmetadata" Target="meta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viewProps" Target="view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5" name="Google Shape;185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Email spam detection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Loan approvals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Self driving cars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5" name="Google Shape;375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If It is a number – Regression, if it is a category – Classification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Classification can have more than 2 classes ( like # detection) </a:t>
            </a:r>
            <a:endParaRPr/>
          </a:p>
        </p:txBody>
      </p:sp>
      <p:sp>
        <p:nvSpPr>
          <p:cNvPr id="376" name="Google Shape;376;p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2" name="Google Shape;432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Clustering can take high dimensional data and generate cluster.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Customer segmentation and later come with business plans to retain or on</a:t>
            </a:r>
            <a:endParaRPr/>
          </a:p>
        </p:txBody>
      </p:sp>
      <p:sp>
        <p:nvSpPr>
          <p:cNvPr id="433" name="Google Shape;433;p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4" name="Google Shape;454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Clustering can take high dimensional data and generate cluster.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Customer segmentation and later come with business plans to retain or on</a:t>
            </a:r>
            <a:endParaRPr/>
          </a:p>
        </p:txBody>
      </p:sp>
      <p:sp>
        <p:nvSpPr>
          <p:cNvPr id="455" name="Google Shape;455;p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3" name="Google Shape;463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" name="Google Shape;464;p2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5" name="Google Shape;485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Only machine learning can find such patterns </a:t>
            </a:r>
            <a:endParaRPr/>
          </a:p>
        </p:txBody>
      </p:sp>
      <p:sp>
        <p:nvSpPr>
          <p:cNvPr id="486" name="Google Shape;486;p2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3" name="Google Shape;493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" name="Google Shape;542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1" name="Google Shape;591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6" name="Google Shape;606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g158b251630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3" name="Google Shape;613;g158b2516302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4" name="Google Shape;614;g158b2516302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33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0" name="Google Shape;620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7" name="Google Shape;627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3" name="Google Shape;633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0" name="Google Shape;640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7" name="Google Shape;647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1" name="Google Shape;141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Start @ 1:36 , Stop 2: 27</a:t>
            </a:r>
            <a:endParaRPr/>
          </a:p>
        </p:txBody>
      </p:sp>
      <p:sp>
        <p:nvSpPr>
          <p:cNvPr id="142" name="Google Shape;142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0" name="Google Shape;20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" name="Google Shape;23;p33"/>
          <p:cNvSpPr txBox="1"/>
          <p:nvPr/>
        </p:nvSpPr>
        <p:spPr>
          <a:xfrm>
            <a:off x="4760843" y="6352143"/>
            <a:ext cx="248882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mlgeeksinfo@gmail.com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4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6" name="Google Shape;86;p4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4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4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9" name="Google Shape;89;p42"/>
          <p:cNvSpPr txBox="1"/>
          <p:nvPr/>
        </p:nvSpPr>
        <p:spPr>
          <a:xfrm>
            <a:off x="4760843" y="6352143"/>
            <a:ext cx="248882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mlgeeksinfo@gmail.com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4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4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3" name="Google Shape;93;p4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4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4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6" name="Google Shape;96;p43"/>
          <p:cNvSpPr txBox="1"/>
          <p:nvPr/>
        </p:nvSpPr>
        <p:spPr>
          <a:xfrm>
            <a:off x="4760843" y="6352143"/>
            <a:ext cx="248882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mlgeeksinfo@gmail.com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" name="Google Shape;27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" name="Google Shape;30;p34"/>
          <p:cNvSpPr txBox="1"/>
          <p:nvPr/>
        </p:nvSpPr>
        <p:spPr>
          <a:xfrm>
            <a:off x="4760843" y="6352143"/>
            <a:ext cx="248882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mlgeeksinfo@gmail.com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3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7" name="Google Shape;37;p35"/>
          <p:cNvSpPr txBox="1"/>
          <p:nvPr/>
        </p:nvSpPr>
        <p:spPr>
          <a:xfrm>
            <a:off x="4760843" y="6352143"/>
            <a:ext cx="248882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mlgeeksinfo@gmail.com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3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3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3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5" name="Google Shape;45;p36"/>
          <p:cNvSpPr txBox="1"/>
          <p:nvPr/>
        </p:nvSpPr>
        <p:spPr>
          <a:xfrm>
            <a:off x="4760843" y="6352143"/>
            <a:ext cx="248882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mlgeeksinfo@gmail.com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3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3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1" name="Google Shape;51;p3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3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3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5" name="Google Shape;55;p37"/>
          <p:cNvSpPr txBox="1"/>
          <p:nvPr/>
        </p:nvSpPr>
        <p:spPr>
          <a:xfrm>
            <a:off x="4760843" y="6352143"/>
            <a:ext cx="248882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mlgeeksinfo@gmail.com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3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3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1" name="Google Shape;61;p38"/>
          <p:cNvSpPr txBox="1"/>
          <p:nvPr/>
        </p:nvSpPr>
        <p:spPr>
          <a:xfrm>
            <a:off x="4760843" y="6352143"/>
            <a:ext cx="248882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mlgeeksinfo@gmail.com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3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6" name="Google Shape;66;p39"/>
          <p:cNvSpPr txBox="1"/>
          <p:nvPr/>
        </p:nvSpPr>
        <p:spPr>
          <a:xfrm>
            <a:off x="4760843" y="6352143"/>
            <a:ext cx="248882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mlgeeksinfo@gmail.com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4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70" name="Google Shape;70;p4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1" name="Google Shape;71;p4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4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4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4" name="Google Shape;74;p40"/>
          <p:cNvSpPr txBox="1"/>
          <p:nvPr/>
        </p:nvSpPr>
        <p:spPr>
          <a:xfrm>
            <a:off x="4760843" y="6352143"/>
            <a:ext cx="248882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mlgeeksinfo@gmail.com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4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8" name="Google Shape;78;p4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9" name="Google Shape;79;p4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4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4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2" name="Google Shape;82;p41"/>
          <p:cNvSpPr txBox="1"/>
          <p:nvPr/>
        </p:nvSpPr>
        <p:spPr>
          <a:xfrm>
            <a:off x="4760843" y="6352143"/>
            <a:ext cx="248882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mlgeeksinfo@gmail.com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3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32"/>
          <p:cNvSpPr txBox="1"/>
          <p:nvPr/>
        </p:nvSpPr>
        <p:spPr>
          <a:xfrm>
            <a:off x="4760843" y="6352143"/>
            <a:ext cx="248882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mlgeeksinfo@gmail.com</a:t>
            </a:r>
            <a:endParaRPr/>
          </a:p>
        </p:txBody>
      </p:sp>
      <p:sp>
        <p:nvSpPr>
          <p:cNvPr id="16" name="Google Shape;16;p32"/>
          <p:cNvSpPr/>
          <p:nvPr/>
        </p:nvSpPr>
        <p:spPr>
          <a:xfrm>
            <a:off x="10500512" y="230188"/>
            <a:ext cx="132889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MLGeeks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-bijVUtFCm4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deveshSingh06/t-SNE/blob/master/t-SNE%20Implementation.ipynb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kirk.borne/association-rule-mining-not-your-typical-ml-algorithm-97acda6b86c2#:~:text=If%20there%20was%20no%20association,diaper%20purchasers%20also%20buy%20beer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8dMFJpEGNLQ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mailto:mlgeeksinfo@gmail.com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mailto:mlgeeksinfo@gmail.com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LY7x2Ihqjmc" TargetMode="External"/><Relationship Id="rId3" Type="http://schemas.openxmlformats.org/officeDocument/2006/relationships/hyperlink" Target="https://www.youtube.com/watch?v=7sB052Pz0sQ" TargetMode="Externa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hyperlink" Target="https://www.youtube.com/watch?v=6Mhd8KKHSpo" TargetMode="External"/><Relationship Id="rId4" Type="http://schemas.openxmlformats.org/officeDocument/2006/relationships/hyperlink" Target="https://teachablemachine.withgoogle.com/v1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"/>
          <p:cNvSpPr/>
          <p:nvPr/>
        </p:nvSpPr>
        <p:spPr>
          <a:xfrm>
            <a:off x="0" y="-1"/>
            <a:ext cx="12191695" cy="685202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"/>
          <p:cNvSpPr/>
          <p:nvPr/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"/>
          <p:cNvSpPr txBox="1">
            <a:spLocks noGrp="1"/>
          </p:cNvSpPr>
          <p:nvPr>
            <p:ph type="ctrTitle"/>
          </p:nvPr>
        </p:nvSpPr>
        <p:spPr>
          <a:xfrm>
            <a:off x="6574587" y="2299885"/>
            <a:ext cx="4805996" cy="1297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alibri"/>
              <a:buNone/>
            </a:pPr>
            <a:r>
              <a:rPr lang="en-US" sz="4000">
                <a:solidFill>
                  <a:schemeClr val="lt2"/>
                </a:solidFill>
              </a:rPr>
              <a:t>Applied Machine Learning</a:t>
            </a:r>
            <a:endParaRPr/>
          </a:p>
        </p:txBody>
      </p:sp>
      <p:sp>
        <p:nvSpPr>
          <p:cNvPr id="104" name="Google Shape;104;p1"/>
          <p:cNvSpPr txBox="1">
            <a:spLocks noGrp="1"/>
          </p:cNvSpPr>
          <p:nvPr>
            <p:ph type="subTitle" idx="1"/>
          </p:nvPr>
        </p:nvSpPr>
        <p:spPr>
          <a:xfrm>
            <a:off x="6773433" y="5689313"/>
            <a:ext cx="4805691" cy="838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</a:pPr>
            <a:r>
              <a:rPr lang="en-US" sz="2000">
                <a:solidFill>
                  <a:schemeClr val="lt2"/>
                </a:solidFill>
              </a:rPr>
              <a:t>Master Class (Absolutely Free !) </a:t>
            </a:r>
            <a:endParaRPr/>
          </a:p>
        </p:txBody>
      </p:sp>
      <p:pic>
        <p:nvPicPr>
          <p:cNvPr id="105" name="Google Shape;105;p1" descr="Educatio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 extrusionOk="0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  <a:noFill/>
          <a:ln>
            <a:noFill/>
          </a:ln>
        </p:spPr>
      </p:pic>
      <p:grpSp>
        <p:nvGrpSpPr>
          <p:cNvPr id="106" name="Google Shape;106;p1"/>
          <p:cNvGrpSpPr/>
          <p:nvPr/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07" name="Google Shape;107;p1"/>
            <p:cNvSpPr/>
            <p:nvPr/>
          </p:nvSpPr>
          <p:spPr>
            <a:xfrm flipH="1">
              <a:off x="305" y="34854"/>
              <a:ext cx="6028697" cy="6817170"/>
            </a:xfrm>
            <a:custGeom>
              <a:avLst/>
              <a:gdLst/>
              <a:ahLst/>
              <a:cxnLst/>
              <a:rect l="l" t="t" r="r" b="b"/>
              <a:pathLst>
                <a:path w="6028697" h="6817170" extrusionOk="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0">
                  <a:srgbClr val="000000">
                    <a:alpha val="9803"/>
                  </a:srgbClr>
                </a:gs>
                <a:gs pos="2000">
                  <a:srgbClr val="000000">
                    <a:alpha val="9803"/>
                  </a:srgbClr>
                </a:gs>
                <a:gs pos="16000">
                  <a:srgbClr val="D58C2E">
                    <a:alpha val="9803"/>
                  </a:srgbClr>
                </a:gs>
                <a:gs pos="85000">
                  <a:srgbClr val="29AF8C">
                    <a:alpha val="9803"/>
                  </a:srgbClr>
                </a:gs>
                <a:gs pos="100000">
                  <a:srgbClr val="000000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1"/>
            <p:cNvSpPr/>
            <p:nvPr/>
          </p:nvSpPr>
          <p:spPr>
            <a:xfrm flipH="1">
              <a:off x="305" y="1"/>
              <a:ext cx="6165116" cy="6858001"/>
            </a:xfrm>
            <a:custGeom>
              <a:avLst/>
              <a:gdLst/>
              <a:ahLst/>
              <a:cxnLst/>
              <a:rect l="l" t="t" r="r" b="b"/>
              <a:pathLst>
                <a:path w="6264586" h="6858001" extrusionOk="0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0">
                  <a:srgbClr val="000000">
                    <a:alpha val="9803"/>
                  </a:srgbClr>
                </a:gs>
                <a:gs pos="2000">
                  <a:srgbClr val="000000">
                    <a:alpha val="9803"/>
                  </a:srgbClr>
                </a:gs>
                <a:gs pos="16000">
                  <a:srgbClr val="D58C2E">
                    <a:alpha val="9803"/>
                  </a:srgbClr>
                </a:gs>
                <a:gs pos="85000">
                  <a:srgbClr val="29AF8C">
                    <a:alpha val="9803"/>
                  </a:srgbClr>
                </a:gs>
                <a:gs pos="100000">
                  <a:srgbClr val="000000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1"/>
            <p:cNvSpPr/>
            <p:nvPr/>
          </p:nvSpPr>
          <p:spPr>
            <a:xfrm flipH="1">
              <a:off x="305" y="-5977"/>
              <a:ext cx="6238675" cy="6858001"/>
            </a:xfrm>
            <a:custGeom>
              <a:avLst/>
              <a:gdLst/>
              <a:ahLst/>
              <a:cxnLst/>
              <a:rect l="l" t="t" r="r" b="b"/>
              <a:pathLst>
                <a:path w="6264586" h="6858001" extrusionOk="0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0">
                  <a:srgbClr val="000000">
                    <a:alpha val="9803"/>
                  </a:srgbClr>
                </a:gs>
                <a:gs pos="2000">
                  <a:srgbClr val="000000">
                    <a:alpha val="9803"/>
                  </a:srgbClr>
                </a:gs>
                <a:gs pos="16000">
                  <a:srgbClr val="D58C2E">
                    <a:alpha val="9803"/>
                  </a:srgbClr>
                </a:gs>
                <a:gs pos="85000">
                  <a:srgbClr val="29AF8C">
                    <a:alpha val="9803"/>
                  </a:srgbClr>
                </a:gs>
                <a:gs pos="100000">
                  <a:srgbClr val="000000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0" name="Google Shape;110;p1"/>
          <p:cNvSpPr txBox="1"/>
          <p:nvPr/>
        </p:nvSpPr>
        <p:spPr>
          <a:xfrm>
            <a:off x="9959196" y="34854"/>
            <a:ext cx="2874924" cy="838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MLGeeks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4400"/>
              <a:buFont typeface="Calibri"/>
              <a:buNone/>
            </a:pPr>
            <a:r>
              <a:rPr lang="en-US">
                <a:solidFill>
                  <a:srgbClr val="FFFF00"/>
                </a:solidFill>
              </a:rPr>
              <a:t>Industries disrupted by Machine Learning </a:t>
            </a:r>
            <a:endParaRPr/>
          </a:p>
        </p:txBody>
      </p:sp>
      <p:sp>
        <p:nvSpPr>
          <p:cNvPr id="172" name="Google Shape;172;p9"/>
          <p:cNvSpPr txBox="1">
            <a:spLocks noGrp="1"/>
          </p:cNvSpPr>
          <p:nvPr>
            <p:ph type="body" idx="1"/>
          </p:nvPr>
        </p:nvSpPr>
        <p:spPr>
          <a:xfrm>
            <a:off x="751573" y="1613869"/>
            <a:ext cx="4176562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/>
              <a:t>HealthCare: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/>
              <a:t>Disease Prediction : Based on patient's demographics, health records.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/>
              <a:t>Drug Discovery: Speeds up drug testing time.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/>
              <a:t>Medical Image diagnosis: Deep learning and computer vision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/>
              <a:t>FinTech: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/>
              <a:t>Fraud Detection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/>
              <a:t>Loan automation</a:t>
            </a:r>
            <a:endParaRPr/>
          </a:p>
          <a:p>
            <a:pPr marL="685800" lvl="1" indent="-8763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endParaRPr/>
          </a:p>
          <a:p>
            <a:pPr marL="685800" lvl="1" indent="-8763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endParaRPr/>
          </a:p>
        </p:txBody>
      </p:sp>
      <p:pic>
        <p:nvPicPr>
          <p:cNvPr id="173" name="Google Shape;173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40889" y="1949775"/>
            <a:ext cx="6449325" cy="35437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4400"/>
              <a:buFont typeface="Calibri"/>
              <a:buNone/>
            </a:pPr>
            <a:r>
              <a:rPr lang="en-US">
                <a:solidFill>
                  <a:srgbClr val="FFFF00"/>
                </a:solidFill>
              </a:rPr>
              <a:t>Industries disrupted by Machine Learning </a:t>
            </a:r>
            <a:endParaRPr/>
          </a:p>
        </p:txBody>
      </p:sp>
      <p:sp>
        <p:nvSpPr>
          <p:cNvPr id="179" name="Google Shape;179;p10"/>
          <p:cNvSpPr txBox="1">
            <a:spLocks noGrp="1"/>
          </p:cNvSpPr>
          <p:nvPr>
            <p:ph type="body" idx="1"/>
          </p:nvPr>
        </p:nvSpPr>
        <p:spPr>
          <a:xfrm>
            <a:off x="838200" y="1690688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/>
              <a:t>Retail: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/>
              <a:t>Customer Segmentation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/>
              <a:t>Churn Prediction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/>
              <a:t>Customer Service: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/>
              <a:t>Chatbots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/>
              <a:t>IT and Telecom: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/>
              <a:t>Predictive maintenance 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/>
              <a:t>Demand prediction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/>
              <a:t>Churn prediction</a:t>
            </a: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endParaRPr/>
          </a:p>
        </p:txBody>
      </p:sp>
      <p:pic>
        <p:nvPicPr>
          <p:cNvPr id="180" name="Google Shape;180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16524" y="1478932"/>
            <a:ext cx="2590888" cy="25205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48043" y="1833239"/>
            <a:ext cx="2829195" cy="18119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10" descr="Telecom Software Development Services - ScienceSoft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430308" y="4211259"/>
            <a:ext cx="3865946" cy="12952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en-US" sz="3200"/>
              <a:t>Can you identify other applications for machine learning? </a:t>
            </a:r>
            <a:endParaRPr/>
          </a:p>
        </p:txBody>
      </p:sp>
      <p:sp>
        <p:nvSpPr>
          <p:cNvPr id="189" name="Google Shape;189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endParaRPr/>
          </a:p>
        </p:txBody>
      </p:sp>
      <p:pic>
        <p:nvPicPr>
          <p:cNvPr id="190" name="Google Shape;190;p11" descr="Head with gear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09480" y="2652824"/>
            <a:ext cx="2610026" cy="22913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Definition</a:t>
            </a:r>
            <a:endParaRPr/>
          </a:p>
        </p:txBody>
      </p:sp>
      <p:pic>
        <p:nvPicPr>
          <p:cNvPr id="196" name="Google Shape;196;p12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777954" y="2130358"/>
            <a:ext cx="6636091" cy="25972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</a:pPr>
            <a:r>
              <a:rPr lang="en-US" sz="2800"/>
              <a:t>Machine Learning types : Based on amount of </a:t>
            </a:r>
            <a:r>
              <a:rPr lang="en-US" sz="2800" u="sng"/>
              <a:t>supervision needed </a:t>
            </a:r>
            <a:endParaRPr/>
          </a:p>
        </p:txBody>
      </p:sp>
      <p:grpSp>
        <p:nvGrpSpPr>
          <p:cNvPr id="202" name="Google Shape;202;p13"/>
          <p:cNvGrpSpPr/>
          <p:nvPr/>
        </p:nvGrpSpPr>
        <p:grpSpPr>
          <a:xfrm>
            <a:off x="2872088" y="1298531"/>
            <a:ext cx="5304822" cy="5112870"/>
            <a:chOff x="3672188" y="827"/>
            <a:chExt cx="5304822" cy="5112870"/>
          </a:xfrm>
        </p:grpSpPr>
        <p:sp>
          <p:nvSpPr>
            <p:cNvPr id="203" name="Google Shape;203;p13"/>
            <p:cNvSpPr/>
            <p:nvPr/>
          </p:nvSpPr>
          <p:spPr>
            <a:xfrm>
              <a:off x="3672188" y="2408937"/>
              <a:ext cx="1396005" cy="698002"/>
            </a:xfrm>
            <a:prstGeom prst="roundRect">
              <a:avLst>
                <a:gd name="adj" fmla="val 10000"/>
              </a:avLst>
            </a:prstGeom>
            <a:solidFill>
              <a:srgbClr val="26AF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3"/>
            <p:cNvSpPr txBox="1"/>
            <p:nvPr/>
          </p:nvSpPr>
          <p:spPr>
            <a:xfrm>
              <a:off x="3692632" y="2429381"/>
              <a:ext cx="1355117" cy="6571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775" tIns="10775" rIns="10775" bIns="10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Calibri"/>
                <a:buNone/>
              </a:pPr>
              <a:r>
                <a:rPr lang="en-US" sz="17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Types of ML</a:t>
              </a:r>
              <a:endParaRPr/>
            </a:p>
          </p:txBody>
        </p:sp>
        <p:sp>
          <p:nvSpPr>
            <p:cNvPr id="205" name="Google Shape;205;p13"/>
            <p:cNvSpPr/>
            <p:nvPr/>
          </p:nvSpPr>
          <p:spPr>
            <a:xfrm rot="-4467012">
              <a:off x="4305895" y="1742276"/>
              <a:ext cx="2083000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1D8A6C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3"/>
            <p:cNvSpPr txBox="1"/>
            <p:nvPr/>
          </p:nvSpPr>
          <p:spPr>
            <a:xfrm rot="-4467012">
              <a:off x="5295320" y="1702484"/>
              <a:ext cx="104150" cy="1041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700"/>
                <a:buFont typeface="Calibri"/>
                <a:buNone/>
              </a:pPr>
              <a:endParaRPr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13"/>
            <p:cNvSpPr/>
            <p:nvPr/>
          </p:nvSpPr>
          <p:spPr>
            <a:xfrm>
              <a:off x="5626597" y="402178"/>
              <a:ext cx="1396005" cy="698002"/>
            </a:xfrm>
            <a:prstGeom prst="roundRect">
              <a:avLst>
                <a:gd name="adj" fmla="val 10000"/>
              </a:avLst>
            </a:prstGeom>
            <a:solidFill>
              <a:srgbClr val="26AF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3"/>
            <p:cNvSpPr txBox="1"/>
            <p:nvPr/>
          </p:nvSpPr>
          <p:spPr>
            <a:xfrm>
              <a:off x="5647041" y="422622"/>
              <a:ext cx="1355117" cy="6571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775" tIns="10775" rIns="10775" bIns="10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Calibri"/>
                <a:buNone/>
              </a:pPr>
              <a:r>
                <a:rPr lang="en-US" sz="17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Supervised</a:t>
              </a:r>
              <a:endParaRPr/>
            </a:p>
          </p:txBody>
        </p:sp>
        <p:sp>
          <p:nvSpPr>
            <p:cNvPr id="209" name="Google Shape;209;p13"/>
            <p:cNvSpPr/>
            <p:nvPr/>
          </p:nvSpPr>
          <p:spPr>
            <a:xfrm rot="-2142401">
              <a:off x="6957966" y="538221"/>
              <a:ext cx="687674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229E7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13"/>
            <p:cNvSpPr txBox="1"/>
            <p:nvPr/>
          </p:nvSpPr>
          <p:spPr>
            <a:xfrm rot="-2142401">
              <a:off x="7284612" y="533312"/>
              <a:ext cx="34383" cy="3438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Calibri"/>
                <a:buNone/>
              </a:pP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13"/>
            <p:cNvSpPr/>
            <p:nvPr/>
          </p:nvSpPr>
          <p:spPr>
            <a:xfrm>
              <a:off x="7581005" y="827"/>
              <a:ext cx="1396005" cy="698002"/>
            </a:xfrm>
            <a:prstGeom prst="roundRect">
              <a:avLst>
                <a:gd name="adj" fmla="val 10000"/>
              </a:avLst>
            </a:prstGeom>
            <a:solidFill>
              <a:srgbClr val="26AF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3"/>
            <p:cNvSpPr txBox="1"/>
            <p:nvPr/>
          </p:nvSpPr>
          <p:spPr>
            <a:xfrm>
              <a:off x="7601449" y="21271"/>
              <a:ext cx="1355117" cy="6571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775" tIns="10775" rIns="10775" bIns="10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Calibri"/>
                <a:buNone/>
              </a:pPr>
              <a:r>
                <a:rPr lang="en-US" sz="17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Regression</a:t>
              </a:r>
              <a:endParaRPr/>
            </a:p>
          </p:txBody>
        </p:sp>
        <p:sp>
          <p:nvSpPr>
            <p:cNvPr id="213" name="Google Shape;213;p13"/>
            <p:cNvSpPr/>
            <p:nvPr/>
          </p:nvSpPr>
          <p:spPr>
            <a:xfrm rot="2142401">
              <a:off x="6957966" y="939573"/>
              <a:ext cx="687674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229E7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3"/>
            <p:cNvSpPr txBox="1"/>
            <p:nvPr/>
          </p:nvSpPr>
          <p:spPr>
            <a:xfrm rot="2142401">
              <a:off x="7284612" y="934664"/>
              <a:ext cx="34383" cy="3438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Calibri"/>
                <a:buNone/>
              </a:pP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13"/>
            <p:cNvSpPr/>
            <p:nvPr/>
          </p:nvSpPr>
          <p:spPr>
            <a:xfrm>
              <a:off x="7581005" y="803530"/>
              <a:ext cx="1396005" cy="698002"/>
            </a:xfrm>
            <a:prstGeom prst="roundRect">
              <a:avLst>
                <a:gd name="adj" fmla="val 10000"/>
              </a:avLst>
            </a:prstGeom>
            <a:solidFill>
              <a:srgbClr val="26AF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3"/>
            <p:cNvSpPr txBox="1"/>
            <p:nvPr/>
          </p:nvSpPr>
          <p:spPr>
            <a:xfrm>
              <a:off x="7601449" y="823974"/>
              <a:ext cx="1355117" cy="6571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775" tIns="10775" rIns="10775" bIns="10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Calibri"/>
                <a:buNone/>
              </a:pPr>
              <a:r>
                <a:rPr lang="en-US" sz="17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Classification</a:t>
              </a:r>
              <a:endParaRPr/>
            </a:p>
          </p:txBody>
        </p:sp>
        <p:sp>
          <p:nvSpPr>
            <p:cNvPr id="217" name="Google Shape;217;p13"/>
            <p:cNvSpPr/>
            <p:nvPr/>
          </p:nvSpPr>
          <p:spPr>
            <a:xfrm rot="2142401">
              <a:off x="5003558" y="2946331"/>
              <a:ext cx="687674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1D8A6C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13"/>
            <p:cNvSpPr txBox="1"/>
            <p:nvPr/>
          </p:nvSpPr>
          <p:spPr>
            <a:xfrm rot="2142401">
              <a:off x="5330204" y="2941422"/>
              <a:ext cx="34383" cy="3438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Calibri"/>
                <a:buNone/>
              </a:pP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19;p13"/>
            <p:cNvSpPr/>
            <p:nvPr/>
          </p:nvSpPr>
          <p:spPr>
            <a:xfrm>
              <a:off x="5626597" y="2810289"/>
              <a:ext cx="1396005" cy="698002"/>
            </a:xfrm>
            <a:prstGeom prst="roundRect">
              <a:avLst>
                <a:gd name="adj" fmla="val 10000"/>
              </a:avLst>
            </a:prstGeom>
            <a:solidFill>
              <a:srgbClr val="26AF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13"/>
            <p:cNvSpPr txBox="1"/>
            <p:nvPr/>
          </p:nvSpPr>
          <p:spPr>
            <a:xfrm>
              <a:off x="5647041" y="2830733"/>
              <a:ext cx="1355117" cy="6571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775" tIns="10775" rIns="10775" bIns="10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Calibri"/>
                <a:buNone/>
              </a:pPr>
              <a:r>
                <a:rPr lang="en-US" sz="17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Unsupervised</a:t>
              </a:r>
              <a:endParaRPr/>
            </a:p>
          </p:txBody>
        </p:sp>
        <p:sp>
          <p:nvSpPr>
            <p:cNvPr id="221" name="Google Shape;221;p13"/>
            <p:cNvSpPr/>
            <p:nvPr/>
          </p:nvSpPr>
          <p:spPr>
            <a:xfrm rot="-3907178">
              <a:off x="6638184" y="2544980"/>
              <a:ext cx="1327238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229E7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3"/>
            <p:cNvSpPr txBox="1"/>
            <p:nvPr/>
          </p:nvSpPr>
          <p:spPr>
            <a:xfrm rot="-3907178">
              <a:off x="7268623" y="2524082"/>
              <a:ext cx="66361" cy="6636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Calibri"/>
                <a:buNone/>
              </a:pP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13"/>
            <p:cNvSpPr/>
            <p:nvPr/>
          </p:nvSpPr>
          <p:spPr>
            <a:xfrm>
              <a:off x="7581005" y="1606233"/>
              <a:ext cx="1396005" cy="698002"/>
            </a:xfrm>
            <a:prstGeom prst="roundRect">
              <a:avLst>
                <a:gd name="adj" fmla="val 10000"/>
              </a:avLst>
            </a:prstGeom>
            <a:solidFill>
              <a:srgbClr val="26AF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3"/>
            <p:cNvSpPr txBox="1"/>
            <p:nvPr/>
          </p:nvSpPr>
          <p:spPr>
            <a:xfrm>
              <a:off x="7601449" y="1626677"/>
              <a:ext cx="1355117" cy="6571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775" tIns="10775" rIns="10775" bIns="10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Calibri"/>
                <a:buNone/>
              </a:pPr>
              <a:r>
                <a:rPr lang="en-US" sz="17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Clustering</a:t>
              </a:r>
              <a:endParaRPr/>
            </a:p>
          </p:txBody>
        </p:sp>
        <p:sp>
          <p:nvSpPr>
            <p:cNvPr id="225" name="Google Shape;225;p13"/>
            <p:cNvSpPr/>
            <p:nvPr/>
          </p:nvSpPr>
          <p:spPr>
            <a:xfrm rot="-2142401">
              <a:off x="6957966" y="2946331"/>
              <a:ext cx="687674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229E7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3"/>
            <p:cNvSpPr txBox="1"/>
            <p:nvPr/>
          </p:nvSpPr>
          <p:spPr>
            <a:xfrm rot="-2142401">
              <a:off x="7284612" y="2941422"/>
              <a:ext cx="34383" cy="3438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Calibri"/>
                <a:buNone/>
              </a:pP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27;p13"/>
            <p:cNvSpPr/>
            <p:nvPr/>
          </p:nvSpPr>
          <p:spPr>
            <a:xfrm>
              <a:off x="7581005" y="2408937"/>
              <a:ext cx="1396005" cy="698002"/>
            </a:xfrm>
            <a:prstGeom prst="roundRect">
              <a:avLst>
                <a:gd name="adj" fmla="val 10000"/>
              </a:avLst>
            </a:prstGeom>
            <a:solidFill>
              <a:srgbClr val="26AF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3"/>
            <p:cNvSpPr txBox="1"/>
            <p:nvPr/>
          </p:nvSpPr>
          <p:spPr>
            <a:xfrm>
              <a:off x="7601449" y="2429381"/>
              <a:ext cx="1355117" cy="6571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775" tIns="10775" rIns="10775" bIns="10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Calibri"/>
                <a:buNone/>
              </a:pPr>
              <a:r>
                <a:rPr lang="en-US" sz="17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Dimensionality reduction</a:t>
              </a:r>
              <a:endParaRPr/>
            </a:p>
          </p:txBody>
        </p:sp>
        <p:sp>
          <p:nvSpPr>
            <p:cNvPr id="229" name="Google Shape;229;p13"/>
            <p:cNvSpPr/>
            <p:nvPr/>
          </p:nvSpPr>
          <p:spPr>
            <a:xfrm rot="2142401">
              <a:off x="6957966" y="3347683"/>
              <a:ext cx="687674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229E7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3"/>
            <p:cNvSpPr txBox="1"/>
            <p:nvPr/>
          </p:nvSpPr>
          <p:spPr>
            <a:xfrm rot="2142401">
              <a:off x="7284612" y="3342774"/>
              <a:ext cx="34383" cy="3438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Calibri"/>
                <a:buNone/>
              </a:pP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p13"/>
            <p:cNvSpPr/>
            <p:nvPr/>
          </p:nvSpPr>
          <p:spPr>
            <a:xfrm>
              <a:off x="7581005" y="3211640"/>
              <a:ext cx="1396005" cy="698002"/>
            </a:xfrm>
            <a:prstGeom prst="roundRect">
              <a:avLst>
                <a:gd name="adj" fmla="val 10000"/>
              </a:avLst>
            </a:prstGeom>
            <a:solidFill>
              <a:srgbClr val="26AF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3"/>
            <p:cNvSpPr txBox="1"/>
            <p:nvPr/>
          </p:nvSpPr>
          <p:spPr>
            <a:xfrm>
              <a:off x="7601449" y="3232084"/>
              <a:ext cx="1355117" cy="6571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775" tIns="10775" rIns="10775" bIns="10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Calibri"/>
                <a:buNone/>
              </a:pPr>
              <a:r>
                <a:rPr lang="en-US" sz="17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Anomaly detection</a:t>
              </a:r>
              <a:endParaRPr/>
            </a:p>
          </p:txBody>
        </p:sp>
        <p:sp>
          <p:nvSpPr>
            <p:cNvPr id="233" name="Google Shape;233;p13"/>
            <p:cNvSpPr/>
            <p:nvPr/>
          </p:nvSpPr>
          <p:spPr>
            <a:xfrm rot="3907178">
              <a:off x="6638184" y="3749035"/>
              <a:ext cx="1327238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229E7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3"/>
            <p:cNvSpPr txBox="1"/>
            <p:nvPr/>
          </p:nvSpPr>
          <p:spPr>
            <a:xfrm rot="3907178">
              <a:off x="7268623" y="3728137"/>
              <a:ext cx="66361" cy="6636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Calibri"/>
                <a:buNone/>
              </a:pP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35;p13"/>
            <p:cNvSpPr/>
            <p:nvPr/>
          </p:nvSpPr>
          <p:spPr>
            <a:xfrm>
              <a:off x="7581005" y="4014344"/>
              <a:ext cx="1396005" cy="698002"/>
            </a:xfrm>
            <a:prstGeom prst="roundRect">
              <a:avLst>
                <a:gd name="adj" fmla="val 10000"/>
              </a:avLst>
            </a:prstGeom>
            <a:solidFill>
              <a:srgbClr val="26AF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3"/>
            <p:cNvSpPr txBox="1"/>
            <p:nvPr/>
          </p:nvSpPr>
          <p:spPr>
            <a:xfrm>
              <a:off x="7601449" y="4034788"/>
              <a:ext cx="1355117" cy="6571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775" tIns="10775" rIns="10775" bIns="10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Calibri"/>
                <a:buNone/>
              </a:pPr>
              <a:r>
                <a:rPr lang="en-US" sz="17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Association rule learning</a:t>
              </a:r>
              <a:endParaRPr/>
            </a:p>
          </p:txBody>
        </p:sp>
        <p:sp>
          <p:nvSpPr>
            <p:cNvPr id="237" name="Google Shape;237;p13"/>
            <p:cNvSpPr/>
            <p:nvPr/>
          </p:nvSpPr>
          <p:spPr>
            <a:xfrm rot="3907178">
              <a:off x="4683776" y="3347683"/>
              <a:ext cx="1327238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1D8A6C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3"/>
            <p:cNvSpPr txBox="1"/>
            <p:nvPr/>
          </p:nvSpPr>
          <p:spPr>
            <a:xfrm rot="3907178">
              <a:off x="5314214" y="3326785"/>
              <a:ext cx="66361" cy="6636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Calibri"/>
                <a:buNone/>
              </a:pP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239;p13"/>
            <p:cNvSpPr/>
            <p:nvPr/>
          </p:nvSpPr>
          <p:spPr>
            <a:xfrm>
              <a:off x="5626597" y="3612992"/>
              <a:ext cx="1396005" cy="698002"/>
            </a:xfrm>
            <a:prstGeom prst="roundRect">
              <a:avLst>
                <a:gd name="adj" fmla="val 10000"/>
              </a:avLst>
            </a:prstGeom>
            <a:solidFill>
              <a:srgbClr val="26AF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3"/>
            <p:cNvSpPr txBox="1"/>
            <p:nvPr/>
          </p:nvSpPr>
          <p:spPr>
            <a:xfrm>
              <a:off x="5647041" y="3633436"/>
              <a:ext cx="1355117" cy="6571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775" tIns="10775" rIns="10775" bIns="10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Calibri"/>
                <a:buNone/>
              </a:pPr>
              <a:r>
                <a:rPr lang="en-US" sz="17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Semi supervised</a:t>
              </a:r>
              <a:endParaRPr/>
            </a:p>
          </p:txBody>
        </p:sp>
        <p:sp>
          <p:nvSpPr>
            <p:cNvPr id="241" name="Google Shape;241;p13"/>
            <p:cNvSpPr/>
            <p:nvPr/>
          </p:nvSpPr>
          <p:spPr>
            <a:xfrm rot="4467012">
              <a:off x="4305895" y="3749035"/>
              <a:ext cx="2083000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1D8A6C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3"/>
            <p:cNvSpPr txBox="1"/>
            <p:nvPr/>
          </p:nvSpPr>
          <p:spPr>
            <a:xfrm rot="4467012">
              <a:off x="5295320" y="3709243"/>
              <a:ext cx="104150" cy="1041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700"/>
                <a:buFont typeface="Calibri"/>
                <a:buNone/>
              </a:pPr>
              <a:endParaRPr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243;p13"/>
            <p:cNvSpPr/>
            <p:nvPr/>
          </p:nvSpPr>
          <p:spPr>
            <a:xfrm>
              <a:off x="5626597" y="4415695"/>
              <a:ext cx="1396005" cy="698002"/>
            </a:xfrm>
            <a:prstGeom prst="roundRect">
              <a:avLst>
                <a:gd name="adj" fmla="val 10000"/>
              </a:avLst>
            </a:prstGeom>
            <a:solidFill>
              <a:srgbClr val="26AF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3"/>
            <p:cNvSpPr txBox="1"/>
            <p:nvPr/>
          </p:nvSpPr>
          <p:spPr>
            <a:xfrm>
              <a:off x="5647041" y="4436139"/>
              <a:ext cx="1355117" cy="6571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775" tIns="10775" rIns="10775" bIns="10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Calibri"/>
                <a:buNone/>
              </a:pPr>
              <a:r>
                <a:rPr lang="en-US" sz="17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Reinforcement </a:t>
              </a:r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Supervised Learning</a:t>
            </a:r>
            <a:endParaRPr/>
          </a:p>
        </p:txBody>
      </p:sp>
      <p:sp>
        <p:nvSpPr>
          <p:cNvPr id="250" name="Google Shape;250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607695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/>
              <a:t>If you have input and output and the task is to find the relation between input and output. 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/>
              <a:t>Simple example: 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endParaRPr/>
          </a:p>
        </p:txBody>
      </p:sp>
      <p:grpSp>
        <p:nvGrpSpPr>
          <p:cNvPr id="251" name="Google Shape;251;p14"/>
          <p:cNvGrpSpPr/>
          <p:nvPr/>
        </p:nvGrpSpPr>
        <p:grpSpPr>
          <a:xfrm>
            <a:off x="7015367" y="1595625"/>
            <a:ext cx="4752564" cy="4580596"/>
            <a:chOff x="3529217" y="741"/>
            <a:chExt cx="4752564" cy="4580596"/>
          </a:xfrm>
        </p:grpSpPr>
        <p:sp>
          <p:nvSpPr>
            <p:cNvPr id="252" name="Google Shape;252;p14"/>
            <p:cNvSpPr/>
            <p:nvPr/>
          </p:nvSpPr>
          <p:spPr>
            <a:xfrm>
              <a:off x="3529217" y="2158155"/>
              <a:ext cx="1250674" cy="625337"/>
            </a:xfrm>
            <a:prstGeom prst="roundRect">
              <a:avLst>
                <a:gd name="adj" fmla="val 10000"/>
              </a:avLst>
            </a:prstGeom>
            <a:solidFill>
              <a:srgbClr val="26AF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4"/>
            <p:cNvSpPr txBox="1"/>
            <p:nvPr/>
          </p:nvSpPr>
          <p:spPr>
            <a:xfrm>
              <a:off x="3547532" y="2176470"/>
              <a:ext cx="1214044" cy="5887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25" tIns="9525" rIns="9525" bIns="95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alibri"/>
                <a:buNone/>
              </a:pPr>
              <a:r>
                <a:rPr lang="en-US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Types of ML</a:t>
              </a:r>
              <a:endParaRPr/>
            </a:p>
          </p:txBody>
        </p:sp>
        <p:sp>
          <p:nvSpPr>
            <p:cNvPr id="254" name="Google Shape;254;p14"/>
            <p:cNvSpPr/>
            <p:nvPr/>
          </p:nvSpPr>
          <p:spPr>
            <a:xfrm rot="-4467012">
              <a:off x="4096952" y="1559618"/>
              <a:ext cx="1866150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1D8A6C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4"/>
            <p:cNvSpPr txBox="1"/>
            <p:nvPr/>
          </p:nvSpPr>
          <p:spPr>
            <a:xfrm rot="-4467012">
              <a:off x="4983373" y="1525247"/>
              <a:ext cx="93307" cy="933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600"/>
                <a:buFont typeface="Calibri"/>
                <a:buNone/>
              </a:pPr>
              <a:endParaRPr sz="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14"/>
            <p:cNvSpPr/>
            <p:nvPr/>
          </p:nvSpPr>
          <p:spPr>
            <a:xfrm>
              <a:off x="5280162" y="360310"/>
              <a:ext cx="1250674" cy="625337"/>
            </a:xfrm>
            <a:prstGeom prst="roundRect">
              <a:avLst>
                <a:gd name="adj" fmla="val 10000"/>
              </a:avLst>
            </a:prstGeom>
            <a:solidFill>
              <a:srgbClr val="FFC000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4"/>
            <p:cNvSpPr txBox="1"/>
            <p:nvPr/>
          </p:nvSpPr>
          <p:spPr>
            <a:xfrm>
              <a:off x="5298477" y="378625"/>
              <a:ext cx="1214044" cy="5887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25" tIns="9525" rIns="9525" bIns="95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Calibri"/>
                <a:buNone/>
              </a:pPr>
              <a:r>
                <a:rPr lang="en-US" sz="15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Supervised</a:t>
              </a:r>
              <a:endParaRPr/>
            </a:p>
          </p:txBody>
        </p:sp>
        <p:sp>
          <p:nvSpPr>
            <p:cNvPr id="258" name="Google Shape;258;p14"/>
            <p:cNvSpPr/>
            <p:nvPr/>
          </p:nvSpPr>
          <p:spPr>
            <a:xfrm rot="-2142401">
              <a:off x="6472930" y="480911"/>
              <a:ext cx="616084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229E7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14"/>
            <p:cNvSpPr txBox="1"/>
            <p:nvPr/>
          </p:nvSpPr>
          <p:spPr>
            <a:xfrm rot="-2142401">
              <a:off x="6765570" y="477792"/>
              <a:ext cx="30804" cy="3080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Calibri"/>
                <a:buNone/>
              </a:pP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14"/>
            <p:cNvSpPr/>
            <p:nvPr/>
          </p:nvSpPr>
          <p:spPr>
            <a:xfrm>
              <a:off x="7031107" y="741"/>
              <a:ext cx="1250674" cy="625337"/>
            </a:xfrm>
            <a:prstGeom prst="roundRect">
              <a:avLst>
                <a:gd name="adj" fmla="val 10000"/>
              </a:avLst>
            </a:prstGeom>
            <a:solidFill>
              <a:srgbClr val="26AF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14"/>
            <p:cNvSpPr txBox="1"/>
            <p:nvPr/>
          </p:nvSpPr>
          <p:spPr>
            <a:xfrm>
              <a:off x="7049422" y="19056"/>
              <a:ext cx="1214044" cy="5887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25" tIns="9525" rIns="9525" bIns="95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alibri"/>
                <a:buNone/>
              </a:pPr>
              <a:r>
                <a:rPr lang="en-US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Regression</a:t>
              </a:r>
              <a:endParaRPr/>
            </a:p>
          </p:txBody>
        </p:sp>
        <p:sp>
          <p:nvSpPr>
            <p:cNvPr id="262" name="Google Shape;262;p14"/>
            <p:cNvSpPr/>
            <p:nvPr/>
          </p:nvSpPr>
          <p:spPr>
            <a:xfrm rot="2142401">
              <a:off x="6472930" y="840480"/>
              <a:ext cx="616084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229E7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4"/>
            <p:cNvSpPr txBox="1"/>
            <p:nvPr/>
          </p:nvSpPr>
          <p:spPr>
            <a:xfrm rot="2142401">
              <a:off x="6765570" y="837361"/>
              <a:ext cx="30804" cy="3080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Calibri"/>
                <a:buNone/>
              </a:pP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14"/>
            <p:cNvSpPr/>
            <p:nvPr/>
          </p:nvSpPr>
          <p:spPr>
            <a:xfrm>
              <a:off x="7031107" y="719879"/>
              <a:ext cx="1250674" cy="625337"/>
            </a:xfrm>
            <a:prstGeom prst="roundRect">
              <a:avLst>
                <a:gd name="adj" fmla="val 10000"/>
              </a:avLst>
            </a:prstGeom>
            <a:solidFill>
              <a:srgbClr val="26AF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4"/>
            <p:cNvSpPr txBox="1"/>
            <p:nvPr/>
          </p:nvSpPr>
          <p:spPr>
            <a:xfrm>
              <a:off x="7049422" y="738194"/>
              <a:ext cx="1214044" cy="5887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25" tIns="9525" rIns="9525" bIns="95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alibri"/>
                <a:buNone/>
              </a:pPr>
              <a:r>
                <a:rPr lang="en-US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Classification</a:t>
              </a:r>
              <a:endParaRPr/>
            </a:p>
          </p:txBody>
        </p:sp>
        <p:sp>
          <p:nvSpPr>
            <p:cNvPr id="266" name="Google Shape;266;p14"/>
            <p:cNvSpPr/>
            <p:nvPr/>
          </p:nvSpPr>
          <p:spPr>
            <a:xfrm rot="2142401">
              <a:off x="4721985" y="2638325"/>
              <a:ext cx="616084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1D8A6C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14"/>
            <p:cNvSpPr txBox="1"/>
            <p:nvPr/>
          </p:nvSpPr>
          <p:spPr>
            <a:xfrm rot="2142401">
              <a:off x="5014625" y="2635206"/>
              <a:ext cx="30804" cy="3080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Calibri"/>
                <a:buNone/>
              </a:pP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4"/>
            <p:cNvSpPr/>
            <p:nvPr/>
          </p:nvSpPr>
          <p:spPr>
            <a:xfrm>
              <a:off x="5280162" y="2517724"/>
              <a:ext cx="1250674" cy="625337"/>
            </a:xfrm>
            <a:prstGeom prst="roundRect">
              <a:avLst>
                <a:gd name="adj" fmla="val 10000"/>
              </a:avLst>
            </a:prstGeom>
            <a:solidFill>
              <a:srgbClr val="26AF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14"/>
            <p:cNvSpPr txBox="1"/>
            <p:nvPr/>
          </p:nvSpPr>
          <p:spPr>
            <a:xfrm>
              <a:off x="5298477" y="2536039"/>
              <a:ext cx="1214044" cy="5887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25" tIns="9525" rIns="9525" bIns="95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alibri"/>
                <a:buNone/>
              </a:pPr>
              <a:r>
                <a:rPr lang="en-US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Unsupervised</a:t>
              </a:r>
              <a:endParaRPr/>
            </a:p>
          </p:txBody>
        </p:sp>
        <p:sp>
          <p:nvSpPr>
            <p:cNvPr id="270" name="Google Shape;270;p14"/>
            <p:cNvSpPr/>
            <p:nvPr/>
          </p:nvSpPr>
          <p:spPr>
            <a:xfrm rot="-3907178">
              <a:off x="6186439" y="2278756"/>
              <a:ext cx="1189066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229E7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14"/>
            <p:cNvSpPr txBox="1"/>
            <p:nvPr/>
          </p:nvSpPr>
          <p:spPr>
            <a:xfrm rot="-3907178">
              <a:off x="6751245" y="2261312"/>
              <a:ext cx="59453" cy="5945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Calibri"/>
                <a:buNone/>
              </a:pP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4"/>
            <p:cNvSpPr/>
            <p:nvPr/>
          </p:nvSpPr>
          <p:spPr>
            <a:xfrm>
              <a:off x="7031107" y="1439017"/>
              <a:ext cx="1250674" cy="625337"/>
            </a:xfrm>
            <a:prstGeom prst="roundRect">
              <a:avLst>
                <a:gd name="adj" fmla="val 10000"/>
              </a:avLst>
            </a:prstGeom>
            <a:solidFill>
              <a:srgbClr val="26AF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4"/>
            <p:cNvSpPr txBox="1"/>
            <p:nvPr/>
          </p:nvSpPr>
          <p:spPr>
            <a:xfrm>
              <a:off x="7049422" y="1457332"/>
              <a:ext cx="1214044" cy="5887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25" tIns="9525" rIns="9525" bIns="95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alibri"/>
                <a:buNone/>
              </a:pPr>
              <a:r>
                <a:rPr lang="en-US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Clustering</a:t>
              </a:r>
              <a:endParaRPr/>
            </a:p>
          </p:txBody>
        </p:sp>
        <p:sp>
          <p:nvSpPr>
            <p:cNvPr id="274" name="Google Shape;274;p14"/>
            <p:cNvSpPr/>
            <p:nvPr/>
          </p:nvSpPr>
          <p:spPr>
            <a:xfrm rot="-2142401">
              <a:off x="6472930" y="2638325"/>
              <a:ext cx="616084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229E7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4"/>
            <p:cNvSpPr txBox="1"/>
            <p:nvPr/>
          </p:nvSpPr>
          <p:spPr>
            <a:xfrm rot="-2142401">
              <a:off x="6765570" y="2635206"/>
              <a:ext cx="30804" cy="3080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Calibri"/>
                <a:buNone/>
              </a:pP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4"/>
            <p:cNvSpPr/>
            <p:nvPr/>
          </p:nvSpPr>
          <p:spPr>
            <a:xfrm>
              <a:off x="7031107" y="2158155"/>
              <a:ext cx="1250674" cy="625337"/>
            </a:xfrm>
            <a:prstGeom prst="roundRect">
              <a:avLst>
                <a:gd name="adj" fmla="val 10000"/>
              </a:avLst>
            </a:prstGeom>
            <a:solidFill>
              <a:srgbClr val="26AF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4"/>
            <p:cNvSpPr txBox="1"/>
            <p:nvPr/>
          </p:nvSpPr>
          <p:spPr>
            <a:xfrm>
              <a:off x="7049422" y="2176470"/>
              <a:ext cx="1214044" cy="5887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25" tIns="9525" rIns="9525" bIns="95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alibri"/>
                <a:buNone/>
              </a:pPr>
              <a:r>
                <a:rPr lang="en-US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Dimensionality reduction</a:t>
              </a:r>
              <a:endParaRPr/>
            </a:p>
          </p:txBody>
        </p:sp>
        <p:sp>
          <p:nvSpPr>
            <p:cNvPr id="278" name="Google Shape;278;p14"/>
            <p:cNvSpPr/>
            <p:nvPr/>
          </p:nvSpPr>
          <p:spPr>
            <a:xfrm rot="2142401">
              <a:off x="6472930" y="2997894"/>
              <a:ext cx="616084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229E7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14"/>
            <p:cNvSpPr txBox="1"/>
            <p:nvPr/>
          </p:nvSpPr>
          <p:spPr>
            <a:xfrm rot="2142401">
              <a:off x="6765570" y="2994775"/>
              <a:ext cx="30804" cy="3080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Calibri"/>
                <a:buNone/>
              </a:pP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4"/>
            <p:cNvSpPr/>
            <p:nvPr/>
          </p:nvSpPr>
          <p:spPr>
            <a:xfrm>
              <a:off x="7031107" y="2877293"/>
              <a:ext cx="1250674" cy="625337"/>
            </a:xfrm>
            <a:prstGeom prst="roundRect">
              <a:avLst>
                <a:gd name="adj" fmla="val 10000"/>
              </a:avLst>
            </a:prstGeom>
            <a:solidFill>
              <a:srgbClr val="26AF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14"/>
            <p:cNvSpPr txBox="1"/>
            <p:nvPr/>
          </p:nvSpPr>
          <p:spPr>
            <a:xfrm>
              <a:off x="7049422" y="2895608"/>
              <a:ext cx="1214044" cy="5887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25" tIns="9525" rIns="9525" bIns="95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alibri"/>
                <a:buNone/>
              </a:pPr>
              <a:r>
                <a:rPr lang="en-US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Anamoly detection</a:t>
              </a:r>
              <a:endParaRPr/>
            </a:p>
          </p:txBody>
        </p:sp>
        <p:sp>
          <p:nvSpPr>
            <p:cNvPr id="282" name="Google Shape;282;p14"/>
            <p:cNvSpPr/>
            <p:nvPr/>
          </p:nvSpPr>
          <p:spPr>
            <a:xfrm rot="3907178">
              <a:off x="6186439" y="3357463"/>
              <a:ext cx="1189066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229E7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14"/>
            <p:cNvSpPr txBox="1"/>
            <p:nvPr/>
          </p:nvSpPr>
          <p:spPr>
            <a:xfrm rot="3907178">
              <a:off x="6751245" y="3340019"/>
              <a:ext cx="59453" cy="5945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Calibri"/>
                <a:buNone/>
              </a:pP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4"/>
            <p:cNvSpPr/>
            <p:nvPr/>
          </p:nvSpPr>
          <p:spPr>
            <a:xfrm>
              <a:off x="7031107" y="3596431"/>
              <a:ext cx="1250674" cy="625337"/>
            </a:xfrm>
            <a:prstGeom prst="roundRect">
              <a:avLst>
                <a:gd name="adj" fmla="val 10000"/>
              </a:avLst>
            </a:prstGeom>
            <a:solidFill>
              <a:srgbClr val="26AF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14"/>
            <p:cNvSpPr txBox="1"/>
            <p:nvPr/>
          </p:nvSpPr>
          <p:spPr>
            <a:xfrm>
              <a:off x="7049422" y="3614746"/>
              <a:ext cx="1214044" cy="5887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25" tIns="9525" rIns="9525" bIns="95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alibri"/>
                <a:buNone/>
              </a:pPr>
              <a:r>
                <a:rPr lang="en-US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Association rule learning</a:t>
              </a:r>
              <a:endParaRPr/>
            </a:p>
          </p:txBody>
        </p:sp>
        <p:sp>
          <p:nvSpPr>
            <p:cNvPr id="286" name="Google Shape;286;p14"/>
            <p:cNvSpPr/>
            <p:nvPr/>
          </p:nvSpPr>
          <p:spPr>
            <a:xfrm rot="3907178">
              <a:off x="4435494" y="2997894"/>
              <a:ext cx="1189066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1D8A6C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14"/>
            <p:cNvSpPr txBox="1"/>
            <p:nvPr/>
          </p:nvSpPr>
          <p:spPr>
            <a:xfrm rot="3907178">
              <a:off x="5000300" y="2980450"/>
              <a:ext cx="59453" cy="5945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Calibri"/>
                <a:buNone/>
              </a:pP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14"/>
            <p:cNvSpPr/>
            <p:nvPr/>
          </p:nvSpPr>
          <p:spPr>
            <a:xfrm>
              <a:off x="5280162" y="3236862"/>
              <a:ext cx="1250674" cy="625337"/>
            </a:xfrm>
            <a:prstGeom prst="roundRect">
              <a:avLst>
                <a:gd name="adj" fmla="val 10000"/>
              </a:avLst>
            </a:prstGeom>
            <a:solidFill>
              <a:srgbClr val="26AF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4"/>
            <p:cNvSpPr txBox="1"/>
            <p:nvPr/>
          </p:nvSpPr>
          <p:spPr>
            <a:xfrm>
              <a:off x="5298477" y="3255177"/>
              <a:ext cx="1214044" cy="5887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25" tIns="9525" rIns="9525" bIns="95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alibri"/>
                <a:buNone/>
              </a:pPr>
              <a:r>
                <a:rPr lang="en-US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Semi supervised</a:t>
              </a:r>
              <a:endParaRPr/>
            </a:p>
          </p:txBody>
        </p:sp>
        <p:sp>
          <p:nvSpPr>
            <p:cNvPr id="290" name="Google Shape;290;p14"/>
            <p:cNvSpPr/>
            <p:nvPr/>
          </p:nvSpPr>
          <p:spPr>
            <a:xfrm rot="4467012">
              <a:off x="4096952" y="3357463"/>
              <a:ext cx="1866150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1D8A6C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4"/>
            <p:cNvSpPr txBox="1"/>
            <p:nvPr/>
          </p:nvSpPr>
          <p:spPr>
            <a:xfrm rot="4467012">
              <a:off x="4983373" y="3323092"/>
              <a:ext cx="93307" cy="933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600"/>
                <a:buFont typeface="Calibri"/>
                <a:buNone/>
              </a:pPr>
              <a:endParaRPr sz="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292;p14"/>
            <p:cNvSpPr/>
            <p:nvPr/>
          </p:nvSpPr>
          <p:spPr>
            <a:xfrm>
              <a:off x="5280162" y="3956000"/>
              <a:ext cx="1250674" cy="625337"/>
            </a:xfrm>
            <a:prstGeom prst="roundRect">
              <a:avLst>
                <a:gd name="adj" fmla="val 10000"/>
              </a:avLst>
            </a:prstGeom>
            <a:solidFill>
              <a:srgbClr val="26AF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4"/>
            <p:cNvSpPr txBox="1"/>
            <p:nvPr/>
          </p:nvSpPr>
          <p:spPr>
            <a:xfrm>
              <a:off x="5298477" y="3974315"/>
              <a:ext cx="1214044" cy="5887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25" tIns="9525" rIns="9525" bIns="95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alibri"/>
                <a:buNone/>
              </a:pPr>
              <a:r>
                <a:rPr lang="en-US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Reinforcement </a:t>
              </a:r>
              <a:endParaRPr/>
            </a:p>
          </p:txBody>
        </p:sp>
      </p:grpSp>
      <p:graphicFrame>
        <p:nvGraphicFramePr>
          <p:cNvPr id="294" name="Google Shape;294;p14"/>
          <p:cNvGraphicFramePr/>
          <p:nvPr/>
        </p:nvGraphicFramePr>
        <p:xfrm>
          <a:off x="1241011" y="3885923"/>
          <a:ext cx="4490250" cy="1788375"/>
        </p:xfrm>
        <a:graphic>
          <a:graphicData uri="http://schemas.openxmlformats.org/drawingml/2006/table">
            <a:tbl>
              <a:tblPr firstRow="1" bandRow="1">
                <a:noFill/>
                <a:tableStyleId>{6243E543-2554-4AD6-9634-88E761278073}</a:tableStyleId>
              </a:tblPr>
              <a:tblGrid>
                <a:gridCol w="1496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6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9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758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IQ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CGPA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Placement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</a:rPr>
                        <a:t>87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</a:rPr>
                        <a:t>7.1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</a:rPr>
                        <a:t>Y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</a:rPr>
                        <a:t>111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</a:rPr>
                        <a:t>8.9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</a:rPr>
                        <a:t>Y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</a:rPr>
                        <a:t>75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</a:rPr>
                        <a:t>6.3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</a:rPr>
                        <a:t>N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Classification Vs Regression</a:t>
            </a:r>
            <a:endParaRPr/>
          </a:p>
        </p:txBody>
      </p:sp>
      <p:grpSp>
        <p:nvGrpSpPr>
          <p:cNvPr id="300" name="Google Shape;300;p15"/>
          <p:cNvGrpSpPr/>
          <p:nvPr/>
        </p:nvGrpSpPr>
        <p:grpSpPr>
          <a:xfrm>
            <a:off x="4608560" y="2996321"/>
            <a:ext cx="7104918" cy="2009944"/>
            <a:chOff x="2270" y="1170696"/>
            <a:chExt cx="7104918" cy="2009944"/>
          </a:xfrm>
        </p:grpSpPr>
        <p:sp>
          <p:nvSpPr>
            <p:cNvPr id="301" name="Google Shape;301;p15"/>
            <p:cNvSpPr/>
            <p:nvPr/>
          </p:nvSpPr>
          <p:spPr>
            <a:xfrm>
              <a:off x="2270" y="1708240"/>
              <a:ext cx="1869715" cy="934857"/>
            </a:xfrm>
            <a:prstGeom prst="roundRect">
              <a:avLst>
                <a:gd name="adj" fmla="val 10000"/>
              </a:avLst>
            </a:prstGeom>
            <a:solidFill>
              <a:srgbClr val="26AF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15"/>
            <p:cNvSpPr txBox="1"/>
            <p:nvPr/>
          </p:nvSpPr>
          <p:spPr>
            <a:xfrm>
              <a:off x="29651" y="1735621"/>
              <a:ext cx="1814953" cy="8800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6500" tIns="16500" rIns="16500" bIns="165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None/>
              </a:pPr>
              <a:r>
                <a:rPr lang="en-US" sz="2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Supervised ML</a:t>
              </a:r>
              <a:endParaRPr/>
            </a:p>
          </p:txBody>
        </p:sp>
        <p:sp>
          <p:nvSpPr>
            <p:cNvPr id="303" name="Google Shape;303;p15"/>
            <p:cNvSpPr/>
            <p:nvPr/>
          </p:nvSpPr>
          <p:spPr>
            <a:xfrm rot="-2142401">
              <a:off x="1785416" y="1887561"/>
              <a:ext cx="921024" cy="3867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1D8A6C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15"/>
            <p:cNvSpPr txBox="1"/>
            <p:nvPr/>
          </p:nvSpPr>
          <p:spPr>
            <a:xfrm rot="-2142401">
              <a:off x="2222903" y="1883871"/>
              <a:ext cx="46051" cy="460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Calibri"/>
                <a:buNone/>
              </a:pP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Google Shape;305;p15"/>
            <p:cNvSpPr/>
            <p:nvPr/>
          </p:nvSpPr>
          <p:spPr>
            <a:xfrm>
              <a:off x="2619872" y="1170696"/>
              <a:ext cx="1869715" cy="934857"/>
            </a:xfrm>
            <a:prstGeom prst="roundRect">
              <a:avLst>
                <a:gd name="adj" fmla="val 10000"/>
              </a:avLst>
            </a:prstGeom>
            <a:solidFill>
              <a:srgbClr val="26AF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15"/>
            <p:cNvSpPr txBox="1"/>
            <p:nvPr/>
          </p:nvSpPr>
          <p:spPr>
            <a:xfrm>
              <a:off x="2647253" y="1198077"/>
              <a:ext cx="1814953" cy="8800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6500" tIns="16500" rIns="16500" bIns="165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None/>
              </a:pPr>
              <a:r>
                <a:rPr lang="en-US" sz="2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Classification</a:t>
              </a:r>
              <a:endParaRPr/>
            </a:p>
          </p:txBody>
        </p:sp>
        <p:sp>
          <p:nvSpPr>
            <p:cNvPr id="307" name="Google Shape;307;p15"/>
            <p:cNvSpPr/>
            <p:nvPr/>
          </p:nvSpPr>
          <p:spPr>
            <a:xfrm>
              <a:off x="4489587" y="1618789"/>
              <a:ext cx="747886" cy="3867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229E7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15"/>
            <p:cNvSpPr txBox="1"/>
            <p:nvPr/>
          </p:nvSpPr>
          <p:spPr>
            <a:xfrm>
              <a:off x="4844833" y="1619428"/>
              <a:ext cx="37394" cy="3739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Calibri"/>
                <a:buNone/>
              </a:pP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" name="Google Shape;309;p15"/>
            <p:cNvSpPr/>
            <p:nvPr/>
          </p:nvSpPr>
          <p:spPr>
            <a:xfrm>
              <a:off x="5237473" y="1170696"/>
              <a:ext cx="1869715" cy="934857"/>
            </a:xfrm>
            <a:prstGeom prst="roundRect">
              <a:avLst>
                <a:gd name="adj" fmla="val 10000"/>
              </a:avLst>
            </a:prstGeom>
            <a:solidFill>
              <a:srgbClr val="26AF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15"/>
            <p:cNvSpPr txBox="1"/>
            <p:nvPr/>
          </p:nvSpPr>
          <p:spPr>
            <a:xfrm>
              <a:off x="5264854" y="1198077"/>
              <a:ext cx="1814953" cy="8800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6500" tIns="16500" rIns="16500" bIns="165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None/>
              </a:pPr>
              <a:r>
                <a:rPr lang="en-US" sz="2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Yes/No</a:t>
              </a:r>
              <a:endParaRPr/>
            </a:p>
          </p:txBody>
        </p:sp>
        <p:sp>
          <p:nvSpPr>
            <p:cNvPr id="311" name="Google Shape;311;p15"/>
            <p:cNvSpPr/>
            <p:nvPr/>
          </p:nvSpPr>
          <p:spPr>
            <a:xfrm rot="2142401">
              <a:off x="1785416" y="2425104"/>
              <a:ext cx="921024" cy="3867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1D8A6C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15"/>
            <p:cNvSpPr txBox="1"/>
            <p:nvPr/>
          </p:nvSpPr>
          <p:spPr>
            <a:xfrm rot="2142401">
              <a:off x="2222903" y="2421414"/>
              <a:ext cx="46051" cy="460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Calibri"/>
                <a:buNone/>
              </a:pP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3" name="Google Shape;313;p15"/>
            <p:cNvSpPr/>
            <p:nvPr/>
          </p:nvSpPr>
          <p:spPr>
            <a:xfrm>
              <a:off x="2619872" y="2245783"/>
              <a:ext cx="1869715" cy="934857"/>
            </a:xfrm>
            <a:prstGeom prst="roundRect">
              <a:avLst>
                <a:gd name="adj" fmla="val 10000"/>
              </a:avLst>
            </a:prstGeom>
            <a:solidFill>
              <a:srgbClr val="26AF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15"/>
            <p:cNvSpPr txBox="1"/>
            <p:nvPr/>
          </p:nvSpPr>
          <p:spPr>
            <a:xfrm>
              <a:off x="2647253" y="2273164"/>
              <a:ext cx="1814953" cy="8800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6500" tIns="16500" rIns="16500" bIns="165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None/>
              </a:pPr>
              <a:r>
                <a:rPr lang="en-US" sz="2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Regression</a:t>
              </a:r>
              <a:endParaRPr/>
            </a:p>
          </p:txBody>
        </p:sp>
        <p:sp>
          <p:nvSpPr>
            <p:cNvPr id="315" name="Google Shape;315;p15"/>
            <p:cNvSpPr/>
            <p:nvPr/>
          </p:nvSpPr>
          <p:spPr>
            <a:xfrm>
              <a:off x="4489587" y="2693876"/>
              <a:ext cx="747886" cy="3867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229E7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15"/>
            <p:cNvSpPr txBox="1"/>
            <p:nvPr/>
          </p:nvSpPr>
          <p:spPr>
            <a:xfrm>
              <a:off x="4844833" y="2694515"/>
              <a:ext cx="37394" cy="3739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Calibri"/>
                <a:buNone/>
              </a:pP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" name="Google Shape;317;p15"/>
            <p:cNvSpPr/>
            <p:nvPr/>
          </p:nvSpPr>
          <p:spPr>
            <a:xfrm>
              <a:off x="5237473" y="2245783"/>
              <a:ext cx="1869715" cy="934857"/>
            </a:xfrm>
            <a:prstGeom prst="roundRect">
              <a:avLst>
                <a:gd name="adj" fmla="val 10000"/>
              </a:avLst>
            </a:prstGeom>
            <a:solidFill>
              <a:srgbClr val="26AF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15"/>
            <p:cNvSpPr txBox="1"/>
            <p:nvPr/>
          </p:nvSpPr>
          <p:spPr>
            <a:xfrm>
              <a:off x="5264854" y="2273164"/>
              <a:ext cx="1814953" cy="8800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6500" tIns="16500" rIns="16500" bIns="165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None/>
              </a:pPr>
              <a:r>
                <a:rPr lang="en-US" sz="2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Continuous type </a:t>
              </a:r>
              <a:endParaRPr/>
            </a:p>
          </p:txBody>
        </p:sp>
      </p:grpSp>
      <p:graphicFrame>
        <p:nvGraphicFramePr>
          <p:cNvPr id="319" name="Google Shape;319;p15"/>
          <p:cNvGraphicFramePr/>
          <p:nvPr/>
        </p:nvGraphicFramePr>
        <p:xfrm>
          <a:off x="1112296" y="4239024"/>
          <a:ext cx="3139875" cy="1788375"/>
        </p:xfrm>
        <a:graphic>
          <a:graphicData uri="http://schemas.openxmlformats.org/drawingml/2006/table">
            <a:tbl>
              <a:tblPr firstRow="1" bandRow="1">
                <a:noFill/>
                <a:tableStyleId>{2700AC82-4812-4F94-A9D7-0D25D6ABEBC7}</a:tableStyleId>
              </a:tblPr>
              <a:tblGrid>
                <a:gridCol w="784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4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0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758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IQ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CGPA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Package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87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7.1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10L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111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8.9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15L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75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6.3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17.5L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20" name="Google Shape;320;p15"/>
          <p:cNvGraphicFramePr/>
          <p:nvPr/>
        </p:nvGraphicFramePr>
        <p:xfrm>
          <a:off x="1112296" y="2301085"/>
          <a:ext cx="3139875" cy="1788375"/>
        </p:xfrm>
        <a:graphic>
          <a:graphicData uri="http://schemas.openxmlformats.org/drawingml/2006/table">
            <a:tbl>
              <a:tblPr firstRow="1" bandRow="1">
                <a:noFill/>
                <a:tableStyleId>{2700AC82-4812-4F94-A9D7-0D25D6ABEBC7}</a:tableStyleId>
              </a:tblPr>
              <a:tblGrid>
                <a:gridCol w="784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4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0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758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IQ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CGPA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Placement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87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7.1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Y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111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8.9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Y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75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6.3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Side Topic: Data Types</a:t>
            </a:r>
            <a:endParaRPr/>
          </a:p>
        </p:txBody>
      </p:sp>
      <p:grpSp>
        <p:nvGrpSpPr>
          <p:cNvPr id="326" name="Google Shape;326;p16"/>
          <p:cNvGrpSpPr/>
          <p:nvPr/>
        </p:nvGrpSpPr>
        <p:grpSpPr>
          <a:xfrm>
            <a:off x="1912121" y="1391200"/>
            <a:ext cx="7127680" cy="5020216"/>
            <a:chOff x="3152198" y="812"/>
            <a:chExt cx="7127680" cy="5020216"/>
          </a:xfrm>
        </p:grpSpPr>
        <p:sp>
          <p:nvSpPr>
            <p:cNvPr id="327" name="Google Shape;327;p16"/>
            <p:cNvSpPr/>
            <p:nvPr/>
          </p:nvSpPr>
          <p:spPr>
            <a:xfrm>
              <a:off x="3152198" y="2365283"/>
              <a:ext cx="1370707" cy="685353"/>
            </a:xfrm>
            <a:prstGeom prst="roundRect">
              <a:avLst>
                <a:gd name="adj" fmla="val 10000"/>
              </a:avLst>
            </a:prstGeom>
            <a:solidFill>
              <a:srgbClr val="26AF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16"/>
            <p:cNvSpPr txBox="1"/>
            <p:nvPr/>
          </p:nvSpPr>
          <p:spPr>
            <a:xfrm>
              <a:off x="3172271" y="2385356"/>
              <a:ext cx="1330561" cy="6452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050" tIns="12050" rIns="12050" bIns="120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Calibri"/>
                <a:buNone/>
              </a:pPr>
              <a:r>
                <a:rPr lang="en-US" sz="1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Data types</a:t>
              </a:r>
              <a:endParaRPr/>
            </a:p>
          </p:txBody>
        </p:sp>
        <p:sp>
          <p:nvSpPr>
            <p:cNvPr id="329" name="Google Shape;329;p16"/>
            <p:cNvSpPr/>
            <p:nvPr/>
          </p:nvSpPr>
          <p:spPr>
            <a:xfrm rot="-3907178">
              <a:off x="4145454" y="2104559"/>
              <a:ext cx="1303186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1D8A6C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16"/>
            <p:cNvSpPr txBox="1"/>
            <p:nvPr/>
          </p:nvSpPr>
          <p:spPr>
            <a:xfrm rot="-3907178">
              <a:off x="4764467" y="2084262"/>
              <a:ext cx="65159" cy="651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Calibri"/>
                <a:buNone/>
              </a:pP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" name="Google Shape;331;p16"/>
            <p:cNvSpPr/>
            <p:nvPr/>
          </p:nvSpPr>
          <p:spPr>
            <a:xfrm>
              <a:off x="5071189" y="1183047"/>
              <a:ext cx="1370707" cy="685353"/>
            </a:xfrm>
            <a:prstGeom prst="roundRect">
              <a:avLst>
                <a:gd name="adj" fmla="val 10000"/>
              </a:avLst>
            </a:prstGeom>
            <a:solidFill>
              <a:srgbClr val="26AF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16"/>
            <p:cNvSpPr txBox="1"/>
            <p:nvPr/>
          </p:nvSpPr>
          <p:spPr>
            <a:xfrm>
              <a:off x="5091262" y="1203120"/>
              <a:ext cx="1330561" cy="6452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050" tIns="12050" rIns="12050" bIns="120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Calibri"/>
                <a:buNone/>
              </a:pPr>
              <a:r>
                <a:rPr lang="en-US" sz="1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Categorical</a:t>
              </a:r>
              <a:endParaRPr/>
            </a:p>
          </p:txBody>
        </p:sp>
        <p:sp>
          <p:nvSpPr>
            <p:cNvPr id="333" name="Google Shape;333;p16"/>
            <p:cNvSpPr/>
            <p:nvPr/>
          </p:nvSpPr>
          <p:spPr>
            <a:xfrm rot="-3310531">
              <a:off x="6235984" y="1119363"/>
              <a:ext cx="960107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229E7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16"/>
            <p:cNvSpPr txBox="1"/>
            <p:nvPr/>
          </p:nvSpPr>
          <p:spPr>
            <a:xfrm rot="-3310531">
              <a:off x="6692035" y="1107643"/>
              <a:ext cx="48005" cy="4800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Calibri"/>
                <a:buNone/>
              </a:pP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" name="Google Shape;335;p16"/>
            <p:cNvSpPr/>
            <p:nvPr/>
          </p:nvSpPr>
          <p:spPr>
            <a:xfrm>
              <a:off x="6990180" y="394890"/>
              <a:ext cx="1370707" cy="685353"/>
            </a:xfrm>
            <a:prstGeom prst="roundRect">
              <a:avLst>
                <a:gd name="adj" fmla="val 10000"/>
              </a:avLst>
            </a:prstGeom>
            <a:solidFill>
              <a:srgbClr val="7F7F7F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16"/>
            <p:cNvSpPr txBox="1"/>
            <p:nvPr/>
          </p:nvSpPr>
          <p:spPr>
            <a:xfrm>
              <a:off x="7010253" y="414963"/>
              <a:ext cx="1330561" cy="6452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050" tIns="12050" rIns="12050" bIns="120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Calibri"/>
                <a:buNone/>
              </a:pPr>
              <a:r>
                <a:rPr lang="en-US" sz="1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Nominal</a:t>
              </a:r>
              <a:endParaRPr/>
            </a:p>
          </p:txBody>
        </p:sp>
        <p:sp>
          <p:nvSpPr>
            <p:cNvPr id="337" name="Google Shape;337;p16"/>
            <p:cNvSpPr/>
            <p:nvPr/>
          </p:nvSpPr>
          <p:spPr>
            <a:xfrm rot="-2142401">
              <a:off x="8297423" y="528245"/>
              <a:ext cx="675212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229E7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16"/>
            <p:cNvSpPr txBox="1"/>
            <p:nvPr/>
          </p:nvSpPr>
          <p:spPr>
            <a:xfrm rot="-2142401">
              <a:off x="8618149" y="523648"/>
              <a:ext cx="33760" cy="3376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Calibri"/>
                <a:buNone/>
              </a:pP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" name="Google Shape;339;p16"/>
            <p:cNvSpPr/>
            <p:nvPr/>
          </p:nvSpPr>
          <p:spPr>
            <a:xfrm>
              <a:off x="8909171" y="812"/>
              <a:ext cx="1370707" cy="685353"/>
            </a:xfrm>
            <a:prstGeom prst="roundRect">
              <a:avLst>
                <a:gd name="adj" fmla="val 10000"/>
              </a:avLst>
            </a:prstGeom>
            <a:solidFill>
              <a:srgbClr val="7F7F7F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16"/>
            <p:cNvSpPr txBox="1"/>
            <p:nvPr/>
          </p:nvSpPr>
          <p:spPr>
            <a:xfrm>
              <a:off x="8929244" y="20885"/>
              <a:ext cx="1330561" cy="6452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050" tIns="12050" rIns="12050" bIns="120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Calibri"/>
                <a:buNone/>
              </a:pPr>
              <a:r>
                <a:rPr lang="en-US" sz="1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Gender</a:t>
              </a:r>
              <a:endParaRPr/>
            </a:p>
          </p:txBody>
        </p:sp>
        <p:sp>
          <p:nvSpPr>
            <p:cNvPr id="341" name="Google Shape;341;p16"/>
            <p:cNvSpPr/>
            <p:nvPr/>
          </p:nvSpPr>
          <p:spPr>
            <a:xfrm rot="2142401">
              <a:off x="8297423" y="922324"/>
              <a:ext cx="675212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229E7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16"/>
            <p:cNvSpPr txBox="1"/>
            <p:nvPr/>
          </p:nvSpPr>
          <p:spPr>
            <a:xfrm rot="2142401">
              <a:off x="8618149" y="917726"/>
              <a:ext cx="33760" cy="3376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Calibri"/>
                <a:buNone/>
              </a:pP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" name="Google Shape;343;p16"/>
            <p:cNvSpPr/>
            <p:nvPr/>
          </p:nvSpPr>
          <p:spPr>
            <a:xfrm>
              <a:off x="8909171" y="788969"/>
              <a:ext cx="1370707" cy="685353"/>
            </a:xfrm>
            <a:prstGeom prst="roundRect">
              <a:avLst>
                <a:gd name="adj" fmla="val 10000"/>
              </a:avLst>
            </a:prstGeom>
            <a:solidFill>
              <a:srgbClr val="7F7F7F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16"/>
            <p:cNvSpPr txBox="1"/>
            <p:nvPr/>
          </p:nvSpPr>
          <p:spPr>
            <a:xfrm>
              <a:off x="8929244" y="809042"/>
              <a:ext cx="1330561" cy="6452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050" tIns="12050" rIns="12050" bIns="120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Calibri"/>
                <a:buNone/>
              </a:pPr>
              <a:r>
                <a:rPr lang="en-US" sz="1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Nation</a:t>
              </a:r>
              <a:endParaRPr/>
            </a:p>
          </p:txBody>
        </p:sp>
        <p:sp>
          <p:nvSpPr>
            <p:cNvPr id="345" name="Google Shape;345;p16"/>
            <p:cNvSpPr/>
            <p:nvPr/>
          </p:nvSpPr>
          <p:spPr>
            <a:xfrm rot="3310531">
              <a:off x="6235984" y="1907520"/>
              <a:ext cx="960107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229E7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16"/>
            <p:cNvSpPr txBox="1"/>
            <p:nvPr/>
          </p:nvSpPr>
          <p:spPr>
            <a:xfrm rot="3310531">
              <a:off x="6692035" y="1895800"/>
              <a:ext cx="48005" cy="4800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Calibri"/>
                <a:buNone/>
              </a:pP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Google Shape;347;p16"/>
            <p:cNvSpPr/>
            <p:nvPr/>
          </p:nvSpPr>
          <p:spPr>
            <a:xfrm>
              <a:off x="6990180" y="1971204"/>
              <a:ext cx="1370707" cy="685353"/>
            </a:xfrm>
            <a:prstGeom prst="roundRect">
              <a:avLst>
                <a:gd name="adj" fmla="val 10000"/>
              </a:avLst>
            </a:prstGeom>
            <a:solidFill>
              <a:srgbClr val="7F7F7F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16"/>
            <p:cNvSpPr txBox="1"/>
            <p:nvPr/>
          </p:nvSpPr>
          <p:spPr>
            <a:xfrm>
              <a:off x="7010253" y="1991277"/>
              <a:ext cx="1330561" cy="6452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050" tIns="12050" rIns="12050" bIns="120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Calibri"/>
                <a:buNone/>
              </a:pPr>
              <a:r>
                <a:rPr lang="en-US" sz="1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Ordinal</a:t>
              </a:r>
              <a:endParaRPr/>
            </a:p>
          </p:txBody>
        </p:sp>
        <p:sp>
          <p:nvSpPr>
            <p:cNvPr id="349" name="Google Shape;349;p16"/>
            <p:cNvSpPr/>
            <p:nvPr/>
          </p:nvSpPr>
          <p:spPr>
            <a:xfrm rot="-2142401">
              <a:off x="8297423" y="2104559"/>
              <a:ext cx="675212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229E7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16"/>
            <p:cNvSpPr txBox="1"/>
            <p:nvPr/>
          </p:nvSpPr>
          <p:spPr>
            <a:xfrm rot="-2142401">
              <a:off x="8618149" y="2099962"/>
              <a:ext cx="33760" cy="3376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Calibri"/>
                <a:buNone/>
              </a:pP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16"/>
            <p:cNvSpPr/>
            <p:nvPr/>
          </p:nvSpPr>
          <p:spPr>
            <a:xfrm>
              <a:off x="8909171" y="1577126"/>
              <a:ext cx="1370707" cy="685353"/>
            </a:xfrm>
            <a:prstGeom prst="roundRect">
              <a:avLst>
                <a:gd name="adj" fmla="val 10000"/>
              </a:avLst>
            </a:prstGeom>
            <a:solidFill>
              <a:srgbClr val="7F7F7F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16"/>
            <p:cNvSpPr txBox="1"/>
            <p:nvPr/>
          </p:nvSpPr>
          <p:spPr>
            <a:xfrm>
              <a:off x="8929244" y="1597199"/>
              <a:ext cx="1330561" cy="6452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050" tIns="12050" rIns="12050" bIns="120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Calibri"/>
                <a:buNone/>
              </a:pPr>
              <a:r>
                <a:rPr lang="en-US" sz="1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First, second</a:t>
              </a:r>
              <a:endParaRPr/>
            </a:p>
          </p:txBody>
        </p:sp>
        <p:sp>
          <p:nvSpPr>
            <p:cNvPr id="353" name="Google Shape;353;p16"/>
            <p:cNvSpPr/>
            <p:nvPr/>
          </p:nvSpPr>
          <p:spPr>
            <a:xfrm rot="2142401">
              <a:off x="8297423" y="2498638"/>
              <a:ext cx="675212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229E7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16"/>
            <p:cNvSpPr txBox="1"/>
            <p:nvPr/>
          </p:nvSpPr>
          <p:spPr>
            <a:xfrm rot="2142401">
              <a:off x="8618149" y="2494040"/>
              <a:ext cx="33760" cy="3376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Calibri"/>
                <a:buNone/>
              </a:pP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16"/>
            <p:cNvSpPr/>
            <p:nvPr/>
          </p:nvSpPr>
          <p:spPr>
            <a:xfrm>
              <a:off x="8909171" y="2365283"/>
              <a:ext cx="1370707" cy="685353"/>
            </a:xfrm>
            <a:prstGeom prst="roundRect">
              <a:avLst>
                <a:gd name="adj" fmla="val 10000"/>
              </a:avLst>
            </a:prstGeom>
            <a:solidFill>
              <a:srgbClr val="7F7F7F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16"/>
            <p:cNvSpPr txBox="1"/>
            <p:nvPr/>
          </p:nvSpPr>
          <p:spPr>
            <a:xfrm>
              <a:off x="8929244" y="2385356"/>
              <a:ext cx="1330561" cy="6452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050" tIns="12050" rIns="12050" bIns="120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Calibri"/>
                <a:buNone/>
              </a:pPr>
              <a:r>
                <a:rPr lang="en-US" sz="1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High, medium, low</a:t>
              </a:r>
              <a:endParaRPr/>
            </a:p>
          </p:txBody>
        </p:sp>
        <p:sp>
          <p:nvSpPr>
            <p:cNvPr id="357" name="Google Shape;357;p16"/>
            <p:cNvSpPr/>
            <p:nvPr/>
          </p:nvSpPr>
          <p:spPr>
            <a:xfrm rot="3907178">
              <a:off x="4145454" y="3286795"/>
              <a:ext cx="1303186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1D8A6C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16"/>
            <p:cNvSpPr txBox="1"/>
            <p:nvPr/>
          </p:nvSpPr>
          <p:spPr>
            <a:xfrm rot="3907178">
              <a:off x="4764467" y="3266498"/>
              <a:ext cx="65159" cy="651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Calibri"/>
                <a:buNone/>
              </a:pP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16"/>
            <p:cNvSpPr/>
            <p:nvPr/>
          </p:nvSpPr>
          <p:spPr>
            <a:xfrm>
              <a:off x="5071189" y="3547518"/>
              <a:ext cx="1370707" cy="685353"/>
            </a:xfrm>
            <a:prstGeom prst="roundRect">
              <a:avLst>
                <a:gd name="adj" fmla="val 10000"/>
              </a:avLst>
            </a:prstGeom>
            <a:solidFill>
              <a:srgbClr val="26AF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16"/>
            <p:cNvSpPr txBox="1"/>
            <p:nvPr/>
          </p:nvSpPr>
          <p:spPr>
            <a:xfrm>
              <a:off x="5091262" y="3567591"/>
              <a:ext cx="1330561" cy="6452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050" tIns="12050" rIns="12050" bIns="120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Calibri"/>
                <a:buNone/>
              </a:pPr>
              <a:r>
                <a:rPr lang="en-US" sz="1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Numerical</a:t>
              </a:r>
              <a:endParaRPr/>
            </a:p>
          </p:txBody>
        </p:sp>
        <p:sp>
          <p:nvSpPr>
            <p:cNvPr id="361" name="Google Shape;361;p16"/>
            <p:cNvSpPr/>
            <p:nvPr/>
          </p:nvSpPr>
          <p:spPr>
            <a:xfrm rot="-3310531">
              <a:off x="6235984" y="3483834"/>
              <a:ext cx="960107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229E7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16"/>
            <p:cNvSpPr txBox="1"/>
            <p:nvPr/>
          </p:nvSpPr>
          <p:spPr>
            <a:xfrm rot="-3310531">
              <a:off x="6692035" y="3472114"/>
              <a:ext cx="48005" cy="4800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Calibri"/>
                <a:buNone/>
              </a:pP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16"/>
            <p:cNvSpPr/>
            <p:nvPr/>
          </p:nvSpPr>
          <p:spPr>
            <a:xfrm>
              <a:off x="6990180" y="2759361"/>
              <a:ext cx="1370707" cy="685353"/>
            </a:xfrm>
            <a:prstGeom prst="roundRect">
              <a:avLst>
                <a:gd name="adj" fmla="val 10000"/>
              </a:avLst>
            </a:prstGeom>
            <a:solidFill>
              <a:srgbClr val="7F7F7F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16"/>
            <p:cNvSpPr txBox="1"/>
            <p:nvPr/>
          </p:nvSpPr>
          <p:spPr>
            <a:xfrm>
              <a:off x="7010253" y="2779434"/>
              <a:ext cx="1330561" cy="6452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050" tIns="12050" rIns="12050" bIns="120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Calibri"/>
                <a:buNone/>
              </a:pPr>
              <a:r>
                <a:rPr lang="en-US" sz="1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Height</a:t>
              </a:r>
              <a:endParaRPr/>
            </a:p>
          </p:txBody>
        </p:sp>
        <p:sp>
          <p:nvSpPr>
            <p:cNvPr id="365" name="Google Shape;365;p16"/>
            <p:cNvSpPr/>
            <p:nvPr/>
          </p:nvSpPr>
          <p:spPr>
            <a:xfrm>
              <a:off x="6441896" y="3877913"/>
              <a:ext cx="548283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229E7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16"/>
            <p:cNvSpPr txBox="1"/>
            <p:nvPr/>
          </p:nvSpPr>
          <p:spPr>
            <a:xfrm>
              <a:off x="6702331" y="3876488"/>
              <a:ext cx="27414" cy="274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Calibri"/>
                <a:buNone/>
              </a:pP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16"/>
            <p:cNvSpPr/>
            <p:nvPr/>
          </p:nvSpPr>
          <p:spPr>
            <a:xfrm>
              <a:off x="6990180" y="3547518"/>
              <a:ext cx="1370707" cy="685353"/>
            </a:xfrm>
            <a:prstGeom prst="roundRect">
              <a:avLst>
                <a:gd name="adj" fmla="val 10000"/>
              </a:avLst>
            </a:prstGeom>
            <a:solidFill>
              <a:srgbClr val="7F7F7F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16"/>
            <p:cNvSpPr txBox="1"/>
            <p:nvPr/>
          </p:nvSpPr>
          <p:spPr>
            <a:xfrm>
              <a:off x="7010253" y="3567591"/>
              <a:ext cx="1330561" cy="6452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050" tIns="12050" rIns="12050" bIns="120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Calibri"/>
                <a:buNone/>
              </a:pPr>
              <a:r>
                <a:rPr lang="en-US" sz="1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Weight</a:t>
              </a:r>
              <a:endParaRPr/>
            </a:p>
          </p:txBody>
        </p:sp>
        <p:sp>
          <p:nvSpPr>
            <p:cNvPr id="369" name="Google Shape;369;p16"/>
            <p:cNvSpPr/>
            <p:nvPr/>
          </p:nvSpPr>
          <p:spPr>
            <a:xfrm rot="3310531">
              <a:off x="6235984" y="4271991"/>
              <a:ext cx="960107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229E7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16"/>
            <p:cNvSpPr txBox="1"/>
            <p:nvPr/>
          </p:nvSpPr>
          <p:spPr>
            <a:xfrm rot="3310531">
              <a:off x="6692035" y="4260271"/>
              <a:ext cx="48005" cy="4800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Calibri"/>
                <a:buNone/>
              </a:pP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16"/>
            <p:cNvSpPr/>
            <p:nvPr/>
          </p:nvSpPr>
          <p:spPr>
            <a:xfrm>
              <a:off x="6990180" y="4335675"/>
              <a:ext cx="1370707" cy="685353"/>
            </a:xfrm>
            <a:prstGeom prst="roundRect">
              <a:avLst>
                <a:gd name="adj" fmla="val 10000"/>
              </a:avLst>
            </a:prstGeom>
            <a:solidFill>
              <a:srgbClr val="7F7F7F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16"/>
            <p:cNvSpPr txBox="1"/>
            <p:nvPr/>
          </p:nvSpPr>
          <p:spPr>
            <a:xfrm>
              <a:off x="7010253" y="4355748"/>
              <a:ext cx="1330561" cy="6452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050" tIns="12050" rIns="12050" bIns="120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Calibri"/>
                <a:buNone/>
              </a:pPr>
              <a:r>
                <a:rPr lang="en-US" sz="1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Cost</a:t>
              </a:r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Brain-twister</a:t>
            </a:r>
            <a:endParaRPr/>
          </a:p>
        </p:txBody>
      </p:sp>
      <p:sp>
        <p:nvSpPr>
          <p:cNvPr id="379" name="Google Shape;379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4836090" cy="4186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/>
              <a:t>How much will it rain today ? 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/>
              <a:t>Classification ? Regression?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/>
              <a:t>Will it rain today ?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/>
              <a:t>Classification ? Regression ?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endParaRPr/>
          </a:p>
        </p:txBody>
      </p:sp>
      <p:sp>
        <p:nvSpPr>
          <p:cNvPr id="380" name="Google Shape;380;p17"/>
          <p:cNvSpPr txBox="1"/>
          <p:nvPr/>
        </p:nvSpPr>
        <p:spPr>
          <a:xfrm>
            <a:off x="6096000" y="1690688"/>
            <a:ext cx="5402580" cy="4186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If a dogs is present in an image  ?  </a:t>
            </a:r>
            <a:endParaRPr/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Classification ? Regression?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How many dogs in an image</a:t>
            </a:r>
            <a:endParaRPr/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Classification ? Regression?</a:t>
            </a:r>
            <a:endParaRPr/>
          </a:p>
          <a:p>
            <a:pPr marL="685800" marR="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marR="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Unsupervised</a:t>
            </a:r>
            <a:endParaRPr/>
          </a:p>
        </p:txBody>
      </p:sp>
      <p:sp>
        <p:nvSpPr>
          <p:cNvPr id="386" name="Google Shape;386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454533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/>
              <a:t>Generally, the output is one of these four things: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solidFill>
                  <a:schemeClr val="dk1"/>
                </a:solidFill>
                <a:highlight>
                  <a:srgbClr val="FF0000"/>
                </a:highlight>
              </a:rPr>
              <a:t>Clustering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>
                <a:highlight>
                  <a:srgbClr val="00FF00"/>
                </a:highlight>
              </a:rPr>
              <a:t>Dimensionality reduction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>
                <a:highlight>
                  <a:srgbClr val="00FFFF"/>
                </a:highlight>
              </a:rPr>
              <a:t>Anomaly detection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>
                <a:highlight>
                  <a:srgbClr val="FF00FF"/>
                </a:highlight>
              </a:rPr>
              <a:t>Association rule learning </a:t>
            </a:r>
            <a:endParaRPr/>
          </a:p>
        </p:txBody>
      </p:sp>
      <p:grpSp>
        <p:nvGrpSpPr>
          <p:cNvPr id="387" name="Google Shape;387;p18"/>
          <p:cNvGrpSpPr/>
          <p:nvPr/>
        </p:nvGrpSpPr>
        <p:grpSpPr>
          <a:xfrm>
            <a:off x="6458217" y="1395283"/>
            <a:ext cx="5280124" cy="5089067"/>
            <a:chOff x="1531887" y="823"/>
            <a:chExt cx="5280124" cy="5089067"/>
          </a:xfrm>
        </p:grpSpPr>
        <p:sp>
          <p:nvSpPr>
            <p:cNvPr id="388" name="Google Shape;388;p18"/>
            <p:cNvSpPr/>
            <p:nvPr/>
          </p:nvSpPr>
          <p:spPr>
            <a:xfrm>
              <a:off x="1531887" y="2397721"/>
              <a:ext cx="1389506" cy="694753"/>
            </a:xfrm>
            <a:prstGeom prst="roundRect">
              <a:avLst>
                <a:gd name="adj" fmla="val 10000"/>
              </a:avLst>
            </a:prstGeom>
            <a:solidFill>
              <a:srgbClr val="26AF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8"/>
            <p:cNvSpPr txBox="1"/>
            <p:nvPr/>
          </p:nvSpPr>
          <p:spPr>
            <a:xfrm>
              <a:off x="1552236" y="2418070"/>
              <a:ext cx="1348808" cy="6540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775" tIns="10775" rIns="10775" bIns="10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Calibri"/>
                <a:buNone/>
              </a:pPr>
              <a:r>
                <a:rPr lang="en-US" sz="17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Types of ML</a:t>
              </a:r>
              <a:endParaRPr/>
            </a:p>
          </p:txBody>
        </p:sp>
        <p:sp>
          <p:nvSpPr>
            <p:cNvPr id="390" name="Google Shape;390;p18"/>
            <p:cNvSpPr/>
            <p:nvPr/>
          </p:nvSpPr>
          <p:spPr>
            <a:xfrm rot="-4467012">
              <a:off x="2162644" y="1734108"/>
              <a:ext cx="2073302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1D8A6C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8"/>
            <p:cNvSpPr txBox="1"/>
            <p:nvPr/>
          </p:nvSpPr>
          <p:spPr>
            <a:xfrm rot="-4467012">
              <a:off x="3147462" y="1694558"/>
              <a:ext cx="103665" cy="103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700"/>
                <a:buFont typeface="Calibri"/>
                <a:buNone/>
              </a:pPr>
              <a:endParaRPr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" name="Google Shape;392;p18"/>
            <p:cNvSpPr/>
            <p:nvPr/>
          </p:nvSpPr>
          <p:spPr>
            <a:xfrm>
              <a:off x="3477196" y="400306"/>
              <a:ext cx="1389506" cy="694753"/>
            </a:xfrm>
            <a:prstGeom prst="roundRect">
              <a:avLst>
                <a:gd name="adj" fmla="val 10000"/>
              </a:avLst>
            </a:prstGeom>
            <a:solidFill>
              <a:srgbClr val="26AF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18"/>
            <p:cNvSpPr txBox="1"/>
            <p:nvPr/>
          </p:nvSpPr>
          <p:spPr>
            <a:xfrm>
              <a:off x="3497545" y="420655"/>
              <a:ext cx="1348808" cy="6540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775" tIns="10775" rIns="10775" bIns="10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Calibri"/>
                <a:buNone/>
              </a:pPr>
              <a:r>
                <a:rPr lang="en-US" sz="17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Supervised</a:t>
              </a:r>
              <a:endParaRPr/>
            </a:p>
          </p:txBody>
        </p:sp>
        <p:sp>
          <p:nvSpPr>
            <p:cNvPr id="394" name="Google Shape;394;p18"/>
            <p:cNvSpPr/>
            <p:nvPr/>
          </p:nvSpPr>
          <p:spPr>
            <a:xfrm rot="-2142401">
              <a:off x="4802368" y="535658"/>
              <a:ext cx="684472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229E7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8"/>
            <p:cNvSpPr txBox="1"/>
            <p:nvPr/>
          </p:nvSpPr>
          <p:spPr>
            <a:xfrm rot="-2142401">
              <a:off x="5127492" y="530829"/>
              <a:ext cx="34223" cy="3422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Calibri"/>
                <a:buNone/>
              </a:pP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6" name="Google Shape;396;p18"/>
            <p:cNvSpPr/>
            <p:nvPr/>
          </p:nvSpPr>
          <p:spPr>
            <a:xfrm>
              <a:off x="5422505" y="823"/>
              <a:ext cx="1389506" cy="694753"/>
            </a:xfrm>
            <a:prstGeom prst="roundRect">
              <a:avLst>
                <a:gd name="adj" fmla="val 10000"/>
              </a:avLst>
            </a:prstGeom>
            <a:solidFill>
              <a:srgbClr val="26AF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18"/>
            <p:cNvSpPr txBox="1"/>
            <p:nvPr/>
          </p:nvSpPr>
          <p:spPr>
            <a:xfrm>
              <a:off x="5442854" y="21172"/>
              <a:ext cx="1348808" cy="6540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775" tIns="10775" rIns="10775" bIns="10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Calibri"/>
                <a:buNone/>
              </a:pPr>
              <a:r>
                <a:rPr lang="en-US" sz="17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Regression</a:t>
              </a:r>
              <a:endParaRPr/>
            </a:p>
          </p:txBody>
        </p:sp>
        <p:sp>
          <p:nvSpPr>
            <p:cNvPr id="398" name="Google Shape;398;p18"/>
            <p:cNvSpPr/>
            <p:nvPr/>
          </p:nvSpPr>
          <p:spPr>
            <a:xfrm rot="2142401">
              <a:off x="4802368" y="935141"/>
              <a:ext cx="684472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229E7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18"/>
            <p:cNvSpPr txBox="1"/>
            <p:nvPr/>
          </p:nvSpPr>
          <p:spPr>
            <a:xfrm rot="2142401">
              <a:off x="5127492" y="930312"/>
              <a:ext cx="34223" cy="3422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Calibri"/>
                <a:buNone/>
              </a:pP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0" name="Google Shape;400;p18"/>
            <p:cNvSpPr/>
            <p:nvPr/>
          </p:nvSpPr>
          <p:spPr>
            <a:xfrm>
              <a:off x="5422505" y="799789"/>
              <a:ext cx="1389506" cy="694753"/>
            </a:xfrm>
            <a:prstGeom prst="roundRect">
              <a:avLst>
                <a:gd name="adj" fmla="val 10000"/>
              </a:avLst>
            </a:prstGeom>
            <a:solidFill>
              <a:srgbClr val="26AF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8"/>
            <p:cNvSpPr txBox="1"/>
            <p:nvPr/>
          </p:nvSpPr>
          <p:spPr>
            <a:xfrm>
              <a:off x="5442854" y="820138"/>
              <a:ext cx="1348808" cy="6540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775" tIns="10775" rIns="10775" bIns="10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Calibri"/>
                <a:buNone/>
              </a:pPr>
              <a:r>
                <a:rPr lang="en-US" sz="17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Classification</a:t>
              </a:r>
              <a:endParaRPr/>
            </a:p>
          </p:txBody>
        </p:sp>
        <p:sp>
          <p:nvSpPr>
            <p:cNvPr id="402" name="Google Shape;402;p18"/>
            <p:cNvSpPr/>
            <p:nvPr/>
          </p:nvSpPr>
          <p:spPr>
            <a:xfrm rot="2142401">
              <a:off x="2857059" y="2932557"/>
              <a:ext cx="684472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1D8A6C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18"/>
            <p:cNvSpPr txBox="1"/>
            <p:nvPr/>
          </p:nvSpPr>
          <p:spPr>
            <a:xfrm rot="2142401">
              <a:off x="3182183" y="2927728"/>
              <a:ext cx="34223" cy="3422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Calibri"/>
                <a:buNone/>
              </a:pP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4" name="Google Shape;404;p18"/>
            <p:cNvSpPr/>
            <p:nvPr/>
          </p:nvSpPr>
          <p:spPr>
            <a:xfrm>
              <a:off x="3477196" y="2797205"/>
              <a:ext cx="1389506" cy="694753"/>
            </a:xfrm>
            <a:prstGeom prst="roundRect">
              <a:avLst>
                <a:gd name="adj" fmla="val 10000"/>
              </a:avLst>
            </a:prstGeom>
            <a:solidFill>
              <a:srgbClr val="FFC000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18"/>
            <p:cNvSpPr txBox="1"/>
            <p:nvPr/>
          </p:nvSpPr>
          <p:spPr>
            <a:xfrm>
              <a:off x="3497545" y="2817554"/>
              <a:ext cx="1348808" cy="6540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775" tIns="10775" rIns="10775" bIns="10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Calibri"/>
                <a:buNone/>
              </a:pPr>
              <a:r>
                <a:rPr lang="en-US" sz="17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Unsupervised</a:t>
              </a:r>
              <a:endParaRPr/>
            </a:p>
          </p:txBody>
        </p:sp>
        <p:sp>
          <p:nvSpPr>
            <p:cNvPr id="406" name="Google Shape;406;p18"/>
            <p:cNvSpPr/>
            <p:nvPr/>
          </p:nvSpPr>
          <p:spPr>
            <a:xfrm rot="-3907178">
              <a:off x="4484074" y="2533074"/>
              <a:ext cx="1321059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229E7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18"/>
            <p:cNvSpPr txBox="1"/>
            <p:nvPr/>
          </p:nvSpPr>
          <p:spPr>
            <a:xfrm rot="-3907178">
              <a:off x="5111578" y="2512330"/>
              <a:ext cx="66052" cy="660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Calibri"/>
                <a:buNone/>
              </a:pP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8" name="Google Shape;408;p18"/>
            <p:cNvSpPr/>
            <p:nvPr/>
          </p:nvSpPr>
          <p:spPr>
            <a:xfrm>
              <a:off x="5422505" y="1598755"/>
              <a:ext cx="1389506" cy="694753"/>
            </a:xfrm>
            <a:prstGeom prst="roundRect">
              <a:avLst>
                <a:gd name="adj" fmla="val 10000"/>
              </a:avLst>
            </a:prstGeom>
            <a:solidFill>
              <a:srgbClr val="26AF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18"/>
            <p:cNvSpPr txBox="1"/>
            <p:nvPr/>
          </p:nvSpPr>
          <p:spPr>
            <a:xfrm>
              <a:off x="5442854" y="1619104"/>
              <a:ext cx="1348808" cy="6540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775" tIns="10775" rIns="10775" bIns="10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Calibri"/>
                <a:buNone/>
              </a:pPr>
              <a:r>
                <a:rPr lang="en-US" sz="17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Clustering</a:t>
              </a:r>
              <a:endParaRPr/>
            </a:p>
          </p:txBody>
        </p:sp>
        <p:sp>
          <p:nvSpPr>
            <p:cNvPr id="410" name="Google Shape;410;p18"/>
            <p:cNvSpPr/>
            <p:nvPr/>
          </p:nvSpPr>
          <p:spPr>
            <a:xfrm rot="-2142401">
              <a:off x="4802368" y="2932557"/>
              <a:ext cx="684472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229E7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18"/>
            <p:cNvSpPr txBox="1"/>
            <p:nvPr/>
          </p:nvSpPr>
          <p:spPr>
            <a:xfrm rot="-2142401">
              <a:off x="5127492" y="2927728"/>
              <a:ext cx="34223" cy="3422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Calibri"/>
                <a:buNone/>
              </a:pP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p18"/>
            <p:cNvSpPr/>
            <p:nvPr/>
          </p:nvSpPr>
          <p:spPr>
            <a:xfrm>
              <a:off x="5422505" y="2397721"/>
              <a:ext cx="1389506" cy="694753"/>
            </a:xfrm>
            <a:prstGeom prst="roundRect">
              <a:avLst>
                <a:gd name="adj" fmla="val 10000"/>
              </a:avLst>
            </a:prstGeom>
            <a:solidFill>
              <a:srgbClr val="26AF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18"/>
            <p:cNvSpPr txBox="1"/>
            <p:nvPr/>
          </p:nvSpPr>
          <p:spPr>
            <a:xfrm>
              <a:off x="5442854" y="2418070"/>
              <a:ext cx="1348808" cy="6540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775" tIns="10775" rIns="10775" bIns="10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Calibri"/>
                <a:buNone/>
              </a:pPr>
              <a:r>
                <a:rPr lang="en-US" sz="17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Dimensionality reduction</a:t>
              </a:r>
              <a:endParaRPr/>
            </a:p>
          </p:txBody>
        </p:sp>
        <p:sp>
          <p:nvSpPr>
            <p:cNvPr id="414" name="Google Shape;414;p18"/>
            <p:cNvSpPr/>
            <p:nvPr/>
          </p:nvSpPr>
          <p:spPr>
            <a:xfrm rot="2142401">
              <a:off x="4802368" y="3332040"/>
              <a:ext cx="684472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229E7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18"/>
            <p:cNvSpPr txBox="1"/>
            <p:nvPr/>
          </p:nvSpPr>
          <p:spPr>
            <a:xfrm rot="2142401">
              <a:off x="5127492" y="3327211"/>
              <a:ext cx="34223" cy="3422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Calibri"/>
                <a:buNone/>
              </a:pP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416;p18"/>
            <p:cNvSpPr/>
            <p:nvPr/>
          </p:nvSpPr>
          <p:spPr>
            <a:xfrm>
              <a:off x="5422505" y="3196688"/>
              <a:ext cx="1389506" cy="694753"/>
            </a:xfrm>
            <a:prstGeom prst="roundRect">
              <a:avLst>
                <a:gd name="adj" fmla="val 10000"/>
              </a:avLst>
            </a:prstGeom>
            <a:solidFill>
              <a:srgbClr val="26AF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18"/>
            <p:cNvSpPr txBox="1"/>
            <p:nvPr/>
          </p:nvSpPr>
          <p:spPr>
            <a:xfrm>
              <a:off x="5442854" y="3217037"/>
              <a:ext cx="1348808" cy="6540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775" tIns="10775" rIns="10775" bIns="10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Calibri"/>
                <a:buNone/>
              </a:pPr>
              <a:r>
                <a:rPr lang="en-US" sz="17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Anamoly detection</a:t>
              </a:r>
              <a:endParaRPr/>
            </a:p>
          </p:txBody>
        </p:sp>
        <p:sp>
          <p:nvSpPr>
            <p:cNvPr id="418" name="Google Shape;418;p18"/>
            <p:cNvSpPr/>
            <p:nvPr/>
          </p:nvSpPr>
          <p:spPr>
            <a:xfrm rot="3907178">
              <a:off x="4484074" y="3731523"/>
              <a:ext cx="1321059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229E7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18"/>
            <p:cNvSpPr txBox="1"/>
            <p:nvPr/>
          </p:nvSpPr>
          <p:spPr>
            <a:xfrm rot="3907178">
              <a:off x="5111578" y="3710779"/>
              <a:ext cx="66052" cy="660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Calibri"/>
                <a:buNone/>
              </a:pP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420;p18"/>
            <p:cNvSpPr/>
            <p:nvPr/>
          </p:nvSpPr>
          <p:spPr>
            <a:xfrm>
              <a:off x="5422505" y="3995654"/>
              <a:ext cx="1389506" cy="694753"/>
            </a:xfrm>
            <a:prstGeom prst="roundRect">
              <a:avLst>
                <a:gd name="adj" fmla="val 10000"/>
              </a:avLst>
            </a:prstGeom>
            <a:solidFill>
              <a:srgbClr val="26AF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18"/>
            <p:cNvSpPr txBox="1"/>
            <p:nvPr/>
          </p:nvSpPr>
          <p:spPr>
            <a:xfrm>
              <a:off x="5442854" y="4016003"/>
              <a:ext cx="1348808" cy="6540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775" tIns="10775" rIns="10775" bIns="10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Calibri"/>
                <a:buNone/>
              </a:pPr>
              <a:r>
                <a:rPr lang="en-US" sz="17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Association rule learning</a:t>
              </a:r>
              <a:endParaRPr/>
            </a:p>
          </p:txBody>
        </p:sp>
        <p:sp>
          <p:nvSpPr>
            <p:cNvPr id="422" name="Google Shape;422;p18"/>
            <p:cNvSpPr/>
            <p:nvPr/>
          </p:nvSpPr>
          <p:spPr>
            <a:xfrm rot="3907178">
              <a:off x="2538765" y="3332040"/>
              <a:ext cx="1321059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1D8A6C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18"/>
            <p:cNvSpPr txBox="1"/>
            <p:nvPr/>
          </p:nvSpPr>
          <p:spPr>
            <a:xfrm rot="3907178">
              <a:off x="3166269" y="3311296"/>
              <a:ext cx="66052" cy="660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Calibri"/>
                <a:buNone/>
              </a:pP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" name="Google Shape;424;p18"/>
            <p:cNvSpPr/>
            <p:nvPr/>
          </p:nvSpPr>
          <p:spPr>
            <a:xfrm>
              <a:off x="3477196" y="3596171"/>
              <a:ext cx="1389506" cy="694753"/>
            </a:xfrm>
            <a:prstGeom prst="roundRect">
              <a:avLst>
                <a:gd name="adj" fmla="val 10000"/>
              </a:avLst>
            </a:prstGeom>
            <a:solidFill>
              <a:srgbClr val="26AF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18"/>
            <p:cNvSpPr txBox="1"/>
            <p:nvPr/>
          </p:nvSpPr>
          <p:spPr>
            <a:xfrm>
              <a:off x="3497545" y="3616520"/>
              <a:ext cx="1348808" cy="6540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775" tIns="10775" rIns="10775" bIns="10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Calibri"/>
                <a:buNone/>
              </a:pPr>
              <a:r>
                <a:rPr lang="en-US" sz="17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Semi supervised</a:t>
              </a:r>
              <a:endParaRPr/>
            </a:p>
          </p:txBody>
        </p:sp>
        <p:sp>
          <p:nvSpPr>
            <p:cNvPr id="426" name="Google Shape;426;p18"/>
            <p:cNvSpPr/>
            <p:nvPr/>
          </p:nvSpPr>
          <p:spPr>
            <a:xfrm rot="4467012">
              <a:off x="2162644" y="3731523"/>
              <a:ext cx="2073302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1D8A6C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18"/>
            <p:cNvSpPr txBox="1"/>
            <p:nvPr/>
          </p:nvSpPr>
          <p:spPr>
            <a:xfrm rot="4467012">
              <a:off x="3147462" y="3691973"/>
              <a:ext cx="103665" cy="103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700"/>
                <a:buFont typeface="Calibri"/>
                <a:buNone/>
              </a:pPr>
              <a:endParaRPr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" name="Google Shape;428;p18"/>
            <p:cNvSpPr/>
            <p:nvPr/>
          </p:nvSpPr>
          <p:spPr>
            <a:xfrm>
              <a:off x="3477196" y="4395137"/>
              <a:ext cx="1389506" cy="694753"/>
            </a:xfrm>
            <a:prstGeom prst="roundRect">
              <a:avLst>
                <a:gd name="adj" fmla="val 10000"/>
              </a:avLst>
            </a:prstGeom>
            <a:solidFill>
              <a:srgbClr val="26AF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18"/>
            <p:cNvSpPr txBox="1"/>
            <p:nvPr/>
          </p:nvSpPr>
          <p:spPr>
            <a:xfrm>
              <a:off x="3497545" y="4415486"/>
              <a:ext cx="1348808" cy="6540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775" tIns="10775" rIns="10775" bIns="10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Calibri"/>
                <a:buNone/>
              </a:pPr>
              <a:r>
                <a:rPr lang="en-US" sz="17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Reinforcement </a:t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"/>
          <p:cNvSpPr/>
          <p:nvPr/>
        </p:nvSpPr>
        <p:spPr>
          <a:xfrm>
            <a:off x="8595360" y="2766218"/>
            <a:ext cx="2142418" cy="1325563"/>
          </a:xfrm>
          <a:prstGeom prst="rect">
            <a:avLst/>
          </a:prstGeom>
          <a:gradFill>
            <a:gsLst>
              <a:gs pos="0">
                <a:srgbClr val="90DCC0"/>
              </a:gs>
              <a:gs pos="50000">
                <a:srgbClr val="BBE8D6"/>
              </a:gs>
              <a:gs pos="100000">
                <a:srgbClr val="DEF2EA"/>
              </a:gs>
            </a:gsLst>
            <a:lin ang="0" scaled="0"/>
          </a:gradFill>
          <a:ln w="12700" cap="flat" cmpd="sng">
            <a:solidFill>
              <a:srgbClr val="1D7F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117" name="Google Shape;117;p2"/>
          <p:cNvSpPr txBox="1">
            <a:spLocks noGrp="1"/>
          </p:cNvSpPr>
          <p:nvPr>
            <p:ph type="body" idx="1"/>
          </p:nvPr>
        </p:nvSpPr>
        <p:spPr>
          <a:xfrm>
            <a:off x="838200" y="1520189"/>
            <a:ext cx="10911840" cy="4972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85800" lvl="1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 dirty="0"/>
              <a:t>Applications &amp; Future of machine learning 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 dirty="0"/>
              <a:t>Types of machine learning 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42415"/>
              </a:buClr>
              <a:buSzPts val="2400"/>
              <a:buChar char="•"/>
            </a:pPr>
            <a:r>
              <a:rPr lang="en-US" dirty="0">
                <a:solidFill>
                  <a:srgbClr val="642415"/>
                </a:solidFill>
                <a:highlight>
                  <a:srgbClr val="00FF00"/>
                </a:highlight>
              </a:rPr>
              <a:t>Build a simple regression model 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42415"/>
              </a:buClr>
              <a:buSzPts val="2400"/>
              <a:buChar char="•"/>
            </a:pPr>
            <a:r>
              <a:rPr lang="en-US" dirty="0">
                <a:solidFill>
                  <a:srgbClr val="642415"/>
                </a:solidFill>
                <a:highlight>
                  <a:srgbClr val="00FF00"/>
                </a:highlight>
              </a:rPr>
              <a:t>Build a simple CNN image detection model  - </a:t>
            </a:r>
            <a:r>
              <a:rPr lang="en-US" dirty="0">
                <a:solidFill>
                  <a:srgbClr val="FFC000"/>
                </a:solidFill>
              </a:rPr>
              <a:t>Manish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C000"/>
              </a:buClr>
              <a:buSzPts val="2400"/>
              <a:buChar char="•"/>
            </a:pPr>
            <a:r>
              <a:rPr lang="en-US" dirty="0">
                <a:solidFill>
                  <a:srgbClr val="FFC000"/>
                </a:solidFill>
              </a:rPr>
              <a:t>Challenges for Machine Learning 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C000"/>
              </a:buClr>
              <a:buSzPts val="2400"/>
              <a:buChar char="•"/>
            </a:pPr>
            <a:r>
              <a:rPr lang="en-US" dirty="0">
                <a:solidFill>
                  <a:srgbClr val="FFC000"/>
                </a:solidFill>
              </a:rPr>
              <a:t>Learning Roadmap for machine learning </a:t>
            </a:r>
            <a:endParaRPr dirty="0"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 dirty="0"/>
              <a:t>What you should know to learn machine learning </a:t>
            </a:r>
            <a:endParaRPr dirty="0"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 dirty="0"/>
              <a:t>Free resources ( you tube playlist, Books, </a:t>
            </a:r>
            <a:r>
              <a:rPr lang="en-US" dirty="0" err="1"/>
              <a:t>Github</a:t>
            </a:r>
            <a:r>
              <a:rPr lang="en-US" dirty="0"/>
              <a:t> profiles, Podcast ) 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 dirty="0"/>
              <a:t>Pitch our classes for registration </a:t>
            </a:r>
            <a:endParaRPr dirty="0"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 dirty="0"/>
              <a:t>70% applied machine learning, lots of assignments and hands-on practice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C000"/>
              </a:buClr>
              <a:buSzPts val="2800"/>
              <a:buChar char="•"/>
            </a:pPr>
            <a:r>
              <a:rPr lang="en-US" dirty="0">
                <a:solidFill>
                  <a:srgbClr val="FFC000"/>
                </a:solidFill>
              </a:rPr>
              <a:t>References</a:t>
            </a:r>
            <a:endParaRPr dirty="0"/>
          </a:p>
        </p:txBody>
      </p:sp>
      <p:sp>
        <p:nvSpPr>
          <p:cNvPr id="118" name="Google Shape;118;p2"/>
          <p:cNvSpPr/>
          <p:nvPr/>
        </p:nvSpPr>
        <p:spPr>
          <a:xfrm>
            <a:off x="8595360" y="2158905"/>
            <a:ext cx="2142418" cy="547847"/>
          </a:xfrm>
          <a:prstGeom prst="wedgeRectCallout">
            <a:avLst>
              <a:gd name="adj1" fmla="val -119348"/>
              <a:gd name="adj2" fmla="val 56317"/>
            </a:avLst>
          </a:prstGeom>
          <a:gradFill>
            <a:gsLst>
              <a:gs pos="0">
                <a:srgbClr val="90DCC0"/>
              </a:gs>
              <a:gs pos="50000">
                <a:srgbClr val="BBE8D6"/>
              </a:gs>
              <a:gs pos="100000">
                <a:srgbClr val="DEF2EA"/>
              </a:gs>
            </a:gsLst>
            <a:lin ang="0" scaled="0"/>
          </a:gradFill>
          <a:ln w="12700" cap="flat" cmpd="sng">
            <a:solidFill>
              <a:srgbClr val="1D7F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Hands on</a:t>
            </a:r>
            <a:endParaRPr/>
          </a:p>
        </p:txBody>
      </p:sp>
      <p:pic>
        <p:nvPicPr>
          <p:cNvPr id="119" name="Google Shape;119;p2" descr="Head with gear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293920" y="2960879"/>
            <a:ext cx="641230" cy="64123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"/>
          <p:cNvSpPr txBox="1"/>
          <p:nvPr/>
        </p:nvSpPr>
        <p:spPr>
          <a:xfrm>
            <a:off x="8723036" y="3602109"/>
            <a:ext cx="2142418" cy="542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1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Brain Twister/s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Unsupervised learning - </a:t>
            </a:r>
            <a:r>
              <a:rPr lang="en-US">
                <a:solidFill>
                  <a:schemeClr val="dk1"/>
                </a:solidFill>
                <a:highlight>
                  <a:srgbClr val="FF0000"/>
                </a:highlight>
              </a:rPr>
              <a:t>Clustering</a:t>
            </a:r>
            <a:endParaRPr/>
          </a:p>
        </p:txBody>
      </p:sp>
      <p:sp>
        <p:nvSpPr>
          <p:cNvPr id="436" name="Google Shape;436;p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6076167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/>
              <a:t>Clustering 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/>
              <a:t>Ex1: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/>
              <a:t>Plot the student data on a coordinate system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/>
              <a:t>We can now label the students  based on clusters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/>
              <a:t>Other examples: 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/>
              <a:t>Customer segmentation </a:t>
            </a: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endParaRPr/>
          </a:p>
        </p:txBody>
      </p:sp>
      <p:cxnSp>
        <p:nvCxnSpPr>
          <p:cNvPr id="437" name="Google Shape;437;p19"/>
          <p:cNvCxnSpPr/>
          <p:nvPr/>
        </p:nvCxnSpPr>
        <p:spPr>
          <a:xfrm>
            <a:off x="8254652" y="3820438"/>
            <a:ext cx="2655518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438" name="Google Shape;438;p19"/>
          <p:cNvCxnSpPr/>
          <p:nvPr/>
        </p:nvCxnSpPr>
        <p:spPr>
          <a:xfrm rot="10800000">
            <a:off x="8254652" y="1941534"/>
            <a:ext cx="0" cy="1878904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439" name="Google Shape;439;p19"/>
          <p:cNvSpPr/>
          <p:nvPr/>
        </p:nvSpPr>
        <p:spPr>
          <a:xfrm>
            <a:off x="8843375" y="2329841"/>
            <a:ext cx="187891" cy="225467"/>
          </a:xfrm>
          <a:prstGeom prst="mathMultiply">
            <a:avLst>
              <a:gd name="adj1" fmla="val 23520"/>
            </a:avLst>
          </a:prstGeom>
          <a:solidFill>
            <a:schemeClr val="accent1"/>
          </a:solidFill>
          <a:ln w="12700" cap="flat" cmpd="sng">
            <a:solidFill>
              <a:srgbClr val="1D7F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0" name="Google Shape;440;p19"/>
          <p:cNvSpPr/>
          <p:nvPr/>
        </p:nvSpPr>
        <p:spPr>
          <a:xfrm>
            <a:off x="8995775" y="2770339"/>
            <a:ext cx="187891" cy="225467"/>
          </a:xfrm>
          <a:prstGeom prst="mathMultiply">
            <a:avLst>
              <a:gd name="adj1" fmla="val 23520"/>
            </a:avLst>
          </a:prstGeom>
          <a:solidFill>
            <a:schemeClr val="accent1"/>
          </a:solidFill>
          <a:ln w="12700" cap="flat" cmpd="sng">
            <a:solidFill>
              <a:srgbClr val="1D7F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1" name="Google Shape;441;p19"/>
          <p:cNvSpPr/>
          <p:nvPr/>
        </p:nvSpPr>
        <p:spPr>
          <a:xfrm>
            <a:off x="9569884" y="2467628"/>
            <a:ext cx="187891" cy="225467"/>
          </a:xfrm>
          <a:prstGeom prst="mathMultiply">
            <a:avLst>
              <a:gd name="adj1" fmla="val 23520"/>
            </a:avLst>
          </a:prstGeom>
          <a:solidFill>
            <a:schemeClr val="accent2"/>
          </a:solidFill>
          <a:ln w="12700" cap="flat" cmpd="sng">
            <a:solidFill>
              <a:srgbClr val="1D7F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2" name="Google Shape;442;p19"/>
          <p:cNvSpPr/>
          <p:nvPr/>
        </p:nvSpPr>
        <p:spPr>
          <a:xfrm>
            <a:off x="9766125" y="2898731"/>
            <a:ext cx="187891" cy="225467"/>
          </a:xfrm>
          <a:prstGeom prst="mathMultiply">
            <a:avLst>
              <a:gd name="adj1" fmla="val 23520"/>
            </a:avLst>
          </a:prstGeom>
          <a:solidFill>
            <a:schemeClr val="accent1"/>
          </a:solidFill>
          <a:ln w="12700" cap="flat" cmpd="sng">
            <a:solidFill>
              <a:srgbClr val="1D7F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3" name="Google Shape;443;p19"/>
          <p:cNvSpPr/>
          <p:nvPr/>
        </p:nvSpPr>
        <p:spPr>
          <a:xfrm>
            <a:off x="9918525" y="3339229"/>
            <a:ext cx="187891" cy="225467"/>
          </a:xfrm>
          <a:prstGeom prst="mathMultiply">
            <a:avLst>
              <a:gd name="adj1" fmla="val 23520"/>
            </a:avLst>
          </a:prstGeom>
          <a:solidFill>
            <a:schemeClr val="accent1"/>
          </a:solidFill>
          <a:ln w="12700" cap="flat" cmpd="sng">
            <a:solidFill>
              <a:srgbClr val="1D7F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4" name="Google Shape;444;p19"/>
          <p:cNvSpPr/>
          <p:nvPr/>
        </p:nvSpPr>
        <p:spPr>
          <a:xfrm>
            <a:off x="10492634" y="3036518"/>
            <a:ext cx="187891" cy="225467"/>
          </a:xfrm>
          <a:prstGeom prst="mathMultiply">
            <a:avLst>
              <a:gd name="adj1" fmla="val 23520"/>
            </a:avLst>
          </a:prstGeom>
          <a:solidFill>
            <a:schemeClr val="accent1"/>
          </a:solidFill>
          <a:ln w="12700" cap="flat" cmpd="sng">
            <a:solidFill>
              <a:srgbClr val="1D7F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5" name="Google Shape;445;p19"/>
          <p:cNvSpPr/>
          <p:nvPr/>
        </p:nvSpPr>
        <p:spPr>
          <a:xfrm>
            <a:off x="8847551" y="3285993"/>
            <a:ext cx="187891" cy="225467"/>
          </a:xfrm>
          <a:prstGeom prst="mathMultiply">
            <a:avLst>
              <a:gd name="adj1" fmla="val 23520"/>
            </a:avLst>
          </a:prstGeom>
          <a:solidFill>
            <a:srgbClr val="C00000"/>
          </a:solidFill>
          <a:ln w="12700" cap="flat" cmpd="sng">
            <a:solidFill>
              <a:srgbClr val="1D7F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6" name="Google Shape;446;p19"/>
          <p:cNvSpPr/>
          <p:nvPr/>
        </p:nvSpPr>
        <p:spPr>
          <a:xfrm>
            <a:off x="9421660" y="2983282"/>
            <a:ext cx="187891" cy="225467"/>
          </a:xfrm>
          <a:prstGeom prst="mathMultiply">
            <a:avLst>
              <a:gd name="adj1" fmla="val 23520"/>
            </a:avLst>
          </a:prstGeom>
          <a:solidFill>
            <a:schemeClr val="accent1"/>
          </a:solidFill>
          <a:ln w="12700" cap="flat" cmpd="sng">
            <a:solidFill>
              <a:srgbClr val="1D7F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47" name="Google Shape;447;p19"/>
          <p:cNvCxnSpPr/>
          <p:nvPr/>
        </p:nvCxnSpPr>
        <p:spPr>
          <a:xfrm>
            <a:off x="8843375" y="2027361"/>
            <a:ext cx="2066700" cy="955800"/>
          </a:xfrm>
          <a:prstGeom prst="curvedConnector3">
            <a:avLst>
              <a:gd name="adj1" fmla="val 16062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48" name="Google Shape;448;p19"/>
          <p:cNvSpPr/>
          <p:nvPr/>
        </p:nvSpPr>
        <p:spPr>
          <a:xfrm>
            <a:off x="10070925" y="2426919"/>
            <a:ext cx="187891" cy="225467"/>
          </a:xfrm>
          <a:prstGeom prst="mathMultiply">
            <a:avLst>
              <a:gd name="adj1" fmla="val 23520"/>
            </a:avLst>
          </a:prstGeom>
          <a:solidFill>
            <a:schemeClr val="accent2"/>
          </a:solidFill>
          <a:ln w="12700" cap="flat" cmpd="sng">
            <a:solidFill>
              <a:srgbClr val="1D7F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9" name="Google Shape;449;p19"/>
          <p:cNvSpPr/>
          <p:nvPr/>
        </p:nvSpPr>
        <p:spPr>
          <a:xfrm>
            <a:off x="7789112" y="2943940"/>
            <a:ext cx="1726493" cy="1129431"/>
          </a:xfrm>
          <a:prstGeom prst="arc">
            <a:avLst>
              <a:gd name="adj1" fmla="val 15274672"/>
              <a:gd name="adj2" fmla="val 110857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0" name="Google Shape;450;p19"/>
          <p:cNvSpPr/>
          <p:nvPr/>
        </p:nvSpPr>
        <p:spPr>
          <a:xfrm>
            <a:off x="9156527" y="3491629"/>
            <a:ext cx="187891" cy="225467"/>
          </a:xfrm>
          <a:prstGeom prst="mathMultiply">
            <a:avLst>
              <a:gd name="adj1" fmla="val 23520"/>
            </a:avLst>
          </a:prstGeom>
          <a:solidFill>
            <a:srgbClr val="C00000"/>
          </a:solidFill>
          <a:ln w="12700" cap="flat" cmpd="sng">
            <a:solidFill>
              <a:srgbClr val="1D7F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1" name="Google Shape;451;p19"/>
          <p:cNvSpPr txBox="1"/>
          <p:nvPr/>
        </p:nvSpPr>
        <p:spPr>
          <a:xfrm>
            <a:off x="8843375" y="3928047"/>
            <a:ext cx="139108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Student data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en-US" sz="3200"/>
              <a:t>Unsupervised learning – </a:t>
            </a:r>
            <a:r>
              <a:rPr lang="en-US" sz="3200">
                <a:highlight>
                  <a:srgbClr val="00FF00"/>
                </a:highlight>
              </a:rPr>
              <a:t>Dimensionality reduction</a:t>
            </a:r>
            <a:endParaRPr/>
          </a:p>
        </p:txBody>
      </p:sp>
      <p:sp>
        <p:nvSpPr>
          <p:cNvPr id="458" name="Google Shape;458;p20"/>
          <p:cNvSpPr txBox="1">
            <a:spLocks noGrp="1"/>
          </p:cNvSpPr>
          <p:nvPr>
            <p:ph type="body" idx="1"/>
          </p:nvPr>
        </p:nvSpPr>
        <p:spPr>
          <a:xfrm>
            <a:off x="838200" y="1825624"/>
            <a:ext cx="6301635" cy="4763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/>
              <a:t>100s or 1000s of input column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/>
              <a:t>Model performance will be slow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/>
              <a:t>Highly dimensionality data cannot be visualized ? 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/>
              <a:t>Eg: 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/>
              <a:t>MNIST data set is ~ 784 dimension( 28  X 28) 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 b="1"/>
              <a:t>T-SNE </a:t>
            </a:r>
            <a:r>
              <a:rPr lang="en-US"/>
              <a:t>helps to reduce the dimension to 3 dimension which can now be visualized 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endParaRPr/>
          </a:p>
        </p:txBody>
      </p:sp>
      <p:sp>
        <p:nvSpPr>
          <p:cNvPr id="459" name="Google Shape;459;p20"/>
          <p:cNvSpPr/>
          <p:nvPr/>
        </p:nvSpPr>
        <p:spPr>
          <a:xfrm>
            <a:off x="7048395" y="2413337"/>
            <a:ext cx="4872625" cy="203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Youtube:</a:t>
            </a:r>
            <a:endParaRPr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https://www.youtube.com/watch?v=-bijVUtFCm4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Implementation:</a:t>
            </a:r>
            <a:endParaRPr sz="1800" u="sng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https://github.com/deveshSingh06/t-SNE/blob/master/t-SNE%20Implementation.ipynb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0" name="Google Shape;460;p20"/>
          <p:cNvSpPr txBox="1"/>
          <p:nvPr/>
        </p:nvSpPr>
        <p:spPr>
          <a:xfrm>
            <a:off x="6956955" y="1426988"/>
            <a:ext cx="274215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</a:pPr>
            <a:r>
              <a:rPr lang="en-US" sz="2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T-SNE with MNIST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 sz="3600"/>
              <a:t>Unsupervised learning – </a:t>
            </a:r>
            <a:r>
              <a:rPr lang="en-US" sz="3600">
                <a:highlight>
                  <a:srgbClr val="00FFFF"/>
                </a:highlight>
              </a:rPr>
              <a:t>Anomaly detection</a:t>
            </a:r>
            <a:endParaRPr/>
          </a:p>
        </p:txBody>
      </p:sp>
      <p:sp>
        <p:nvSpPr>
          <p:cNvPr id="467" name="Google Shape;467;p2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6076167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Char char="•"/>
            </a:pPr>
            <a:r>
              <a:rPr lang="en-US" sz="3600"/>
              <a:t>Find anomalous pattern 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3600"/>
              <a:buChar char="•"/>
            </a:pPr>
            <a:r>
              <a:rPr lang="en-US" sz="3600"/>
              <a:t>Loan approval 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3600"/>
              <a:buChar char="•"/>
            </a:pPr>
            <a:r>
              <a:rPr lang="en-US" sz="3600"/>
              <a:t>Manufacturing 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3600"/>
              <a:buChar char="•"/>
            </a:pPr>
            <a:r>
              <a:rPr lang="en-US" sz="3600"/>
              <a:t>Software logs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3600"/>
              <a:buChar char="•"/>
            </a:pPr>
            <a:r>
              <a:rPr lang="en-US" sz="3600"/>
              <a:t>User logins and log out 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3600"/>
              <a:buChar char="•"/>
            </a:pPr>
            <a:r>
              <a:rPr lang="en-US" sz="3600"/>
              <a:t>Security logs etc. </a:t>
            </a:r>
            <a:endParaRPr/>
          </a:p>
          <a:p>
            <a:pPr marL="6858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</a:pPr>
            <a:endParaRPr sz="3600"/>
          </a:p>
        </p:txBody>
      </p:sp>
      <p:cxnSp>
        <p:nvCxnSpPr>
          <p:cNvPr id="468" name="Google Shape;468;p21"/>
          <p:cNvCxnSpPr/>
          <p:nvPr/>
        </p:nvCxnSpPr>
        <p:spPr>
          <a:xfrm>
            <a:off x="8254652" y="3820438"/>
            <a:ext cx="2655518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469" name="Google Shape;469;p21"/>
          <p:cNvCxnSpPr/>
          <p:nvPr/>
        </p:nvCxnSpPr>
        <p:spPr>
          <a:xfrm rot="10800000">
            <a:off x="8254652" y="1941534"/>
            <a:ext cx="0" cy="1878904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470" name="Google Shape;470;p21"/>
          <p:cNvSpPr/>
          <p:nvPr/>
        </p:nvSpPr>
        <p:spPr>
          <a:xfrm>
            <a:off x="9068843" y="2417362"/>
            <a:ext cx="187891" cy="225467"/>
          </a:xfrm>
          <a:prstGeom prst="mathMultiply">
            <a:avLst>
              <a:gd name="adj1" fmla="val 23520"/>
            </a:avLst>
          </a:prstGeom>
          <a:solidFill>
            <a:schemeClr val="accent2"/>
          </a:solidFill>
          <a:ln w="12700" cap="flat" cmpd="sng">
            <a:solidFill>
              <a:srgbClr val="1D7F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1" name="Google Shape;471;p21"/>
          <p:cNvSpPr/>
          <p:nvPr/>
        </p:nvSpPr>
        <p:spPr>
          <a:xfrm>
            <a:off x="9113729" y="2757815"/>
            <a:ext cx="187891" cy="225467"/>
          </a:xfrm>
          <a:prstGeom prst="mathMultiply">
            <a:avLst>
              <a:gd name="adj1" fmla="val 23520"/>
            </a:avLst>
          </a:prstGeom>
          <a:solidFill>
            <a:schemeClr val="accent2"/>
          </a:solidFill>
          <a:ln w="12700" cap="flat" cmpd="sng">
            <a:solidFill>
              <a:srgbClr val="1D7F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2" name="Google Shape;472;p21"/>
          <p:cNvSpPr/>
          <p:nvPr/>
        </p:nvSpPr>
        <p:spPr>
          <a:xfrm>
            <a:off x="9475938" y="2506167"/>
            <a:ext cx="187891" cy="225467"/>
          </a:xfrm>
          <a:prstGeom prst="mathMultiply">
            <a:avLst>
              <a:gd name="adj1" fmla="val 23520"/>
            </a:avLst>
          </a:prstGeom>
          <a:solidFill>
            <a:schemeClr val="accent2"/>
          </a:solidFill>
          <a:ln w="12700" cap="flat" cmpd="sng">
            <a:solidFill>
              <a:srgbClr val="1D7F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3" name="Google Shape;473;p21"/>
          <p:cNvSpPr/>
          <p:nvPr/>
        </p:nvSpPr>
        <p:spPr>
          <a:xfrm>
            <a:off x="9599111" y="2772183"/>
            <a:ext cx="187891" cy="225467"/>
          </a:xfrm>
          <a:prstGeom prst="mathMultiply">
            <a:avLst>
              <a:gd name="adj1" fmla="val 23520"/>
            </a:avLst>
          </a:prstGeom>
          <a:solidFill>
            <a:schemeClr val="accent2"/>
          </a:solidFill>
          <a:ln w="12700" cap="flat" cmpd="sng">
            <a:solidFill>
              <a:srgbClr val="1D7F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4" name="Google Shape;474;p21"/>
          <p:cNvSpPr/>
          <p:nvPr/>
        </p:nvSpPr>
        <p:spPr>
          <a:xfrm>
            <a:off x="9753599" y="3011464"/>
            <a:ext cx="187891" cy="225467"/>
          </a:xfrm>
          <a:prstGeom prst="mathMultiply">
            <a:avLst>
              <a:gd name="adj1" fmla="val 23520"/>
            </a:avLst>
          </a:prstGeom>
          <a:solidFill>
            <a:schemeClr val="accent2"/>
          </a:solidFill>
          <a:ln w="12700" cap="flat" cmpd="sng">
            <a:solidFill>
              <a:srgbClr val="1D7F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5" name="Google Shape;475;p21"/>
          <p:cNvSpPr/>
          <p:nvPr/>
        </p:nvSpPr>
        <p:spPr>
          <a:xfrm>
            <a:off x="10522964" y="3413097"/>
            <a:ext cx="187891" cy="225467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 w="12700" cap="flat" cmpd="sng">
            <a:solidFill>
              <a:srgbClr val="1D7F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6" name="Google Shape;476;p21"/>
          <p:cNvSpPr/>
          <p:nvPr/>
        </p:nvSpPr>
        <p:spPr>
          <a:xfrm>
            <a:off x="8759375" y="2612392"/>
            <a:ext cx="187891" cy="225467"/>
          </a:xfrm>
          <a:prstGeom prst="mathMultiply">
            <a:avLst>
              <a:gd name="adj1" fmla="val 23520"/>
            </a:avLst>
          </a:prstGeom>
          <a:solidFill>
            <a:schemeClr val="accent2"/>
          </a:solidFill>
          <a:ln w="12700" cap="flat" cmpd="sng">
            <a:solidFill>
              <a:srgbClr val="1D7F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7" name="Google Shape;477;p21"/>
          <p:cNvSpPr/>
          <p:nvPr/>
        </p:nvSpPr>
        <p:spPr>
          <a:xfrm>
            <a:off x="9421660" y="2983282"/>
            <a:ext cx="187891" cy="225467"/>
          </a:xfrm>
          <a:prstGeom prst="mathMultiply">
            <a:avLst>
              <a:gd name="adj1" fmla="val 23520"/>
            </a:avLst>
          </a:prstGeom>
          <a:solidFill>
            <a:schemeClr val="accent2"/>
          </a:solidFill>
          <a:ln w="12700" cap="flat" cmpd="sng">
            <a:solidFill>
              <a:srgbClr val="1D7F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8" name="Google Shape;478;p21"/>
          <p:cNvSpPr/>
          <p:nvPr/>
        </p:nvSpPr>
        <p:spPr>
          <a:xfrm>
            <a:off x="9371034" y="2699278"/>
            <a:ext cx="187891" cy="225467"/>
          </a:xfrm>
          <a:prstGeom prst="mathMultiply">
            <a:avLst>
              <a:gd name="adj1" fmla="val 23520"/>
            </a:avLst>
          </a:prstGeom>
          <a:solidFill>
            <a:schemeClr val="accent2"/>
          </a:solidFill>
          <a:ln w="12700" cap="flat" cmpd="sng">
            <a:solidFill>
              <a:srgbClr val="1D7F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9" name="Google Shape;479;p21"/>
          <p:cNvSpPr/>
          <p:nvPr/>
        </p:nvSpPr>
        <p:spPr>
          <a:xfrm>
            <a:off x="9093898" y="3070844"/>
            <a:ext cx="187891" cy="225467"/>
          </a:xfrm>
          <a:prstGeom prst="mathMultiply">
            <a:avLst>
              <a:gd name="adj1" fmla="val 23520"/>
            </a:avLst>
          </a:prstGeom>
          <a:solidFill>
            <a:schemeClr val="accent2"/>
          </a:solidFill>
          <a:ln w="12700" cap="flat" cmpd="sng">
            <a:solidFill>
              <a:srgbClr val="1D7F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0" name="Google Shape;480;p21"/>
          <p:cNvSpPr txBox="1"/>
          <p:nvPr/>
        </p:nvSpPr>
        <p:spPr>
          <a:xfrm rot="-5400000">
            <a:off x="7725697" y="2145175"/>
            <a:ext cx="60734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heat</a:t>
            </a:r>
            <a:endParaRPr/>
          </a:p>
        </p:txBody>
      </p:sp>
      <p:sp>
        <p:nvSpPr>
          <p:cNvPr id="481" name="Google Shape;481;p21"/>
          <p:cNvSpPr txBox="1"/>
          <p:nvPr/>
        </p:nvSpPr>
        <p:spPr>
          <a:xfrm>
            <a:off x="10106418" y="3813408"/>
            <a:ext cx="102098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vibration</a:t>
            </a:r>
            <a:endParaRPr/>
          </a:p>
        </p:txBody>
      </p:sp>
      <p:sp>
        <p:nvSpPr>
          <p:cNvPr id="482" name="Google Shape;482;p21"/>
          <p:cNvSpPr/>
          <p:nvPr/>
        </p:nvSpPr>
        <p:spPr>
          <a:xfrm>
            <a:off x="10266186" y="3296310"/>
            <a:ext cx="643984" cy="476741"/>
          </a:xfrm>
          <a:prstGeom prst="ellipse">
            <a:avLst/>
          </a:prstGeom>
          <a:noFill/>
          <a:ln w="12700" cap="flat" cmpd="sng">
            <a:solidFill>
              <a:srgbClr val="1D7F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 sz="3600"/>
              <a:t>Unsupervised learning – </a:t>
            </a:r>
            <a:r>
              <a:rPr lang="en-US" sz="3600">
                <a:highlight>
                  <a:srgbClr val="FF00FF"/>
                </a:highlight>
              </a:rPr>
              <a:t>Association rule based learning </a:t>
            </a:r>
            <a:endParaRPr/>
          </a:p>
        </p:txBody>
      </p:sp>
      <p:sp>
        <p:nvSpPr>
          <p:cNvPr id="489" name="Google Shape;489;p2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516791" cy="48632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/>
              <a:t>Eg: Amazon recommendation of related products 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/>
              <a:t>Looks at the bills and identify patterns and may be place these items together or provide discounts together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/>
              <a:t>Interesting case study: 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https://medium.com/@kirk.borne/association-rule-mining-not-your-typical-ml-algorithm-97acda6b86c2#:~:text=If%20there%20was%20no%20association,diaper%20purchasers%20also%20buy%20beer</a:t>
            </a:r>
            <a:r>
              <a:rPr lang="en-US"/>
              <a:t>.</a:t>
            </a:r>
            <a:endParaRPr/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/>
              <a:t> </a:t>
            </a:r>
            <a:endParaRPr/>
          </a:p>
          <a:p>
            <a:pPr marL="685800" lvl="1" indent="-8763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endParaRPr/>
          </a:p>
        </p:txBody>
      </p:sp>
      <p:pic>
        <p:nvPicPr>
          <p:cNvPr id="490" name="Google Shape;490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467726" y="2179530"/>
            <a:ext cx="5397545" cy="29943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 sz="3600" dirty="0"/>
              <a:t>ML types : Based on amount of supervision needed </a:t>
            </a:r>
            <a:endParaRPr sz="3600" dirty="0"/>
          </a:p>
        </p:txBody>
      </p:sp>
      <p:grpSp>
        <p:nvGrpSpPr>
          <p:cNvPr id="496" name="Google Shape;496;p23"/>
          <p:cNvGrpSpPr/>
          <p:nvPr/>
        </p:nvGrpSpPr>
        <p:grpSpPr>
          <a:xfrm>
            <a:off x="6318134" y="1481376"/>
            <a:ext cx="5080230" cy="4896406"/>
            <a:chOff x="3540644" y="792"/>
            <a:chExt cx="5080230" cy="4896406"/>
          </a:xfrm>
        </p:grpSpPr>
        <p:sp>
          <p:nvSpPr>
            <p:cNvPr id="497" name="Google Shape;497;p23"/>
            <p:cNvSpPr/>
            <p:nvPr/>
          </p:nvSpPr>
          <p:spPr>
            <a:xfrm>
              <a:off x="3540644" y="2306949"/>
              <a:ext cx="1336902" cy="668451"/>
            </a:xfrm>
            <a:prstGeom prst="roundRect">
              <a:avLst>
                <a:gd name="adj" fmla="val 10000"/>
              </a:avLst>
            </a:prstGeom>
            <a:solidFill>
              <a:srgbClr val="26AF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3"/>
            <p:cNvSpPr txBox="1"/>
            <p:nvPr/>
          </p:nvSpPr>
          <p:spPr>
            <a:xfrm>
              <a:off x="3560222" y="2326527"/>
              <a:ext cx="1297746" cy="6292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150" tIns="10150" rIns="10150" bIns="101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alibri"/>
                <a:buNone/>
              </a:pPr>
              <a:r>
                <a:rPr lang="en-US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Types of ML</a:t>
              </a:r>
              <a:endParaRPr/>
            </a:p>
          </p:txBody>
        </p:sp>
        <p:sp>
          <p:nvSpPr>
            <p:cNvPr id="499" name="Google Shape;499;p23"/>
            <p:cNvSpPr/>
            <p:nvPr/>
          </p:nvSpPr>
          <p:spPr>
            <a:xfrm rot="-4467012">
              <a:off x="4147521" y="1667993"/>
              <a:ext cx="1994812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1D8A6C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3"/>
            <p:cNvSpPr txBox="1"/>
            <p:nvPr/>
          </p:nvSpPr>
          <p:spPr>
            <a:xfrm rot="-4467012">
              <a:off x="5095057" y="1630406"/>
              <a:ext cx="99740" cy="997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700"/>
                <a:buFont typeface="Calibri"/>
                <a:buNone/>
              </a:pPr>
              <a:endParaRPr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1" name="Google Shape;501;p23"/>
            <p:cNvSpPr/>
            <p:nvPr/>
          </p:nvSpPr>
          <p:spPr>
            <a:xfrm>
              <a:off x="5412308" y="385151"/>
              <a:ext cx="1336902" cy="668451"/>
            </a:xfrm>
            <a:prstGeom prst="roundRect">
              <a:avLst>
                <a:gd name="adj" fmla="val 10000"/>
              </a:avLst>
            </a:prstGeom>
            <a:solidFill>
              <a:srgbClr val="26AF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3"/>
            <p:cNvSpPr txBox="1"/>
            <p:nvPr/>
          </p:nvSpPr>
          <p:spPr>
            <a:xfrm>
              <a:off x="5431886" y="404729"/>
              <a:ext cx="1297746" cy="6292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150" tIns="10150" rIns="10150" bIns="101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alibri"/>
                <a:buNone/>
              </a:pPr>
              <a:r>
                <a:rPr lang="en-US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Supervised</a:t>
              </a:r>
              <a:endParaRPr/>
            </a:p>
          </p:txBody>
        </p:sp>
        <p:sp>
          <p:nvSpPr>
            <p:cNvPr id="503" name="Google Shape;503;p23"/>
            <p:cNvSpPr/>
            <p:nvPr/>
          </p:nvSpPr>
          <p:spPr>
            <a:xfrm rot="-2142401">
              <a:off x="6687311" y="514914"/>
              <a:ext cx="658560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229E7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3"/>
            <p:cNvSpPr txBox="1"/>
            <p:nvPr/>
          </p:nvSpPr>
          <p:spPr>
            <a:xfrm rot="-2142401">
              <a:off x="7000127" y="510733"/>
              <a:ext cx="32928" cy="329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Calibri"/>
                <a:buNone/>
              </a:pP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5" name="Google Shape;505;p23"/>
            <p:cNvSpPr/>
            <p:nvPr/>
          </p:nvSpPr>
          <p:spPr>
            <a:xfrm>
              <a:off x="7283972" y="792"/>
              <a:ext cx="1336902" cy="668451"/>
            </a:xfrm>
            <a:prstGeom prst="roundRect">
              <a:avLst>
                <a:gd name="adj" fmla="val 10000"/>
              </a:avLst>
            </a:prstGeom>
            <a:solidFill>
              <a:srgbClr val="26AF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3"/>
            <p:cNvSpPr txBox="1"/>
            <p:nvPr/>
          </p:nvSpPr>
          <p:spPr>
            <a:xfrm>
              <a:off x="7303550" y="20370"/>
              <a:ext cx="1297746" cy="6292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150" tIns="10150" rIns="10150" bIns="101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alibri"/>
                <a:buNone/>
              </a:pPr>
              <a:r>
                <a:rPr lang="en-US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Regression</a:t>
              </a:r>
              <a:endParaRPr/>
            </a:p>
          </p:txBody>
        </p:sp>
        <p:sp>
          <p:nvSpPr>
            <p:cNvPr id="507" name="Google Shape;507;p23"/>
            <p:cNvSpPr/>
            <p:nvPr/>
          </p:nvSpPr>
          <p:spPr>
            <a:xfrm rot="2142401">
              <a:off x="6687311" y="899274"/>
              <a:ext cx="658560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229E7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3"/>
            <p:cNvSpPr txBox="1"/>
            <p:nvPr/>
          </p:nvSpPr>
          <p:spPr>
            <a:xfrm rot="2142401">
              <a:off x="7000127" y="895093"/>
              <a:ext cx="32928" cy="329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Calibri"/>
                <a:buNone/>
              </a:pP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9" name="Google Shape;509;p23"/>
            <p:cNvSpPr/>
            <p:nvPr/>
          </p:nvSpPr>
          <p:spPr>
            <a:xfrm>
              <a:off x="7283972" y="769511"/>
              <a:ext cx="1336902" cy="668451"/>
            </a:xfrm>
            <a:prstGeom prst="roundRect">
              <a:avLst>
                <a:gd name="adj" fmla="val 10000"/>
              </a:avLst>
            </a:prstGeom>
            <a:solidFill>
              <a:srgbClr val="26AF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3"/>
            <p:cNvSpPr txBox="1"/>
            <p:nvPr/>
          </p:nvSpPr>
          <p:spPr>
            <a:xfrm>
              <a:off x="7303550" y="789089"/>
              <a:ext cx="1297746" cy="6292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150" tIns="10150" rIns="10150" bIns="101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alibri"/>
                <a:buNone/>
              </a:pPr>
              <a:r>
                <a:rPr lang="en-US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Classification</a:t>
              </a:r>
              <a:endParaRPr/>
            </a:p>
          </p:txBody>
        </p:sp>
        <p:sp>
          <p:nvSpPr>
            <p:cNvPr id="511" name="Google Shape;511;p23"/>
            <p:cNvSpPr/>
            <p:nvPr/>
          </p:nvSpPr>
          <p:spPr>
            <a:xfrm rot="2142401">
              <a:off x="4815647" y="2821072"/>
              <a:ext cx="658560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1D8A6C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3"/>
            <p:cNvSpPr txBox="1"/>
            <p:nvPr/>
          </p:nvSpPr>
          <p:spPr>
            <a:xfrm rot="2142401">
              <a:off x="5128464" y="2816891"/>
              <a:ext cx="32928" cy="329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Calibri"/>
                <a:buNone/>
              </a:pP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3" name="Google Shape;513;p23"/>
            <p:cNvSpPr/>
            <p:nvPr/>
          </p:nvSpPr>
          <p:spPr>
            <a:xfrm>
              <a:off x="5412308" y="2691309"/>
              <a:ext cx="1336902" cy="668451"/>
            </a:xfrm>
            <a:prstGeom prst="roundRect">
              <a:avLst>
                <a:gd name="adj" fmla="val 10000"/>
              </a:avLst>
            </a:prstGeom>
            <a:solidFill>
              <a:srgbClr val="26AF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3"/>
            <p:cNvSpPr txBox="1"/>
            <p:nvPr/>
          </p:nvSpPr>
          <p:spPr>
            <a:xfrm>
              <a:off x="5431886" y="2710887"/>
              <a:ext cx="1297746" cy="6292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150" tIns="10150" rIns="10150" bIns="101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alibri"/>
                <a:buNone/>
              </a:pPr>
              <a:r>
                <a:rPr lang="en-US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Unsupervised</a:t>
              </a:r>
              <a:endParaRPr/>
            </a:p>
          </p:txBody>
        </p:sp>
        <p:sp>
          <p:nvSpPr>
            <p:cNvPr id="515" name="Google Shape;515;p23"/>
            <p:cNvSpPr/>
            <p:nvPr/>
          </p:nvSpPr>
          <p:spPr>
            <a:xfrm rot="-3907178">
              <a:off x="6381068" y="2436712"/>
              <a:ext cx="1271046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229E7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3"/>
            <p:cNvSpPr txBox="1"/>
            <p:nvPr/>
          </p:nvSpPr>
          <p:spPr>
            <a:xfrm rot="-3907178">
              <a:off x="6984815" y="2417219"/>
              <a:ext cx="63552" cy="635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Calibri"/>
                <a:buNone/>
              </a:pP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7" name="Google Shape;517;p23"/>
            <p:cNvSpPr/>
            <p:nvPr/>
          </p:nvSpPr>
          <p:spPr>
            <a:xfrm>
              <a:off x="7283972" y="1538230"/>
              <a:ext cx="1336902" cy="668451"/>
            </a:xfrm>
            <a:prstGeom prst="roundRect">
              <a:avLst>
                <a:gd name="adj" fmla="val 10000"/>
              </a:avLst>
            </a:prstGeom>
            <a:solidFill>
              <a:srgbClr val="26AF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3"/>
            <p:cNvSpPr txBox="1"/>
            <p:nvPr/>
          </p:nvSpPr>
          <p:spPr>
            <a:xfrm>
              <a:off x="7303550" y="1557808"/>
              <a:ext cx="1297746" cy="6292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150" tIns="10150" rIns="10150" bIns="101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alibri"/>
                <a:buNone/>
              </a:pPr>
              <a:r>
                <a:rPr lang="en-US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Clustering</a:t>
              </a:r>
              <a:endParaRPr/>
            </a:p>
          </p:txBody>
        </p:sp>
        <p:sp>
          <p:nvSpPr>
            <p:cNvPr id="519" name="Google Shape;519;p23"/>
            <p:cNvSpPr/>
            <p:nvPr/>
          </p:nvSpPr>
          <p:spPr>
            <a:xfrm rot="-2142401">
              <a:off x="6687311" y="2821072"/>
              <a:ext cx="658560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229E7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3"/>
            <p:cNvSpPr txBox="1"/>
            <p:nvPr/>
          </p:nvSpPr>
          <p:spPr>
            <a:xfrm rot="-2142401">
              <a:off x="7000127" y="2816891"/>
              <a:ext cx="32928" cy="329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Calibri"/>
                <a:buNone/>
              </a:pP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1" name="Google Shape;521;p23"/>
            <p:cNvSpPr/>
            <p:nvPr/>
          </p:nvSpPr>
          <p:spPr>
            <a:xfrm>
              <a:off x="7283972" y="2306949"/>
              <a:ext cx="1336902" cy="668451"/>
            </a:xfrm>
            <a:prstGeom prst="roundRect">
              <a:avLst>
                <a:gd name="adj" fmla="val 10000"/>
              </a:avLst>
            </a:prstGeom>
            <a:solidFill>
              <a:srgbClr val="26AF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3"/>
            <p:cNvSpPr txBox="1"/>
            <p:nvPr/>
          </p:nvSpPr>
          <p:spPr>
            <a:xfrm>
              <a:off x="7303550" y="2326527"/>
              <a:ext cx="1297746" cy="6292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150" tIns="10150" rIns="10150" bIns="101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alibri"/>
                <a:buNone/>
              </a:pPr>
              <a:r>
                <a:rPr lang="en-US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Dimensionality reduction</a:t>
              </a:r>
              <a:endParaRPr/>
            </a:p>
          </p:txBody>
        </p:sp>
        <p:sp>
          <p:nvSpPr>
            <p:cNvPr id="523" name="Google Shape;523;p23"/>
            <p:cNvSpPr/>
            <p:nvPr/>
          </p:nvSpPr>
          <p:spPr>
            <a:xfrm rot="2142401">
              <a:off x="6687311" y="3205431"/>
              <a:ext cx="658560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229E7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3"/>
            <p:cNvSpPr txBox="1"/>
            <p:nvPr/>
          </p:nvSpPr>
          <p:spPr>
            <a:xfrm rot="2142401">
              <a:off x="7000127" y="3201250"/>
              <a:ext cx="32928" cy="329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Calibri"/>
                <a:buNone/>
              </a:pP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5" name="Google Shape;525;p23"/>
            <p:cNvSpPr/>
            <p:nvPr/>
          </p:nvSpPr>
          <p:spPr>
            <a:xfrm>
              <a:off x="7283972" y="3075668"/>
              <a:ext cx="1336902" cy="668451"/>
            </a:xfrm>
            <a:prstGeom prst="roundRect">
              <a:avLst>
                <a:gd name="adj" fmla="val 10000"/>
              </a:avLst>
            </a:prstGeom>
            <a:solidFill>
              <a:srgbClr val="26AF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3"/>
            <p:cNvSpPr txBox="1"/>
            <p:nvPr/>
          </p:nvSpPr>
          <p:spPr>
            <a:xfrm>
              <a:off x="7303550" y="3095246"/>
              <a:ext cx="1297746" cy="6292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150" tIns="10150" rIns="10150" bIns="101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alibri"/>
                <a:buNone/>
              </a:pPr>
              <a:r>
                <a:rPr lang="en-US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Anamoly detection</a:t>
              </a:r>
              <a:endParaRPr/>
            </a:p>
          </p:txBody>
        </p:sp>
        <p:sp>
          <p:nvSpPr>
            <p:cNvPr id="527" name="Google Shape;527;p23"/>
            <p:cNvSpPr/>
            <p:nvPr/>
          </p:nvSpPr>
          <p:spPr>
            <a:xfrm rot="3907178">
              <a:off x="6381068" y="3589791"/>
              <a:ext cx="1271046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229E7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23"/>
            <p:cNvSpPr txBox="1"/>
            <p:nvPr/>
          </p:nvSpPr>
          <p:spPr>
            <a:xfrm rot="3907178">
              <a:off x="6984815" y="3570298"/>
              <a:ext cx="63552" cy="635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Calibri"/>
                <a:buNone/>
              </a:pP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9" name="Google Shape;529;p23"/>
            <p:cNvSpPr/>
            <p:nvPr/>
          </p:nvSpPr>
          <p:spPr>
            <a:xfrm>
              <a:off x="7283972" y="3844387"/>
              <a:ext cx="1336902" cy="668451"/>
            </a:xfrm>
            <a:prstGeom prst="roundRect">
              <a:avLst>
                <a:gd name="adj" fmla="val 10000"/>
              </a:avLst>
            </a:prstGeom>
            <a:solidFill>
              <a:srgbClr val="26AF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3"/>
            <p:cNvSpPr txBox="1"/>
            <p:nvPr/>
          </p:nvSpPr>
          <p:spPr>
            <a:xfrm>
              <a:off x="7303550" y="3863965"/>
              <a:ext cx="1297746" cy="6292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150" tIns="10150" rIns="10150" bIns="101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alibri"/>
                <a:buNone/>
              </a:pPr>
              <a:r>
                <a:rPr lang="en-US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Association rule learning</a:t>
              </a:r>
              <a:endParaRPr/>
            </a:p>
          </p:txBody>
        </p:sp>
        <p:sp>
          <p:nvSpPr>
            <p:cNvPr id="531" name="Google Shape;531;p23"/>
            <p:cNvSpPr/>
            <p:nvPr/>
          </p:nvSpPr>
          <p:spPr>
            <a:xfrm rot="3907178">
              <a:off x="4509404" y="3205431"/>
              <a:ext cx="1271046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1D8A6C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3"/>
            <p:cNvSpPr txBox="1"/>
            <p:nvPr/>
          </p:nvSpPr>
          <p:spPr>
            <a:xfrm rot="3907178">
              <a:off x="5113151" y="3185938"/>
              <a:ext cx="63552" cy="635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Calibri"/>
                <a:buNone/>
              </a:pP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3" name="Google Shape;533;p23"/>
            <p:cNvSpPr/>
            <p:nvPr/>
          </p:nvSpPr>
          <p:spPr>
            <a:xfrm>
              <a:off x="5412308" y="3460028"/>
              <a:ext cx="1336902" cy="668451"/>
            </a:xfrm>
            <a:prstGeom prst="roundRect">
              <a:avLst>
                <a:gd name="adj" fmla="val 10000"/>
              </a:avLst>
            </a:prstGeom>
            <a:solidFill>
              <a:srgbClr val="FFC000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23"/>
            <p:cNvSpPr txBox="1"/>
            <p:nvPr/>
          </p:nvSpPr>
          <p:spPr>
            <a:xfrm>
              <a:off x="5431886" y="3479606"/>
              <a:ext cx="1297746" cy="6292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150" tIns="10150" rIns="10150" bIns="101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Semi supervised</a:t>
              </a:r>
              <a:endParaRPr/>
            </a:p>
          </p:txBody>
        </p:sp>
        <p:sp>
          <p:nvSpPr>
            <p:cNvPr id="535" name="Google Shape;535;p23"/>
            <p:cNvSpPr/>
            <p:nvPr/>
          </p:nvSpPr>
          <p:spPr>
            <a:xfrm rot="4467012">
              <a:off x="4147521" y="3589791"/>
              <a:ext cx="1994812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1D8A6C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23"/>
            <p:cNvSpPr txBox="1"/>
            <p:nvPr/>
          </p:nvSpPr>
          <p:spPr>
            <a:xfrm rot="4467012">
              <a:off x="5095057" y="3552203"/>
              <a:ext cx="99740" cy="997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700"/>
                <a:buFont typeface="Calibri"/>
                <a:buNone/>
              </a:pPr>
              <a:endParaRPr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7" name="Google Shape;537;p23"/>
            <p:cNvSpPr/>
            <p:nvPr/>
          </p:nvSpPr>
          <p:spPr>
            <a:xfrm>
              <a:off x="5412308" y="4228747"/>
              <a:ext cx="1336902" cy="668451"/>
            </a:xfrm>
            <a:prstGeom prst="roundRect">
              <a:avLst>
                <a:gd name="adj" fmla="val 10000"/>
              </a:avLst>
            </a:prstGeom>
            <a:solidFill>
              <a:srgbClr val="26AF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23"/>
            <p:cNvSpPr txBox="1"/>
            <p:nvPr/>
          </p:nvSpPr>
          <p:spPr>
            <a:xfrm>
              <a:off x="5431886" y="4248325"/>
              <a:ext cx="1297746" cy="6292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150" tIns="10150" rIns="10150" bIns="101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alibri"/>
                <a:buNone/>
              </a:pPr>
              <a:r>
                <a:rPr lang="en-US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Reinforcement </a:t>
              </a:r>
              <a:endParaRPr/>
            </a:p>
          </p:txBody>
        </p:sp>
      </p:grpSp>
      <p:sp>
        <p:nvSpPr>
          <p:cNvPr id="539" name="Google Shape;539;p23"/>
          <p:cNvSpPr txBox="1"/>
          <p:nvPr/>
        </p:nvSpPr>
        <p:spPr>
          <a:xfrm>
            <a:off x="788933" y="1667515"/>
            <a:ext cx="5516791" cy="48632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lang="en-US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When the cost of labelling the data is high. </a:t>
            </a:r>
            <a:endParaRPr dirty="0"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lang="en-US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idea is to generate partially labelled data and use it to label other non labelled data. </a:t>
            </a:r>
            <a:endParaRPr dirty="0"/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Eg</a:t>
            </a:r>
            <a:r>
              <a:rPr lang="en-US" sz="2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 Facebook if you label one image al other images with your pics will get labelled. </a:t>
            </a:r>
            <a:endParaRPr dirty="0"/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Google Photos cluster photos (without knowing the label) and once you label one image all other pictures are labelled. </a:t>
            </a:r>
            <a:endParaRPr dirty="0"/>
          </a:p>
          <a:p>
            <a:pPr marL="685800" marR="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Reinforcement Learning</a:t>
            </a:r>
            <a:endParaRPr/>
          </a:p>
        </p:txBody>
      </p:sp>
      <p:grpSp>
        <p:nvGrpSpPr>
          <p:cNvPr id="545" name="Google Shape;545;p24"/>
          <p:cNvGrpSpPr/>
          <p:nvPr/>
        </p:nvGrpSpPr>
        <p:grpSpPr>
          <a:xfrm>
            <a:off x="6558167" y="1527045"/>
            <a:ext cx="4752564" cy="4580596"/>
            <a:chOff x="3529217" y="741"/>
            <a:chExt cx="4752564" cy="4580596"/>
          </a:xfrm>
        </p:grpSpPr>
        <p:sp>
          <p:nvSpPr>
            <p:cNvPr id="546" name="Google Shape;546;p24"/>
            <p:cNvSpPr/>
            <p:nvPr/>
          </p:nvSpPr>
          <p:spPr>
            <a:xfrm>
              <a:off x="3529217" y="2158155"/>
              <a:ext cx="1250674" cy="625337"/>
            </a:xfrm>
            <a:prstGeom prst="roundRect">
              <a:avLst>
                <a:gd name="adj" fmla="val 10000"/>
              </a:avLst>
            </a:prstGeom>
            <a:solidFill>
              <a:srgbClr val="26AF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24"/>
            <p:cNvSpPr txBox="1"/>
            <p:nvPr/>
          </p:nvSpPr>
          <p:spPr>
            <a:xfrm>
              <a:off x="3547532" y="2176470"/>
              <a:ext cx="1214044" cy="5887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25" tIns="9525" rIns="9525" bIns="95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alibri"/>
                <a:buNone/>
              </a:pPr>
              <a:r>
                <a:rPr lang="en-US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Types of ML</a:t>
              </a:r>
              <a:endParaRPr/>
            </a:p>
          </p:txBody>
        </p:sp>
        <p:sp>
          <p:nvSpPr>
            <p:cNvPr id="548" name="Google Shape;548;p24"/>
            <p:cNvSpPr/>
            <p:nvPr/>
          </p:nvSpPr>
          <p:spPr>
            <a:xfrm rot="-4467012">
              <a:off x="4096952" y="1559618"/>
              <a:ext cx="1866150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1D8A6C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24"/>
            <p:cNvSpPr txBox="1"/>
            <p:nvPr/>
          </p:nvSpPr>
          <p:spPr>
            <a:xfrm rot="-4467012">
              <a:off x="4983373" y="1525247"/>
              <a:ext cx="93307" cy="933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600"/>
                <a:buFont typeface="Calibri"/>
                <a:buNone/>
              </a:pPr>
              <a:endParaRPr sz="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0" name="Google Shape;550;p24"/>
            <p:cNvSpPr/>
            <p:nvPr/>
          </p:nvSpPr>
          <p:spPr>
            <a:xfrm>
              <a:off x="5280162" y="360310"/>
              <a:ext cx="1250674" cy="625337"/>
            </a:xfrm>
            <a:prstGeom prst="roundRect">
              <a:avLst>
                <a:gd name="adj" fmla="val 10000"/>
              </a:avLst>
            </a:prstGeom>
            <a:solidFill>
              <a:srgbClr val="26AF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24"/>
            <p:cNvSpPr txBox="1"/>
            <p:nvPr/>
          </p:nvSpPr>
          <p:spPr>
            <a:xfrm>
              <a:off x="5298477" y="378625"/>
              <a:ext cx="1214044" cy="5887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25" tIns="9525" rIns="9525" bIns="95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alibri"/>
                <a:buNone/>
              </a:pPr>
              <a:r>
                <a:rPr lang="en-US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Supervised</a:t>
              </a:r>
              <a:endParaRPr/>
            </a:p>
          </p:txBody>
        </p:sp>
        <p:sp>
          <p:nvSpPr>
            <p:cNvPr id="552" name="Google Shape;552;p24"/>
            <p:cNvSpPr/>
            <p:nvPr/>
          </p:nvSpPr>
          <p:spPr>
            <a:xfrm rot="-2142401">
              <a:off x="6472930" y="480911"/>
              <a:ext cx="616084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229E7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24"/>
            <p:cNvSpPr txBox="1"/>
            <p:nvPr/>
          </p:nvSpPr>
          <p:spPr>
            <a:xfrm rot="-2142401">
              <a:off x="6765570" y="477792"/>
              <a:ext cx="30804" cy="3080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Calibri"/>
                <a:buNone/>
              </a:pP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4" name="Google Shape;554;p24"/>
            <p:cNvSpPr/>
            <p:nvPr/>
          </p:nvSpPr>
          <p:spPr>
            <a:xfrm>
              <a:off x="7031107" y="741"/>
              <a:ext cx="1250674" cy="625337"/>
            </a:xfrm>
            <a:prstGeom prst="roundRect">
              <a:avLst>
                <a:gd name="adj" fmla="val 10000"/>
              </a:avLst>
            </a:prstGeom>
            <a:solidFill>
              <a:srgbClr val="26AF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24"/>
            <p:cNvSpPr txBox="1"/>
            <p:nvPr/>
          </p:nvSpPr>
          <p:spPr>
            <a:xfrm>
              <a:off x="7049422" y="19056"/>
              <a:ext cx="1214044" cy="5887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25" tIns="9525" rIns="9525" bIns="95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alibri"/>
                <a:buNone/>
              </a:pPr>
              <a:r>
                <a:rPr lang="en-US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Regression</a:t>
              </a:r>
              <a:endParaRPr/>
            </a:p>
          </p:txBody>
        </p:sp>
        <p:sp>
          <p:nvSpPr>
            <p:cNvPr id="556" name="Google Shape;556;p24"/>
            <p:cNvSpPr/>
            <p:nvPr/>
          </p:nvSpPr>
          <p:spPr>
            <a:xfrm rot="2142401">
              <a:off x="6472930" y="840480"/>
              <a:ext cx="616084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229E7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24"/>
            <p:cNvSpPr txBox="1"/>
            <p:nvPr/>
          </p:nvSpPr>
          <p:spPr>
            <a:xfrm rot="2142401">
              <a:off x="6765570" y="837361"/>
              <a:ext cx="30804" cy="3080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Calibri"/>
                <a:buNone/>
              </a:pP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8" name="Google Shape;558;p24"/>
            <p:cNvSpPr/>
            <p:nvPr/>
          </p:nvSpPr>
          <p:spPr>
            <a:xfrm>
              <a:off x="7031107" y="719879"/>
              <a:ext cx="1250674" cy="625337"/>
            </a:xfrm>
            <a:prstGeom prst="roundRect">
              <a:avLst>
                <a:gd name="adj" fmla="val 10000"/>
              </a:avLst>
            </a:prstGeom>
            <a:solidFill>
              <a:srgbClr val="26AF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4"/>
            <p:cNvSpPr txBox="1"/>
            <p:nvPr/>
          </p:nvSpPr>
          <p:spPr>
            <a:xfrm>
              <a:off x="7049422" y="738194"/>
              <a:ext cx="1214044" cy="5887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25" tIns="9525" rIns="9525" bIns="95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alibri"/>
                <a:buNone/>
              </a:pPr>
              <a:r>
                <a:rPr lang="en-US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Classification</a:t>
              </a:r>
              <a:endParaRPr/>
            </a:p>
          </p:txBody>
        </p:sp>
        <p:sp>
          <p:nvSpPr>
            <p:cNvPr id="560" name="Google Shape;560;p24"/>
            <p:cNvSpPr/>
            <p:nvPr/>
          </p:nvSpPr>
          <p:spPr>
            <a:xfrm rot="2142401">
              <a:off x="4721985" y="2638325"/>
              <a:ext cx="616084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1D8A6C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24"/>
            <p:cNvSpPr txBox="1"/>
            <p:nvPr/>
          </p:nvSpPr>
          <p:spPr>
            <a:xfrm rot="2142401">
              <a:off x="5014625" y="2635206"/>
              <a:ext cx="30804" cy="3080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Calibri"/>
                <a:buNone/>
              </a:pP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2" name="Google Shape;562;p24"/>
            <p:cNvSpPr/>
            <p:nvPr/>
          </p:nvSpPr>
          <p:spPr>
            <a:xfrm>
              <a:off x="5280162" y="2517724"/>
              <a:ext cx="1250674" cy="625337"/>
            </a:xfrm>
            <a:prstGeom prst="roundRect">
              <a:avLst>
                <a:gd name="adj" fmla="val 10000"/>
              </a:avLst>
            </a:prstGeom>
            <a:solidFill>
              <a:srgbClr val="26AF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24"/>
            <p:cNvSpPr txBox="1"/>
            <p:nvPr/>
          </p:nvSpPr>
          <p:spPr>
            <a:xfrm>
              <a:off x="5298477" y="2536039"/>
              <a:ext cx="1214044" cy="5887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25" tIns="9525" rIns="9525" bIns="95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alibri"/>
                <a:buNone/>
              </a:pPr>
              <a:r>
                <a:rPr lang="en-US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Unsupervised</a:t>
              </a:r>
              <a:endParaRPr/>
            </a:p>
          </p:txBody>
        </p:sp>
        <p:sp>
          <p:nvSpPr>
            <p:cNvPr id="564" name="Google Shape;564;p24"/>
            <p:cNvSpPr/>
            <p:nvPr/>
          </p:nvSpPr>
          <p:spPr>
            <a:xfrm rot="-3907178">
              <a:off x="6186439" y="2278756"/>
              <a:ext cx="1189066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229E7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24"/>
            <p:cNvSpPr txBox="1"/>
            <p:nvPr/>
          </p:nvSpPr>
          <p:spPr>
            <a:xfrm rot="-3907178">
              <a:off x="6751245" y="2261312"/>
              <a:ext cx="59453" cy="5945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Calibri"/>
                <a:buNone/>
              </a:pP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6" name="Google Shape;566;p24"/>
            <p:cNvSpPr/>
            <p:nvPr/>
          </p:nvSpPr>
          <p:spPr>
            <a:xfrm>
              <a:off x="7031107" y="1439017"/>
              <a:ext cx="1250674" cy="625337"/>
            </a:xfrm>
            <a:prstGeom prst="roundRect">
              <a:avLst>
                <a:gd name="adj" fmla="val 10000"/>
              </a:avLst>
            </a:prstGeom>
            <a:solidFill>
              <a:srgbClr val="26AF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24"/>
            <p:cNvSpPr txBox="1"/>
            <p:nvPr/>
          </p:nvSpPr>
          <p:spPr>
            <a:xfrm>
              <a:off x="7049422" y="1457332"/>
              <a:ext cx="1214044" cy="5887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25" tIns="9525" rIns="9525" bIns="95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alibri"/>
                <a:buNone/>
              </a:pPr>
              <a:r>
                <a:rPr lang="en-US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Clustering</a:t>
              </a:r>
              <a:endParaRPr/>
            </a:p>
          </p:txBody>
        </p:sp>
        <p:sp>
          <p:nvSpPr>
            <p:cNvPr id="568" name="Google Shape;568;p24"/>
            <p:cNvSpPr/>
            <p:nvPr/>
          </p:nvSpPr>
          <p:spPr>
            <a:xfrm rot="-2142401">
              <a:off x="6472930" y="2638325"/>
              <a:ext cx="616084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229E7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24"/>
            <p:cNvSpPr txBox="1"/>
            <p:nvPr/>
          </p:nvSpPr>
          <p:spPr>
            <a:xfrm rot="-2142401">
              <a:off x="6765570" y="2635206"/>
              <a:ext cx="30804" cy="3080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Calibri"/>
                <a:buNone/>
              </a:pP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0" name="Google Shape;570;p24"/>
            <p:cNvSpPr/>
            <p:nvPr/>
          </p:nvSpPr>
          <p:spPr>
            <a:xfrm>
              <a:off x="7031107" y="2158155"/>
              <a:ext cx="1250674" cy="625337"/>
            </a:xfrm>
            <a:prstGeom prst="roundRect">
              <a:avLst>
                <a:gd name="adj" fmla="val 10000"/>
              </a:avLst>
            </a:prstGeom>
            <a:solidFill>
              <a:srgbClr val="26AF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24"/>
            <p:cNvSpPr txBox="1"/>
            <p:nvPr/>
          </p:nvSpPr>
          <p:spPr>
            <a:xfrm>
              <a:off x="7049422" y="2176470"/>
              <a:ext cx="1214044" cy="5887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25" tIns="9525" rIns="9525" bIns="95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alibri"/>
                <a:buNone/>
              </a:pPr>
              <a:r>
                <a:rPr lang="en-US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Dimensionality reduction</a:t>
              </a:r>
              <a:endParaRPr/>
            </a:p>
          </p:txBody>
        </p:sp>
        <p:sp>
          <p:nvSpPr>
            <p:cNvPr id="572" name="Google Shape;572;p24"/>
            <p:cNvSpPr/>
            <p:nvPr/>
          </p:nvSpPr>
          <p:spPr>
            <a:xfrm rot="2142401">
              <a:off x="6472930" y="2997894"/>
              <a:ext cx="616084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229E7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24"/>
            <p:cNvSpPr txBox="1"/>
            <p:nvPr/>
          </p:nvSpPr>
          <p:spPr>
            <a:xfrm rot="2142401">
              <a:off x="6765570" y="2994775"/>
              <a:ext cx="30804" cy="3080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Calibri"/>
                <a:buNone/>
              </a:pP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4" name="Google Shape;574;p24"/>
            <p:cNvSpPr/>
            <p:nvPr/>
          </p:nvSpPr>
          <p:spPr>
            <a:xfrm>
              <a:off x="7031107" y="2877293"/>
              <a:ext cx="1250674" cy="625337"/>
            </a:xfrm>
            <a:prstGeom prst="roundRect">
              <a:avLst>
                <a:gd name="adj" fmla="val 10000"/>
              </a:avLst>
            </a:prstGeom>
            <a:solidFill>
              <a:srgbClr val="26AF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24"/>
            <p:cNvSpPr txBox="1"/>
            <p:nvPr/>
          </p:nvSpPr>
          <p:spPr>
            <a:xfrm>
              <a:off x="7049422" y="2895608"/>
              <a:ext cx="1214044" cy="5887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25" tIns="9525" rIns="9525" bIns="95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alibri"/>
                <a:buNone/>
              </a:pPr>
              <a:r>
                <a:rPr lang="en-US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Anamoly detection</a:t>
              </a:r>
              <a:endParaRPr/>
            </a:p>
          </p:txBody>
        </p:sp>
        <p:sp>
          <p:nvSpPr>
            <p:cNvPr id="576" name="Google Shape;576;p24"/>
            <p:cNvSpPr/>
            <p:nvPr/>
          </p:nvSpPr>
          <p:spPr>
            <a:xfrm rot="3907178">
              <a:off x="6186439" y="3357463"/>
              <a:ext cx="1189066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229E7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24"/>
            <p:cNvSpPr txBox="1"/>
            <p:nvPr/>
          </p:nvSpPr>
          <p:spPr>
            <a:xfrm rot="3907178">
              <a:off x="6751245" y="3340019"/>
              <a:ext cx="59453" cy="5945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Calibri"/>
                <a:buNone/>
              </a:pP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8" name="Google Shape;578;p24"/>
            <p:cNvSpPr/>
            <p:nvPr/>
          </p:nvSpPr>
          <p:spPr>
            <a:xfrm>
              <a:off x="7031107" y="3596431"/>
              <a:ext cx="1250674" cy="625337"/>
            </a:xfrm>
            <a:prstGeom prst="roundRect">
              <a:avLst>
                <a:gd name="adj" fmla="val 10000"/>
              </a:avLst>
            </a:prstGeom>
            <a:solidFill>
              <a:srgbClr val="26AF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24"/>
            <p:cNvSpPr txBox="1"/>
            <p:nvPr/>
          </p:nvSpPr>
          <p:spPr>
            <a:xfrm>
              <a:off x="7049422" y="3614746"/>
              <a:ext cx="1214044" cy="5887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25" tIns="9525" rIns="9525" bIns="95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alibri"/>
                <a:buNone/>
              </a:pPr>
              <a:r>
                <a:rPr lang="en-US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Association rule learning</a:t>
              </a:r>
              <a:endParaRPr/>
            </a:p>
          </p:txBody>
        </p:sp>
        <p:sp>
          <p:nvSpPr>
            <p:cNvPr id="580" name="Google Shape;580;p24"/>
            <p:cNvSpPr/>
            <p:nvPr/>
          </p:nvSpPr>
          <p:spPr>
            <a:xfrm rot="3907178">
              <a:off x="4435494" y="2997894"/>
              <a:ext cx="1189066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1D8A6C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24"/>
            <p:cNvSpPr txBox="1"/>
            <p:nvPr/>
          </p:nvSpPr>
          <p:spPr>
            <a:xfrm rot="3907178">
              <a:off x="5000300" y="2980450"/>
              <a:ext cx="59453" cy="5945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Calibri"/>
                <a:buNone/>
              </a:pP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2" name="Google Shape;582;p24"/>
            <p:cNvSpPr/>
            <p:nvPr/>
          </p:nvSpPr>
          <p:spPr>
            <a:xfrm>
              <a:off x="5280162" y="3236862"/>
              <a:ext cx="1250674" cy="625337"/>
            </a:xfrm>
            <a:prstGeom prst="roundRect">
              <a:avLst>
                <a:gd name="adj" fmla="val 10000"/>
              </a:avLst>
            </a:prstGeom>
            <a:solidFill>
              <a:srgbClr val="26AF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24"/>
            <p:cNvSpPr txBox="1"/>
            <p:nvPr/>
          </p:nvSpPr>
          <p:spPr>
            <a:xfrm>
              <a:off x="5298477" y="3255177"/>
              <a:ext cx="1214044" cy="5887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25" tIns="9525" rIns="9525" bIns="95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alibri"/>
                <a:buNone/>
              </a:pPr>
              <a:r>
                <a:rPr lang="en-US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Semi supervised</a:t>
              </a:r>
              <a:endParaRPr/>
            </a:p>
          </p:txBody>
        </p:sp>
        <p:sp>
          <p:nvSpPr>
            <p:cNvPr id="584" name="Google Shape;584;p24"/>
            <p:cNvSpPr/>
            <p:nvPr/>
          </p:nvSpPr>
          <p:spPr>
            <a:xfrm rot="4467012">
              <a:off x="4096952" y="3357463"/>
              <a:ext cx="1866150" cy="245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1D8A6C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24"/>
            <p:cNvSpPr txBox="1"/>
            <p:nvPr/>
          </p:nvSpPr>
          <p:spPr>
            <a:xfrm rot="4467012">
              <a:off x="4983373" y="3323092"/>
              <a:ext cx="93307" cy="933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600"/>
                <a:buFont typeface="Calibri"/>
                <a:buNone/>
              </a:pPr>
              <a:endParaRPr sz="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6" name="Google Shape;586;p24"/>
            <p:cNvSpPr/>
            <p:nvPr/>
          </p:nvSpPr>
          <p:spPr>
            <a:xfrm>
              <a:off x="5280162" y="3956000"/>
              <a:ext cx="1250674" cy="625337"/>
            </a:xfrm>
            <a:prstGeom prst="roundRect">
              <a:avLst>
                <a:gd name="adj" fmla="val 10000"/>
              </a:avLst>
            </a:prstGeom>
            <a:solidFill>
              <a:srgbClr val="FFC000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24"/>
            <p:cNvSpPr txBox="1"/>
            <p:nvPr/>
          </p:nvSpPr>
          <p:spPr>
            <a:xfrm>
              <a:off x="5298477" y="3974315"/>
              <a:ext cx="1214044" cy="5887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25" tIns="9525" rIns="9525" bIns="95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Calibri"/>
                <a:buNone/>
              </a:pPr>
              <a:r>
                <a:rPr lang="en-US" sz="15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Reinforcement </a:t>
              </a:r>
              <a:endParaRPr/>
            </a:p>
          </p:txBody>
        </p:sp>
      </p:grpSp>
      <p:sp>
        <p:nvSpPr>
          <p:cNvPr id="588" name="Google Shape;588;p24"/>
          <p:cNvSpPr txBox="1"/>
          <p:nvPr/>
        </p:nvSpPr>
        <p:spPr>
          <a:xfrm>
            <a:off x="838200" y="1825625"/>
            <a:ext cx="6126271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 labelled data. 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Learn and improve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Maximize the rewards </a:t>
            </a:r>
            <a:endParaRPr/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Robots </a:t>
            </a:r>
            <a:endParaRPr/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Chess game </a:t>
            </a:r>
            <a:endParaRPr/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Self driving cars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lang="en-US" sz="28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Deep mind – Alpha Go  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marR="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Build a Simple Regression model </a:t>
            </a:r>
            <a:endParaRPr/>
          </a:p>
        </p:txBody>
      </p:sp>
      <p:sp>
        <p:nvSpPr>
          <p:cNvPr id="594" name="Google Shape;594;p2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659777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 dirty="0"/>
              <a:t>Create a model which can predict Salary based on years of experience.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 dirty="0"/>
              <a:t>Supervised machine learning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 dirty="0"/>
              <a:t>Is it Classification ? Regression ?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 dirty="0"/>
              <a:t>Dataset: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 dirty="0"/>
              <a:t>Experience and Salary provided for ~30 professionals</a:t>
            </a:r>
            <a:endParaRPr dirty="0"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endParaRPr dirty="0"/>
          </a:p>
        </p:txBody>
      </p:sp>
      <p:pic>
        <p:nvPicPr>
          <p:cNvPr id="595" name="Google Shape;595;p25" descr="Head with gear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1796" y="3108385"/>
            <a:ext cx="641230" cy="6412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E9E68-57C4-43D0-8BF0-059EB8563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Simple Regression model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E3C5DB3-6C49-4DF4-9036-FE7160F1E2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917575"/>
          </a:xfrm>
        </p:spPr>
        <p:txBody>
          <a:bodyPr/>
          <a:lstStyle/>
          <a:p>
            <a:r>
              <a:rPr lang="en-US" dirty="0"/>
              <a:t>What is the difference between a “Algorithm” and a “Model”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C79BBDC-99E6-4562-8581-AD7B413D48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1900" y="2641601"/>
            <a:ext cx="4432419" cy="2689332"/>
          </a:xfrm>
          <a:prstGeom prst="rect">
            <a:avLst/>
          </a:prstGeom>
        </p:spPr>
      </p:pic>
      <p:pic>
        <p:nvPicPr>
          <p:cNvPr id="1028" name="Picture 4" descr="Linear Regression Clearly Explained (Part 1) | by Ashish Mehta | Artificial  Intelligence in Plain English">
            <a:extLst>
              <a:ext uri="{FF2B5EF4-FFF2-40B4-BE49-F238E27FC236}">
                <a16:creationId xmlns:a16="http://schemas.microsoft.com/office/drawing/2014/main" id="{F27BC482-F81D-44D7-9E77-7EF99A5E8E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250" y="2674880"/>
            <a:ext cx="4184650" cy="2622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B87194B-5A24-4D1F-A599-42B79A649B28}"/>
              </a:ext>
            </a:extLst>
          </p:cNvPr>
          <p:cNvSpPr/>
          <p:nvPr/>
        </p:nvSpPr>
        <p:spPr>
          <a:xfrm>
            <a:off x="533400" y="5993020"/>
            <a:ext cx="801687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https://github.com/MLGeeks/MasterClass/tree/main/Build_Simple_RegressionModel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8843624-1695-4D30-9807-47BBEEAB4574}"/>
              </a:ext>
            </a:extLst>
          </p:cNvPr>
          <p:cNvSpPr/>
          <p:nvPr/>
        </p:nvSpPr>
        <p:spPr>
          <a:xfrm>
            <a:off x="8240813" y="5553215"/>
            <a:ext cx="3744936" cy="307777"/>
          </a:xfrm>
          <a:prstGeom prst="rect">
            <a:avLst/>
          </a:prstGeom>
          <a:solidFill>
            <a:schemeClr val="accent2"/>
          </a:solidFill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ML_Training_simple_linear_regression.ipynb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00FE46-A5A5-444D-8B07-E50BA75EAD40}"/>
              </a:ext>
            </a:extLst>
          </p:cNvPr>
          <p:cNvSpPr/>
          <p:nvPr/>
        </p:nvSpPr>
        <p:spPr>
          <a:xfrm>
            <a:off x="9049656" y="6176429"/>
            <a:ext cx="1489510" cy="307777"/>
          </a:xfrm>
          <a:prstGeom prst="rect">
            <a:avLst/>
          </a:prstGeom>
          <a:solidFill>
            <a:schemeClr val="accent2"/>
          </a:solidFill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Salary_Data.csv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71A1121-0516-477B-BD85-985A1D0D24CF}"/>
              </a:ext>
            </a:extLst>
          </p:cNvPr>
          <p:cNvCxnSpPr/>
          <p:nvPr/>
        </p:nvCxnSpPr>
        <p:spPr>
          <a:xfrm flipV="1">
            <a:off x="7518400" y="5755561"/>
            <a:ext cx="616615" cy="381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88B6BB1-4376-4AB0-B8C1-8C60A764B065}"/>
              </a:ext>
            </a:extLst>
          </p:cNvPr>
          <p:cNvCxnSpPr>
            <a:cxnSpLocks/>
          </p:cNvCxnSpPr>
          <p:nvPr/>
        </p:nvCxnSpPr>
        <p:spPr>
          <a:xfrm>
            <a:off x="7518400" y="6137385"/>
            <a:ext cx="711200" cy="192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4893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4CE38-6B0F-4DC7-83A0-01DED5AC7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CNN – enabling </a:t>
            </a:r>
            <a:r>
              <a:rPr lang="en-US" dirty="0">
                <a:solidFill>
                  <a:srgbClr val="FFC000"/>
                </a:solidFill>
              </a:rPr>
              <a:t>Computer Vision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E6C9C4-E0DF-4A6D-BADF-9D61E0412F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Computer Vision had and will transform many applications: </a:t>
            </a:r>
          </a:p>
          <a:p>
            <a:pPr lvl="1"/>
            <a:r>
              <a:rPr lang="en-US" dirty="0"/>
              <a:t>From logistics </a:t>
            </a:r>
          </a:p>
          <a:p>
            <a:pPr lvl="1"/>
            <a:r>
              <a:rPr lang="en-US" dirty="0"/>
              <a:t>Self driving cars </a:t>
            </a:r>
          </a:p>
          <a:p>
            <a:pPr lvl="1"/>
            <a:r>
              <a:rPr lang="en-US" dirty="0"/>
              <a:t>Facebook </a:t>
            </a:r>
          </a:p>
          <a:p>
            <a:pPr lvl="1"/>
            <a:r>
              <a:rPr lang="en-US" dirty="0"/>
              <a:t>Threat control </a:t>
            </a:r>
          </a:p>
          <a:p>
            <a:r>
              <a:rPr lang="en-US" dirty="0"/>
              <a:t>How does a computer recognize an Image ?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0437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7DAF0-E57C-44EB-8329-0A1727A3C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representation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D21E6B-F40D-4353-B009-D7F5BF494B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474788"/>
            <a:ext cx="9664700" cy="45194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9922E76-134D-4C54-9CCD-56BAA133A3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300" y="1690688"/>
            <a:ext cx="9664700" cy="45194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B8EC78A-27A5-472C-A7F7-E8868F8F98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1906588"/>
            <a:ext cx="9664700" cy="45194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Left Brace 6">
            <a:extLst>
              <a:ext uri="{FF2B5EF4-FFF2-40B4-BE49-F238E27FC236}">
                <a16:creationId xmlns:a16="http://schemas.microsoft.com/office/drawing/2014/main" id="{006F9009-9541-4DC0-9C00-384D785804E6}"/>
              </a:ext>
            </a:extLst>
          </p:cNvPr>
          <p:cNvSpPr/>
          <p:nvPr/>
        </p:nvSpPr>
        <p:spPr>
          <a:xfrm rot="12808940">
            <a:off x="10968170" y="6001432"/>
            <a:ext cx="266700" cy="800100"/>
          </a:xfrm>
          <a:prstGeom prst="leftBrac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D9BF4D-98FF-4D1D-A426-ED4142F5BE4D}"/>
              </a:ext>
            </a:extLst>
          </p:cNvPr>
          <p:cNvSpPr txBox="1"/>
          <p:nvPr/>
        </p:nvSpPr>
        <p:spPr>
          <a:xfrm>
            <a:off x="11277600" y="6272163"/>
            <a:ext cx="583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RGB</a:t>
            </a:r>
          </a:p>
        </p:txBody>
      </p:sp>
    </p:spTree>
    <p:extLst>
      <p:ext uri="{BB962C8B-B14F-4D97-AF65-F5344CB8AC3E}">
        <p14:creationId xmlns:p14="http://schemas.microsoft.com/office/powerpoint/2010/main" val="1373791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19317-2054-46FE-8795-9397CB45A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QNA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B37273-2C82-4FDF-AC3D-794FEBD67D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 unmute unless told </a:t>
            </a:r>
          </a:p>
          <a:p>
            <a:r>
              <a:rPr lang="en-US" dirty="0"/>
              <a:t>Add your question </a:t>
            </a:r>
            <a:r>
              <a:rPr lang="en-US" dirty="0" err="1"/>
              <a:t>QnA</a:t>
            </a:r>
            <a:r>
              <a:rPr lang="en-US" dirty="0"/>
              <a:t> </a:t>
            </a:r>
          </a:p>
          <a:p>
            <a:r>
              <a:rPr lang="en-US" dirty="0"/>
              <a:t>Later co-Ordinator would pick them </a:t>
            </a:r>
          </a:p>
        </p:txBody>
      </p:sp>
    </p:spTree>
    <p:extLst>
      <p:ext uri="{BB962C8B-B14F-4D97-AF65-F5344CB8AC3E}">
        <p14:creationId xmlns:p14="http://schemas.microsoft.com/office/powerpoint/2010/main" val="35108635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D7050-DAA7-4135-BD2D-F57E95194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for Image detection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3DACB7-F5D6-47DF-8698-DF231C4F24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533525"/>
            <a:ext cx="9751192" cy="4647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9781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4CADE-459B-4368-94D3-067A211EB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3A3C37-12F8-40DB-AC49-99330D5C33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387" y="1834500"/>
            <a:ext cx="10755226" cy="4658375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4F259E-27CC-4510-A027-2894D4A95F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4746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Build an Image detection model </a:t>
            </a:r>
            <a:endParaRPr/>
          </a:p>
        </p:txBody>
      </p:sp>
      <p:sp>
        <p:nvSpPr>
          <p:cNvPr id="609" name="Google Shape;609;p2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1219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35000" indent="-457200">
              <a:spcBef>
                <a:spcPts val="0"/>
              </a:spcBef>
              <a:buSzPts val="2800"/>
            </a:pPr>
            <a:r>
              <a:rPr lang="en-US" dirty="0"/>
              <a:t>CNN layers (can also be referred as computer vision) </a:t>
            </a:r>
            <a:endParaRPr dirty="0"/>
          </a:p>
        </p:txBody>
      </p:sp>
      <p:pic>
        <p:nvPicPr>
          <p:cNvPr id="2052" name="Picture 4" descr="Basic CNN Architecture: Explaining 5 Layers of Convolutional Neural Network  | upGrad blog">
            <a:extLst>
              <a:ext uri="{FF2B5EF4-FFF2-40B4-BE49-F238E27FC236}">
                <a16:creationId xmlns:a16="http://schemas.microsoft.com/office/drawing/2014/main" id="{8B5B3C27-EF63-45AF-BA6C-78AB5E264B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100" y="2329205"/>
            <a:ext cx="10515600" cy="3712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158b2516302_0_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Challenges in Machine Learning</a:t>
            </a:r>
            <a:endParaRPr/>
          </a:p>
        </p:txBody>
      </p:sp>
      <p:sp>
        <p:nvSpPr>
          <p:cNvPr id="617" name="Google Shape;617;g158b2516302_0_0"/>
          <p:cNvSpPr txBox="1">
            <a:spLocks noGrp="1"/>
          </p:cNvSpPr>
          <p:nvPr>
            <p:ph type="body" idx="1"/>
          </p:nvPr>
        </p:nvSpPr>
        <p:spPr>
          <a:xfrm>
            <a:off x="838199" y="1286540"/>
            <a:ext cx="10793819" cy="520633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00037" algn="l" rtl="0">
              <a:spcBef>
                <a:spcPts val="1000"/>
              </a:spcBef>
              <a:spcAft>
                <a:spcPts val="0"/>
              </a:spcAft>
              <a:buSzPct val="64285"/>
              <a:buChar char="•"/>
            </a:pPr>
            <a:r>
              <a:rPr lang="en-US" sz="2300" dirty="0">
                <a:solidFill>
                  <a:srgbClr val="FFC000"/>
                </a:solidFill>
              </a:rPr>
              <a:t>Complexities with Data:</a:t>
            </a:r>
          </a:p>
          <a:p>
            <a:pPr lvl="1" indent="-300037">
              <a:spcBef>
                <a:spcPts val="1000"/>
              </a:spcBef>
              <a:buSzPct val="64285"/>
            </a:pPr>
            <a:r>
              <a:rPr lang="en-US" sz="1800" dirty="0">
                <a:solidFill>
                  <a:schemeClr val="bg1"/>
                </a:solidFill>
              </a:rPr>
              <a:t>Amount of data for training </a:t>
            </a:r>
            <a:r>
              <a:rPr lang="en-US" sz="1800" dirty="0"/>
              <a:t>: often times, there aren't enough data available for building models.</a:t>
            </a:r>
            <a:endParaRPr sz="1800" dirty="0"/>
          </a:p>
          <a:p>
            <a:pPr marL="914400" lvl="1" indent="-300037" algn="l" rtl="0">
              <a:spcBef>
                <a:spcPts val="0"/>
              </a:spcBef>
              <a:spcAft>
                <a:spcPts val="0"/>
              </a:spcAft>
              <a:buSzPct val="7500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Quality of data: </a:t>
            </a:r>
            <a:r>
              <a:rPr lang="en-US" sz="1800" dirty="0"/>
              <a:t>Often while building models, amount of data is not sufficient , has lots of noise, is not clean, has missing values etc. This part consumes about 80% of time.</a:t>
            </a:r>
            <a:endParaRPr sz="1800" dirty="0"/>
          </a:p>
          <a:p>
            <a:pPr marL="457200" lvl="0" indent="-300037" algn="l" rtl="0">
              <a:spcBef>
                <a:spcPts val="1000"/>
              </a:spcBef>
              <a:spcAft>
                <a:spcPts val="0"/>
              </a:spcAft>
              <a:buSzPct val="64285"/>
              <a:buChar char="•"/>
            </a:pPr>
            <a:r>
              <a:rPr lang="en-US" sz="2300" dirty="0">
                <a:solidFill>
                  <a:srgbClr val="FFC000"/>
                </a:solidFill>
              </a:rPr>
              <a:t>Model Deployment </a:t>
            </a:r>
            <a:r>
              <a:rPr lang="en-US" sz="2300" dirty="0"/>
              <a:t>:</a:t>
            </a:r>
          </a:p>
          <a:p>
            <a:pPr lvl="1" indent="-300037">
              <a:spcBef>
                <a:spcPts val="1000"/>
              </a:spcBef>
              <a:buSzPct val="64285"/>
            </a:pPr>
            <a:r>
              <a:rPr lang="en-US" sz="1900" dirty="0"/>
              <a:t> Given the tech stack which a company uses, deploying models built in python/pandas could be challenge too.</a:t>
            </a:r>
            <a:endParaRPr sz="1900" dirty="0"/>
          </a:p>
          <a:p>
            <a:pPr marL="457200" lvl="0" indent="-300037" algn="l" rtl="0">
              <a:spcBef>
                <a:spcPts val="500"/>
              </a:spcBef>
              <a:spcAft>
                <a:spcPts val="0"/>
              </a:spcAft>
              <a:buSzPct val="75000"/>
              <a:buChar char="•"/>
            </a:pPr>
            <a:r>
              <a:rPr lang="en-US" sz="2300" dirty="0">
                <a:solidFill>
                  <a:srgbClr val="FFC000"/>
                </a:solidFill>
              </a:rPr>
              <a:t>Managing and stabilizing Models </a:t>
            </a:r>
            <a:r>
              <a:rPr lang="en-US" sz="2300" dirty="0"/>
              <a:t>: </a:t>
            </a:r>
          </a:p>
          <a:p>
            <a:pPr lvl="1" indent="-300037">
              <a:buSzPct val="75000"/>
            </a:pPr>
            <a:r>
              <a:rPr lang="en-US" sz="1900" dirty="0"/>
              <a:t>Understanding results, running health checks, monitoring model performance, watching out for data anomalies, and retraining the mod</a:t>
            </a:r>
            <a:r>
              <a:rPr lang="en-US" sz="1900" dirty="0">
                <a:solidFill>
                  <a:srgbClr val="3F434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el </a:t>
            </a:r>
            <a:endParaRPr sz="1900" dirty="0"/>
          </a:p>
          <a:p>
            <a:pPr marL="457200" lvl="0" indent="-300037" algn="l" rtl="0">
              <a:spcBef>
                <a:spcPts val="500"/>
              </a:spcBef>
              <a:spcAft>
                <a:spcPts val="0"/>
              </a:spcAft>
              <a:buSzPct val="64285"/>
              <a:buChar char="•"/>
            </a:pPr>
            <a:r>
              <a:rPr lang="en-US" sz="2300" dirty="0">
                <a:solidFill>
                  <a:srgbClr val="FFC000"/>
                </a:solidFill>
              </a:rPr>
              <a:t>Configuring Environments: </a:t>
            </a:r>
            <a:endParaRPr sz="2300" dirty="0">
              <a:solidFill>
                <a:srgbClr val="FFC000"/>
              </a:solidFill>
            </a:endParaRPr>
          </a:p>
          <a:p>
            <a:pPr marL="914400" lvl="1" indent="-300037" algn="l" rtl="0">
              <a:spcBef>
                <a:spcPts val="0"/>
              </a:spcBef>
              <a:spcAft>
                <a:spcPts val="0"/>
              </a:spcAft>
              <a:buSzPct val="75000"/>
              <a:buChar char="•"/>
            </a:pPr>
            <a:r>
              <a:rPr lang="en-US" sz="1900" dirty="0"/>
              <a:t>While building models, first and foremost step is to configure suitable environment which takes up another effort of data scientists.</a:t>
            </a:r>
            <a:endParaRPr sz="1900" dirty="0"/>
          </a:p>
          <a:p>
            <a:pPr marL="914400" lvl="1" indent="-300037" algn="l" rtl="0">
              <a:spcBef>
                <a:spcPts val="0"/>
              </a:spcBef>
              <a:spcAft>
                <a:spcPts val="0"/>
              </a:spcAft>
              <a:buSzPct val="75000"/>
              <a:buChar char="•"/>
            </a:pPr>
            <a:r>
              <a:rPr lang="en-US" sz="1900" dirty="0"/>
              <a:t>Over the period of time, libraries / environment changes which leads to upgrading all relevant libraries for a model to run successfully.</a:t>
            </a:r>
            <a:endParaRPr sz="1900" dirty="0"/>
          </a:p>
          <a:p>
            <a:pPr marL="9144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(self)Learning RoadMap</a:t>
            </a:r>
            <a:endParaRPr/>
          </a:p>
        </p:txBody>
      </p:sp>
      <p:sp>
        <p:nvSpPr>
          <p:cNvPr id="623" name="Google Shape;623;p2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228600" lvl="0" indent="-20193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/>
              <a:t>If you want to learn ML or DS concepts on your own, then below the things to focus on:</a:t>
            </a:r>
            <a:endParaRPr/>
          </a:p>
          <a:p>
            <a:pPr marL="685800" lvl="1" indent="-21145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75000"/>
              <a:buChar char="•"/>
            </a:pPr>
            <a:r>
              <a:rPr lang="en-US"/>
              <a:t>Maths and Stats </a:t>
            </a:r>
            <a:endParaRPr/>
          </a:p>
          <a:p>
            <a:pPr marL="685800" lvl="1" indent="-21145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75000"/>
              <a:buChar char="•"/>
            </a:pPr>
            <a:r>
              <a:rPr lang="en-US"/>
              <a:t>Programming with Python </a:t>
            </a:r>
            <a:endParaRPr/>
          </a:p>
          <a:p>
            <a:pPr marL="685800" lvl="1" indent="-21145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75000"/>
              <a:buChar char="•"/>
            </a:pPr>
            <a:r>
              <a:rPr lang="en-US"/>
              <a:t>Database and SQL</a:t>
            </a:r>
            <a:endParaRPr/>
          </a:p>
          <a:p>
            <a:pPr marL="685800" lvl="1" indent="-21145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75000"/>
              <a:buChar char="•"/>
            </a:pPr>
            <a:r>
              <a:rPr lang="en-US"/>
              <a:t>Data Analysis and simple Visualization</a:t>
            </a:r>
            <a:endParaRPr/>
          </a:p>
          <a:p>
            <a:pPr marL="685800" lvl="1" indent="-21145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75000"/>
              <a:buChar char="•"/>
            </a:pPr>
            <a:r>
              <a:rPr lang="en-US"/>
              <a:t>Supervised Machine Learning</a:t>
            </a:r>
            <a:endParaRPr/>
          </a:p>
          <a:p>
            <a:pPr marL="685800" lvl="1" indent="-21145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75000"/>
              <a:buChar char="•"/>
            </a:pPr>
            <a:r>
              <a:rPr lang="en-US"/>
              <a:t>Unsupervised Machine Learning</a:t>
            </a:r>
            <a:endParaRPr/>
          </a:p>
          <a:p>
            <a:pPr marL="685800" lvl="1" indent="-21145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75000"/>
              <a:buChar char="•"/>
            </a:pPr>
            <a:r>
              <a:rPr lang="en-US"/>
              <a:t>Advanced ML Concepts</a:t>
            </a:r>
            <a:endParaRPr/>
          </a:p>
          <a:p>
            <a:pPr marL="685800" lvl="1" indent="-21145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75000"/>
              <a:buChar char="•"/>
            </a:pPr>
            <a:r>
              <a:rPr lang="en-US"/>
              <a:t> Tensorflow</a:t>
            </a:r>
            <a:endParaRPr/>
          </a:p>
          <a:p>
            <a:pPr marL="685800" lvl="1" indent="-21145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75000"/>
              <a:buChar char="•"/>
            </a:pPr>
            <a:r>
              <a:rPr lang="en-US"/>
              <a:t>Deep Learning</a:t>
            </a:r>
            <a:endParaRPr/>
          </a:p>
          <a:p>
            <a:pPr marL="685800" lvl="1" indent="-21145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75000"/>
              <a:buChar char="•"/>
            </a:pPr>
            <a:r>
              <a:rPr lang="en-US"/>
              <a:t>NLP</a:t>
            </a:r>
            <a:endParaRPr/>
          </a:p>
          <a:p>
            <a:pPr marL="685800" lvl="1" indent="-21145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75000"/>
              <a:buChar char="•"/>
            </a:pPr>
            <a:r>
              <a:rPr lang="en-US"/>
              <a:t>Productionizing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Note : Practice as much as you can . Kaggle is one of the best source to start from.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4" name="Google Shape;624;p27"/>
          <p:cNvSpPr/>
          <p:nvPr/>
        </p:nvSpPr>
        <p:spPr>
          <a:xfrm>
            <a:off x="7899181" y="2738110"/>
            <a:ext cx="13605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25" name="Google Shape;62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94925" y="2134975"/>
            <a:ext cx="4161249" cy="319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Font typeface="Calibri"/>
              <a:buNone/>
            </a:pPr>
            <a:r>
              <a:rPr lang="en-US" dirty="0">
                <a:solidFill>
                  <a:schemeClr val="accent5"/>
                </a:solidFill>
                <a:highlight>
                  <a:srgbClr val="FFFF00"/>
                </a:highlight>
              </a:rPr>
              <a:t>Feedback survey </a:t>
            </a:r>
            <a:endParaRPr dirty="0">
              <a:highlight>
                <a:srgbClr val="FFFF00"/>
              </a:highlight>
            </a:endParaRPr>
          </a:p>
        </p:txBody>
      </p:sp>
      <p:sp>
        <p:nvSpPr>
          <p:cNvPr id="630" name="Google Shape;630;p2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 dirty="0"/>
              <a:t>How was the content  ?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 dirty="0"/>
              <a:t>What would you like to see more ?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 dirty="0"/>
              <a:t>Would you like to consider joining 3-month sessions( 4hrs/week) on weekends ?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 dirty="0"/>
              <a:t>What time will work for you for weekend sessions ?</a:t>
            </a: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endParaRPr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How can </a:t>
            </a:r>
            <a:r>
              <a:rPr lang="en-US">
                <a:solidFill>
                  <a:schemeClr val="accent4"/>
                </a:solidFill>
                <a:highlight>
                  <a:srgbClr val="00FF00"/>
                </a:highlight>
              </a:rPr>
              <a:t>MLGeeks</a:t>
            </a:r>
            <a:r>
              <a:rPr lang="en-US"/>
              <a:t> help !</a:t>
            </a:r>
            <a:endParaRPr/>
          </a:p>
        </p:txBody>
      </p:sp>
      <p:pic>
        <p:nvPicPr>
          <p:cNvPr id="636" name="Google Shape;636;p29" descr="Handshake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0755630" y="570706"/>
            <a:ext cx="9144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637" name="Google Shape;637;p29"/>
          <p:cNvSpPr txBox="1"/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MLGeeks is a crowdsourced Machine learning teaching group. 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All the faculty members are professionals with DS/ML academic background. 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r>
              <a:rPr lang="en-US" sz="28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Applied ML program</a:t>
            </a: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” from MLGeeks will be </a:t>
            </a:r>
            <a:r>
              <a:rPr lang="en-US" sz="28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70% hands-on </a:t>
            </a: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with numerous implementation examples and assignments. 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Sessions to review assignments and quizzes. 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Doubts resolution support over Whatsapp or something similar.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Capstone project at the end of the session. 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Brain Twister </a:t>
            </a:r>
            <a:endParaRPr/>
          </a:p>
        </p:txBody>
      </p:sp>
      <p:sp>
        <p:nvSpPr>
          <p:cNvPr id="643" name="Google Shape;643;p3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 dirty="0"/>
              <a:t>&lt;add some question&gt;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 dirty="0"/>
              <a:t>Create </a:t>
            </a:r>
            <a:r>
              <a:rPr lang="en-US"/>
              <a:t>a form on Google forms </a:t>
            </a:r>
            <a:endParaRPr dirty="0"/>
          </a:p>
        </p:txBody>
      </p:sp>
      <p:pic>
        <p:nvPicPr>
          <p:cNvPr id="644" name="Google Shape;644;p30" descr="Head with gear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6970" y="796312"/>
            <a:ext cx="641230" cy="6412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3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References</a:t>
            </a:r>
            <a:endParaRPr/>
          </a:p>
        </p:txBody>
      </p:sp>
      <p:sp>
        <p:nvSpPr>
          <p:cNvPr id="650" name="Google Shape;650;p3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 dirty="0"/>
              <a:t>G drive link for all ML geek resources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 dirty="0">
                <a:highlight>
                  <a:srgbClr val="00FF00"/>
                </a:highlight>
              </a:rPr>
              <a:t>Slides, model and input files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 dirty="0">
                <a:highlight>
                  <a:srgbClr val="00FF00"/>
                </a:highlight>
              </a:rPr>
              <a:t>Create a </a:t>
            </a:r>
            <a:r>
              <a:rPr lang="en-US" dirty="0" err="1">
                <a:highlight>
                  <a:srgbClr val="00FF00"/>
                </a:highlight>
              </a:rPr>
              <a:t>Github</a:t>
            </a:r>
            <a:r>
              <a:rPr lang="en-US" dirty="0">
                <a:highlight>
                  <a:srgbClr val="00FF00"/>
                </a:highlight>
              </a:rPr>
              <a:t> account with </a:t>
            </a:r>
            <a:r>
              <a:rPr lang="en-US" dirty="0" err="1">
                <a:highlight>
                  <a:srgbClr val="00FF00"/>
                </a:highlight>
              </a:rPr>
              <a:t>geeksML</a:t>
            </a:r>
            <a:endParaRPr dirty="0">
              <a:highlight>
                <a:srgbClr val="00FF00"/>
              </a:highlight>
            </a:endParaRP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 dirty="0">
                <a:highlight>
                  <a:srgbClr val="00FF00"/>
                </a:highlight>
              </a:rPr>
              <a:t>Share all the master class collateral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 dirty="0">
                <a:highlight>
                  <a:srgbClr val="00FF00"/>
                </a:highlight>
              </a:rPr>
              <a:t>For registration send details to 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 u="sng" dirty="0">
                <a:solidFill>
                  <a:schemeClr val="hlink"/>
                </a:solidFill>
                <a:highlight>
                  <a:srgbClr val="00FF00"/>
                </a:highlight>
                <a:hlinkClick r:id="rId3"/>
              </a:rPr>
              <a:t>mlgeeksinfo@gmail.com</a:t>
            </a:r>
            <a:endParaRPr dirty="0">
              <a:highlight>
                <a:srgbClr val="00FF00"/>
              </a:highlight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 dirty="0">
                <a:highlight>
                  <a:srgbClr val="00FF00"/>
                </a:highlight>
              </a:rPr>
              <a:t>Like, share us on LinkedIn, Twitter, Facebook.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 dirty="0"/>
              <a:t>Create LinkedIn account for </a:t>
            </a:r>
            <a:r>
              <a:rPr lang="en-US" dirty="0" err="1"/>
              <a:t>MLGeeks</a:t>
            </a:r>
            <a:r>
              <a:rPr lang="en-US" dirty="0"/>
              <a:t> and do one post for master class 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 dirty="0"/>
              <a:t>Give the link to student, share comments on Linked in </a:t>
            </a:r>
            <a:endParaRPr dirty="0"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Logistics</a:t>
            </a:r>
            <a:endParaRPr/>
          </a:p>
        </p:txBody>
      </p:sp>
      <p:sp>
        <p:nvSpPr>
          <p:cNvPr id="126" name="Google Shape;126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/>
              <a:t>Google collabs or download Jupyter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/>
              <a:t>Masterclass </a:t>
            </a:r>
            <a:r>
              <a:rPr lang="en-US" b="1" u="sng"/>
              <a:t>will not be </a:t>
            </a:r>
            <a:r>
              <a:rPr lang="en-US"/>
              <a:t>recorded; you can attend next session in case you miss it today 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/>
              <a:t>Send request to :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mlgeeksinfo@gmail.com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/>
              <a:t>Participants create a GitHUB account (optional)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>
                <a:highlight>
                  <a:srgbClr val="FF0000"/>
                </a:highlight>
              </a:rPr>
              <a:t>https://github.com/MLGeeks/DS-ML-Repo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endParaRPr>
              <a:highlight>
                <a:srgbClr val="FF0000"/>
              </a:highlight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Lets start with some motivation</a:t>
            </a:r>
            <a:br>
              <a:rPr lang="en-US"/>
            </a:br>
            <a:r>
              <a:rPr lang="en-US"/>
              <a:t>(while others join)</a:t>
            </a:r>
            <a:endParaRPr/>
          </a:p>
        </p:txBody>
      </p:sp>
      <p:sp>
        <p:nvSpPr>
          <p:cNvPr id="132" name="Google Shape;132;p4"/>
          <p:cNvSpPr txBox="1">
            <a:spLocks noGrp="1"/>
          </p:cNvSpPr>
          <p:nvPr>
            <p:ph type="body" idx="1"/>
          </p:nvPr>
        </p:nvSpPr>
        <p:spPr>
          <a:xfrm>
            <a:off x="1931670" y="2754947"/>
            <a:ext cx="7776210" cy="674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 dirty="0"/>
              <a:t>https://www.youtube.com/watch?v=d_ahOQIvPLk</a:t>
            </a:r>
            <a:endParaRPr dirty="0">
              <a:highlight>
                <a:srgbClr val="FF0000"/>
              </a:highlight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Internal – Logistics </a:t>
            </a:r>
            <a:endParaRPr/>
          </a:p>
        </p:txBody>
      </p:sp>
      <p:sp>
        <p:nvSpPr>
          <p:cNvPr id="138" name="Google Shape;138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0000" lnSpcReduction="2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 dirty="0"/>
              <a:t>We need a coordinator along with host: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 dirty="0"/>
              <a:t>Introduce the session and host 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 dirty="0"/>
              <a:t>Look at the chats and enable any stuck participants 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 dirty="0"/>
              <a:t>Share the survey link 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 dirty="0"/>
              <a:t>Close the session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 dirty="0"/>
              <a:t>We will do it on google meet  (since it is free) 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 dirty="0"/>
              <a:t>Zoom session :</a:t>
            </a:r>
          </a:p>
          <a:p>
            <a:pPr marL="685800" lvl="1" indent="-228600">
              <a:spcBef>
                <a:spcPts val="1000"/>
              </a:spcBef>
              <a:buSzPct val="100000"/>
            </a:pPr>
            <a:r>
              <a:rPr lang="en-US" dirty="0"/>
              <a:t>Send me the zoom </a:t>
            </a:r>
          </a:p>
          <a:p>
            <a:pPr marL="685800" lvl="1" indent="-228600">
              <a:spcBef>
                <a:spcPts val="1000"/>
              </a:spcBef>
              <a:buSzPct val="100000"/>
            </a:pPr>
            <a:r>
              <a:rPr lang="en-US" dirty="0"/>
              <a:t>Time: 10.30 -12.00 ( 1 </a:t>
            </a:r>
            <a:r>
              <a:rPr lang="en-US" dirty="0" err="1"/>
              <a:t>hr</a:t>
            </a:r>
            <a:r>
              <a:rPr lang="en-US" dirty="0"/>
              <a:t> + 15 min for </a:t>
            </a:r>
            <a:r>
              <a:rPr lang="en-US" dirty="0" err="1"/>
              <a:t>QnA</a:t>
            </a:r>
            <a:r>
              <a:rPr lang="en-US" dirty="0"/>
              <a:t> ) </a:t>
            </a:r>
          </a:p>
          <a:p>
            <a:pPr marL="685800" lvl="1" indent="-228600">
              <a:spcBef>
                <a:spcPts val="1000"/>
              </a:spcBef>
              <a:buSzPct val="100000"/>
            </a:pPr>
            <a:r>
              <a:rPr lang="en-US" dirty="0"/>
              <a:t>Evening: 7 – 8.15 PM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 dirty="0"/>
              <a:t>Create a survey link right before the meeting end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 dirty="0"/>
              <a:t>Create </a:t>
            </a:r>
            <a:r>
              <a:rPr lang="en-US" dirty="0" err="1"/>
              <a:t>Github</a:t>
            </a:r>
            <a:r>
              <a:rPr lang="en-US" dirty="0"/>
              <a:t> link for ML geeks .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 dirty="0" err="1"/>
              <a:t>Linkedin</a:t>
            </a:r>
            <a:r>
              <a:rPr lang="en-US" dirty="0"/>
              <a:t> accounts for ML geeks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 dirty="0"/>
              <a:t>Check Facebook account</a:t>
            </a:r>
            <a:endParaRPr dirty="0"/>
          </a:p>
          <a:p>
            <a:pPr marL="228600" lvl="0" indent="-7747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Application of Machine Learning</a:t>
            </a:r>
            <a:endParaRPr/>
          </a:p>
        </p:txBody>
      </p:sp>
      <p:sp>
        <p:nvSpPr>
          <p:cNvPr id="145" name="Google Shape;145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4025900" cy="1120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47500" lnSpcReduction="20000"/>
          </a:bodyPr>
          <a:lstStyle/>
          <a:p>
            <a:pPr marL="228600" lvl="0" indent="-13525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/>
              <a:t>Let's see some powerful examples </a:t>
            </a:r>
            <a:endParaRPr/>
          </a:p>
          <a:p>
            <a:pPr marL="685800" lvl="1" indent="-1485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 u="sng">
                <a:solidFill>
                  <a:schemeClr val="hlink"/>
                </a:solidFill>
                <a:hlinkClick r:id="rId3"/>
              </a:rPr>
              <a:t>VideoLink</a:t>
            </a:r>
            <a:endParaRPr/>
          </a:p>
          <a:p>
            <a:pPr marL="685800" lvl="1" indent="-1333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75000"/>
              <a:buChar char="•"/>
            </a:pPr>
            <a:r>
              <a:rPr lang="en-US" u="sng">
                <a:solidFill>
                  <a:schemeClr val="hlink"/>
                </a:solidFill>
                <a:hlinkClick r:id="rId4"/>
              </a:rPr>
              <a:t>https://teachablemachine.withgoogle.com/v1/</a:t>
            </a:r>
            <a:endParaRPr/>
          </a:p>
          <a:p>
            <a:pPr marL="685800" lvl="1" indent="-1333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75000"/>
              <a:buChar char="•"/>
            </a:pPr>
            <a:r>
              <a:rPr lang="en-US" u="sng">
                <a:solidFill>
                  <a:schemeClr val="hlink"/>
                </a:solidFill>
                <a:hlinkClick r:id="rId5"/>
              </a:rPr>
              <a:t>https://www.youtube.com/watch?v=6Mhd8KKHSpo</a:t>
            </a:r>
            <a:endParaRPr/>
          </a:p>
          <a:p>
            <a:pPr marL="685800" lvl="1" indent="-1333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75000"/>
              <a:buChar char="•"/>
            </a:pPr>
            <a:endParaRPr/>
          </a:p>
          <a:p>
            <a:pPr marL="68580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6" name="Google Shape;146;p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523418" y="1795942"/>
            <a:ext cx="3033510" cy="1633058"/>
          </a:xfrm>
          <a:prstGeom prst="roundRect">
            <a:avLst>
              <a:gd name="adj" fmla="val 8594"/>
            </a:avLst>
          </a:prstGeom>
          <a:solidFill>
            <a:srgbClr val="ECECEC"/>
          </a:solidFill>
          <a:ln>
            <a:noFill/>
          </a:ln>
          <a:effectLst>
            <a:reflection stA="38000" endPos="28000" dist="5000" dir="5400000" sy="-100000" algn="bl" rotWithShape="0"/>
          </a:effectLst>
        </p:spPr>
      </p:pic>
      <p:pic>
        <p:nvPicPr>
          <p:cNvPr id="147" name="Google Shape;147;p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505700" y="3805813"/>
            <a:ext cx="2987954" cy="2722997"/>
          </a:xfrm>
          <a:prstGeom prst="roundRect">
            <a:avLst>
              <a:gd name="adj" fmla="val 8594"/>
            </a:avLst>
          </a:prstGeom>
          <a:solidFill>
            <a:srgbClr val="ECECEC"/>
          </a:solidFill>
          <a:ln>
            <a:noFill/>
          </a:ln>
          <a:effectLst>
            <a:reflection stA="38000" endPos="28000" dist="5000" dir="5400000" sy="-100000" algn="bl" rotWithShape="0"/>
          </a:effectLst>
        </p:spPr>
      </p:pic>
      <p:sp>
        <p:nvSpPr>
          <p:cNvPr id="148" name="Google Shape;148;p6"/>
          <p:cNvSpPr txBox="1"/>
          <p:nvPr/>
        </p:nvSpPr>
        <p:spPr>
          <a:xfrm>
            <a:off x="838200" y="4708525"/>
            <a:ext cx="4025900" cy="1120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Movie script written by AI</a:t>
            </a:r>
            <a:endParaRPr/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VideoLink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6413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Future of Machine Learning</a:t>
            </a:r>
            <a:endParaRPr/>
          </a:p>
        </p:txBody>
      </p:sp>
      <p:pic>
        <p:nvPicPr>
          <p:cNvPr id="154" name="Google Shape;154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58019" y="1573231"/>
            <a:ext cx="6250546" cy="12378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7" descr="Machine Learning Engineer Salary Guid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05072" y="1573231"/>
            <a:ext cx="4314602" cy="4730732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7" descr="57+ Amazing Artificial Intelligence Statistics (2022)"/>
          <p:cNvSpPr/>
          <p:nvPr/>
        </p:nvSpPr>
        <p:spPr>
          <a:xfrm>
            <a:off x="5943600" y="32766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8A1254-FE0B-4325-A9E8-F28A5BB891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Future of Machine Learning</a:t>
            </a:r>
            <a:endParaRPr/>
          </a:p>
        </p:txBody>
      </p:sp>
      <p:pic>
        <p:nvPicPr>
          <p:cNvPr id="163" name="Google Shape;163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58019" y="1573231"/>
            <a:ext cx="6250546" cy="12378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8" descr="Machine Learning Engineer Salary Guid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05072" y="1573231"/>
            <a:ext cx="4314602" cy="4730732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8" descr="57+ Amazing Artificial Intelligence Statistics (2022)"/>
          <p:cNvSpPr/>
          <p:nvPr/>
        </p:nvSpPr>
        <p:spPr>
          <a:xfrm>
            <a:off x="5943600" y="32766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6" name="Google Shape;166;p8" descr="Top 10 Highest Paying Machine Learning Jobs in India [A Complete Report] |  upGrad blog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5">
            <a:alphaModFix/>
          </a:blip>
          <a:srcRect/>
          <a:stretch/>
        </p:blipFill>
        <p:spPr>
          <a:xfrm>
            <a:off x="5358019" y="3040856"/>
            <a:ext cx="6334125" cy="287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2E37A21652629468EB5370F47C85BA4" ma:contentTypeVersion="14" ma:contentTypeDescription="Create a new document." ma:contentTypeScope="" ma:versionID="1a80e2144439a91090f112706de1768e">
  <xsd:schema xmlns:xsd="http://www.w3.org/2001/XMLSchema" xmlns:xs="http://www.w3.org/2001/XMLSchema" xmlns:p="http://schemas.microsoft.com/office/2006/metadata/properties" xmlns:ns3="b08d0861-2a0b-4b16-bbde-53a01a52cdf3" xmlns:ns4="cd61c925-776f-4a86-a5a3-80189300057c" targetNamespace="http://schemas.microsoft.com/office/2006/metadata/properties" ma:root="true" ma:fieldsID="1d839354dd5eae7d4a93c421af7a839a" ns3:_="" ns4:_="">
    <xsd:import namespace="b08d0861-2a0b-4b16-bbde-53a01a52cdf3"/>
    <xsd:import namespace="cd61c925-776f-4a86-a5a3-80189300057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Locatio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08d0861-2a0b-4b16-bbde-53a01a52cdf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d61c925-776f-4a86-a5a3-80189300057c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28A333F-3A7E-49C7-8E34-40D4A898CA9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A8C359E-FE9C-40F0-8DF9-CBFF58B2C44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08d0861-2a0b-4b16-bbde-53a01a52cdf3"/>
    <ds:schemaRef ds:uri="cd61c925-776f-4a86-a5a3-80189300057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155E863-ED78-4DDE-AA9D-F4F1FA884F96}">
  <ds:schemaRefs>
    <ds:schemaRef ds:uri="http://purl.org/dc/elements/1.1/"/>
    <ds:schemaRef ds:uri="cd61c925-776f-4a86-a5a3-80189300057c"/>
    <ds:schemaRef ds:uri="http://purl.org/dc/dcmitype/"/>
    <ds:schemaRef ds:uri="http://schemas.microsoft.com/office/2006/metadata/properties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b08d0861-2a0b-4b16-bbde-53a01a52cdf3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604</TotalTime>
  <Words>1651</Words>
  <Application>Microsoft Office PowerPoint</Application>
  <PresentationFormat>Widescreen</PresentationFormat>
  <Paragraphs>347</Paragraphs>
  <Slides>38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1" baseType="lpstr">
      <vt:lpstr>Arial</vt:lpstr>
      <vt:lpstr>Calibri</vt:lpstr>
      <vt:lpstr>Office Theme</vt:lpstr>
      <vt:lpstr>Applied Machine Learning</vt:lpstr>
      <vt:lpstr>Agenda</vt:lpstr>
      <vt:lpstr>QNA</vt:lpstr>
      <vt:lpstr>Logistics</vt:lpstr>
      <vt:lpstr>Lets start with some motivation (while others join)</vt:lpstr>
      <vt:lpstr>Internal – Logistics </vt:lpstr>
      <vt:lpstr>Application of Machine Learning</vt:lpstr>
      <vt:lpstr>Future of Machine Learning</vt:lpstr>
      <vt:lpstr>Future of Machine Learning</vt:lpstr>
      <vt:lpstr>Industries disrupted by Machine Learning </vt:lpstr>
      <vt:lpstr>Industries disrupted by Machine Learning </vt:lpstr>
      <vt:lpstr>Can you identify other applications for machine learning? </vt:lpstr>
      <vt:lpstr>Definition</vt:lpstr>
      <vt:lpstr>Machine Learning types : Based on amount of supervision needed </vt:lpstr>
      <vt:lpstr>Supervised Learning</vt:lpstr>
      <vt:lpstr>Classification Vs Regression</vt:lpstr>
      <vt:lpstr>Side Topic: Data Types</vt:lpstr>
      <vt:lpstr>Brain-twister</vt:lpstr>
      <vt:lpstr>Unsupervised</vt:lpstr>
      <vt:lpstr>Unsupervised learning - Clustering</vt:lpstr>
      <vt:lpstr>Unsupervised learning – Dimensionality reduction</vt:lpstr>
      <vt:lpstr>Unsupervised learning – Anomaly detection</vt:lpstr>
      <vt:lpstr>Unsupervised learning – Association rule based learning </vt:lpstr>
      <vt:lpstr>ML types : Based on amount of supervision needed </vt:lpstr>
      <vt:lpstr>Reinforcement Learning</vt:lpstr>
      <vt:lpstr>Build a Simple Regression model </vt:lpstr>
      <vt:lpstr>Building Simple Regression model</vt:lpstr>
      <vt:lpstr>CNN – enabling Computer Vision</vt:lpstr>
      <vt:lpstr>Image representation </vt:lpstr>
      <vt:lpstr>Challenges for Image detection</vt:lpstr>
      <vt:lpstr>Approach</vt:lpstr>
      <vt:lpstr>Build an Image detection model </vt:lpstr>
      <vt:lpstr>Challenges in Machine Learning</vt:lpstr>
      <vt:lpstr>(self)Learning RoadMap</vt:lpstr>
      <vt:lpstr>Feedback survey </vt:lpstr>
      <vt:lpstr>How can MLGeeks help !</vt:lpstr>
      <vt:lpstr>Brain Twister 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Applied Machine Learning</dc:title>
  <dc:creator>Manish Agarwal</dc:creator>
  <cp:lastModifiedBy>Manish Kumar Agarwal</cp:lastModifiedBy>
  <cp:revision>1</cp:revision>
  <dcterms:created xsi:type="dcterms:W3CDTF">2022-09-18T13:43:33Z</dcterms:created>
  <dcterms:modified xsi:type="dcterms:W3CDTF">2022-09-23T16:39:34Z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0x01010072E37A21652629468EB5370F47C85BA4</vt:lpwstr>
  </property>
</Properties>
</file>