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Z/tFphdLZGdTJOt+Wue5Vc1c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12A97-9D78-403F-9081-16236CD73A21}" v="1" dt="2022-09-23T04:43:41.727"/>
  </p1510:revLst>
</p1510:revInfo>
</file>

<file path=ppt/tableStyles.xml><?xml version="1.0" encoding="utf-8"?>
<a:tblStyleLst xmlns:a="http://schemas.openxmlformats.org/drawingml/2006/main" def="{6243E543-2554-4AD6-9634-88E761278073}">
  <a:tblStyle styleId="{6243E543-2554-4AD6-9634-88E761278073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00AC82-4812-4F94-A9D7-0D25D6ABEB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tcBdr/>
        <a:fill>
          <a:solidFill>
            <a:srgbClr val="CBE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3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60C12A97-9D78-403F-9081-16236CD73A21}"/>
    <pc:docChg chg="undo custSel modSld">
      <pc:chgData name="Manish Kumar Agarwal" userId="d61eeec9-2078-40a5-b388-8f0e32cbe8dd" providerId="ADAL" clId="{60C12A97-9D78-403F-9081-16236CD73A21}" dt="2022-09-23T04:44:40.039" v="106" actId="20577"/>
      <pc:docMkLst>
        <pc:docMk/>
      </pc:docMkLst>
      <pc:sldChg chg="modSp">
        <pc:chgData name="Manish Kumar Agarwal" userId="d61eeec9-2078-40a5-b388-8f0e32cbe8dd" providerId="ADAL" clId="{60C12A97-9D78-403F-9081-16236CD73A21}" dt="2022-09-23T04:43:11.768" v="64" actId="255"/>
        <pc:sldMkLst>
          <pc:docMk/>
          <pc:sldMk cId="0" sldId="282"/>
        </pc:sldMkLst>
        <pc:spChg chg="mod">
          <ac:chgData name="Manish Kumar Agarwal" userId="d61eeec9-2078-40a5-b388-8f0e32cbe8dd" providerId="ADAL" clId="{60C12A97-9D78-403F-9081-16236CD73A21}" dt="2022-09-23T04:43:11.768" v="64" actId="255"/>
          <ac:spMkLst>
            <pc:docMk/>
            <pc:sldMk cId="0" sldId="282"/>
            <ac:spMk id="617" creationId="{00000000-0000-0000-0000-000000000000}"/>
          </ac:spMkLst>
        </pc:spChg>
      </pc:sldChg>
      <pc:sldChg chg="modSp">
        <pc:chgData name="Manish Kumar Agarwal" userId="d61eeec9-2078-40a5-b388-8f0e32cbe8dd" providerId="ADAL" clId="{60C12A97-9D78-403F-9081-16236CD73A21}" dt="2022-09-23T04:44:01.586" v="74" actId="403"/>
        <pc:sldMkLst>
          <pc:docMk/>
          <pc:sldMk cId="0" sldId="283"/>
        </pc:sldMkLst>
        <pc:spChg chg="mod">
          <ac:chgData name="Manish Kumar Agarwal" userId="d61eeec9-2078-40a5-b388-8f0e32cbe8dd" providerId="ADAL" clId="{60C12A97-9D78-403F-9081-16236CD73A21}" dt="2022-09-23T04:43:29.373" v="68" actId="207"/>
          <ac:spMkLst>
            <pc:docMk/>
            <pc:sldMk cId="0" sldId="283"/>
            <ac:spMk id="622" creationId="{00000000-0000-0000-0000-000000000000}"/>
          </ac:spMkLst>
        </pc:spChg>
        <pc:spChg chg="mod">
          <ac:chgData name="Manish Kumar Agarwal" userId="d61eeec9-2078-40a5-b388-8f0e32cbe8dd" providerId="ADAL" clId="{60C12A97-9D78-403F-9081-16236CD73A21}" dt="2022-09-23T04:44:01.586" v="74" actId="403"/>
          <ac:spMkLst>
            <pc:docMk/>
            <pc:sldMk cId="0" sldId="283"/>
            <ac:spMk id="623" creationId="{00000000-0000-0000-0000-000000000000}"/>
          </ac:spMkLst>
        </pc:spChg>
      </pc:sldChg>
      <pc:sldChg chg="modSp">
        <pc:chgData name="Manish Kumar Agarwal" userId="d61eeec9-2078-40a5-b388-8f0e32cbe8dd" providerId="ADAL" clId="{60C12A97-9D78-403F-9081-16236CD73A21}" dt="2022-09-23T04:44:09.511" v="75" actId="13926"/>
        <pc:sldMkLst>
          <pc:docMk/>
          <pc:sldMk cId="0" sldId="284"/>
        </pc:sldMkLst>
        <pc:spChg chg="mod">
          <ac:chgData name="Manish Kumar Agarwal" userId="d61eeec9-2078-40a5-b388-8f0e32cbe8dd" providerId="ADAL" clId="{60C12A97-9D78-403F-9081-16236CD73A21}" dt="2022-09-23T04:44:09.511" v="75" actId="13926"/>
          <ac:spMkLst>
            <pc:docMk/>
            <pc:sldMk cId="0" sldId="284"/>
            <ac:spMk id="629" creationId="{00000000-0000-0000-0000-000000000000}"/>
          </ac:spMkLst>
        </pc:spChg>
      </pc:sldChg>
      <pc:sldChg chg="modSp">
        <pc:chgData name="Manish Kumar Agarwal" userId="d61eeec9-2078-40a5-b388-8f0e32cbe8dd" providerId="ADAL" clId="{60C12A97-9D78-403F-9081-16236CD73A21}" dt="2022-09-23T04:44:40.039" v="106" actId="20577"/>
        <pc:sldMkLst>
          <pc:docMk/>
          <pc:sldMk cId="0" sldId="286"/>
        </pc:sldMkLst>
        <pc:spChg chg="mod">
          <ac:chgData name="Manish Kumar Agarwal" userId="d61eeec9-2078-40a5-b388-8f0e32cbe8dd" providerId="ADAL" clId="{60C12A97-9D78-403F-9081-16236CD73A21}" dt="2022-09-23T04:44:40.039" v="106" actId="20577"/>
          <ac:spMkLst>
            <pc:docMk/>
            <pc:sldMk cId="0" sldId="286"/>
            <ac:spMk id="6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spam detection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Loan approvals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driving cars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number – Regression, if it is a category –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can have more than 2 classes ( like # detection) </a:t>
            </a:r>
            <a:endParaRPr/>
          </a:p>
        </p:txBody>
      </p:sp>
      <p:sp>
        <p:nvSpPr>
          <p:cNvPr id="376" name="Google Shape;3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33" name="Google Shape;4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machine learning can find such patterns </a:t>
            </a:r>
            <a:endParaRPr/>
          </a:p>
        </p:txBody>
      </p:sp>
      <p:sp>
        <p:nvSpPr>
          <p:cNvPr id="486" name="Google Shape;48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8b2516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8b25163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58b25163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@ 1:36 , Stop 2: 27</a:t>
            </a: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5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7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8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0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1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  <p:sp>
        <p:nvSpPr>
          <p:cNvPr id="16" name="Google Shape;16;p32"/>
          <p:cNvSpPr/>
          <p:nvPr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MFJpEGNLQ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lgeeksinf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lgeeksinfo@gmail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sB052Pz0s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Y7x2Ihqjmc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6574587" y="2299885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2"/>
                </a:solidFill>
              </a:rPr>
              <a:t>Applied Machine Learning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6773433" y="5689313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>
                <a:solidFill>
                  <a:schemeClr val="lt2"/>
                </a:solidFill>
              </a:rPr>
              <a:t>Master Class (Absolutely Free !) </a:t>
            </a:r>
            <a:endParaRPr/>
          </a:p>
        </p:txBody>
      </p:sp>
      <p:pic>
        <p:nvPicPr>
          <p:cNvPr id="105" name="Google Shape;105;p1" descr="Edu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6" name="Google Shape;106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7" name="Google Shape;107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9959196" y="34854"/>
            <a:ext cx="2874924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Retail: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Customer Service: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Chatbots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IT and Telecom: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Predictive maintenance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Demand prediction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24" y="1478932"/>
            <a:ext cx="2590888" cy="25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043" y="1833239"/>
            <a:ext cx="2829195" cy="18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 descr="Telecom Software Development Services - ScienceSof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0308" y="4211259"/>
            <a:ext cx="3865946" cy="129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Can you identify other applications for machine learning? 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90" name="Google Shape;190;p1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480" y="2652824"/>
            <a:ext cx="2610026" cy="229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77954" y="2130358"/>
            <a:ext cx="6636091" cy="259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Machine Learning types : Based on amount of </a:t>
            </a:r>
            <a:r>
              <a:rPr lang="en-US" sz="2800" u="sng"/>
              <a:t>supervision needed </a:t>
            </a:r>
            <a:endParaRPr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872088" y="1298531"/>
            <a:ext cx="5304822" cy="5112870"/>
            <a:chOff x="3672188" y="827"/>
            <a:chExt cx="5304822" cy="5112870"/>
          </a:xfrm>
        </p:grpSpPr>
        <p:sp>
          <p:nvSpPr>
            <p:cNvPr id="203" name="Google Shape;203;p13"/>
            <p:cNvSpPr/>
            <p:nvPr/>
          </p:nvSpPr>
          <p:spPr>
            <a:xfrm>
              <a:off x="3672188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3692632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4467012">
              <a:off x="4305895" y="1742276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 rot="-4467012">
              <a:off x="5295320" y="1702484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626597" y="402178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5647041" y="422622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2142401">
              <a:off x="6957966" y="53822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 rot="-2142401">
              <a:off x="7284612" y="53331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1005" y="82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7601449" y="2127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142401">
              <a:off x="6957966" y="93957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 txBox="1"/>
            <p:nvPr/>
          </p:nvSpPr>
          <p:spPr>
            <a:xfrm rot="2142401">
              <a:off x="7284612" y="93466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581005" y="80353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7601449" y="82397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2142401">
              <a:off x="5003558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 rot="2142401">
              <a:off x="5330204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626597" y="2810289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 txBox="1"/>
            <p:nvPr/>
          </p:nvSpPr>
          <p:spPr>
            <a:xfrm>
              <a:off x="5647041" y="2830733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rot="-3907178">
              <a:off x="6638184" y="2544980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 txBox="1"/>
            <p:nvPr/>
          </p:nvSpPr>
          <p:spPr>
            <a:xfrm rot="-3907178">
              <a:off x="7268623" y="2524082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581005" y="1606233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7601449" y="1626677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rot="-2142401">
              <a:off x="6957966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 rot="-2142401">
              <a:off x="7284612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81005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7601449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2142401">
              <a:off x="6957966" y="334768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 txBox="1"/>
            <p:nvPr/>
          </p:nvSpPr>
          <p:spPr>
            <a:xfrm rot="2142401">
              <a:off x="7284612" y="334277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581005" y="321164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7601449" y="323208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Anomaly detection</a:t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3907178">
              <a:off x="6638184" y="3749035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 txBox="1"/>
            <p:nvPr/>
          </p:nvSpPr>
          <p:spPr>
            <a:xfrm rot="3907178">
              <a:off x="7268623" y="3728137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581005" y="4014344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 txBox="1"/>
            <p:nvPr/>
          </p:nvSpPr>
          <p:spPr>
            <a:xfrm>
              <a:off x="7601449" y="4034788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3907178">
              <a:off x="4683776" y="3347683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 txBox="1"/>
            <p:nvPr/>
          </p:nvSpPr>
          <p:spPr>
            <a:xfrm rot="3907178">
              <a:off x="5314214" y="3326785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626597" y="3612992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5647041" y="3633436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4467012">
              <a:off x="4305895" y="3749035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 rot="4467012">
              <a:off x="5295320" y="3709243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626597" y="4415695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5647041" y="4436139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you have input and output and the task is to find the relation between input and output.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Simple example: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015367" y="1595625"/>
            <a:ext cx="4752564" cy="4580596"/>
            <a:chOff x="3529217" y="741"/>
            <a:chExt cx="4752564" cy="4580596"/>
          </a:xfrm>
        </p:grpSpPr>
        <p:sp>
          <p:nvSpPr>
            <p:cNvPr id="252" name="Google Shape;252;p1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graphicFrame>
        <p:nvGraphicFramePr>
          <p:cNvPr id="294" name="Google Shape;294;p14"/>
          <p:cNvGraphicFramePr/>
          <p:nvPr/>
        </p:nvGraphicFramePr>
        <p:xfrm>
          <a:off x="1241011" y="388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{6243E543-2554-4AD6-9634-88E761278073}</a:tableStyleId>
              </a:tblPr>
              <a:tblGrid>
                <a:gridCol w="1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Classification Vs Regression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4608560" y="2996321"/>
            <a:ext cx="7104918" cy="2009944"/>
            <a:chOff x="2270" y="1170696"/>
            <a:chExt cx="7104918" cy="2009944"/>
          </a:xfrm>
        </p:grpSpPr>
        <p:sp>
          <p:nvSpPr>
            <p:cNvPr id="301" name="Google Shape;301;p15"/>
            <p:cNvSpPr/>
            <p:nvPr/>
          </p:nvSpPr>
          <p:spPr>
            <a:xfrm>
              <a:off x="2270" y="1708240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29651" y="1735621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 ML</a:t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 rot="-2142401">
              <a:off x="1785416" y="1887561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 txBox="1"/>
            <p:nvPr/>
          </p:nvSpPr>
          <p:spPr>
            <a:xfrm rot="-2142401">
              <a:off x="2222903" y="1883871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19872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2647253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489587" y="1618789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 txBox="1"/>
            <p:nvPr/>
          </p:nvSpPr>
          <p:spPr>
            <a:xfrm>
              <a:off x="4844833" y="1619428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237473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5264854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Yes/No</a:t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2142401">
              <a:off x="1785416" y="2425104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 rot="2142401">
              <a:off x="2222903" y="2421414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619872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2647253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89587" y="2693876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4844833" y="2694515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237473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 txBox="1"/>
            <p:nvPr/>
          </p:nvSpPr>
          <p:spPr>
            <a:xfrm>
              <a:off x="5264854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type </a:t>
              </a:r>
              <a:endParaRPr/>
            </a:p>
          </p:txBody>
        </p:sp>
      </p:grpSp>
      <p:graphicFrame>
        <p:nvGraphicFramePr>
          <p:cNvPr id="319" name="Google Shape;319;p15"/>
          <p:cNvGraphicFramePr/>
          <p:nvPr/>
        </p:nvGraphicFramePr>
        <p:xfrm>
          <a:off x="1112296" y="42390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Google Shape;320;p15"/>
          <p:cNvGraphicFramePr/>
          <p:nvPr/>
        </p:nvGraphicFramePr>
        <p:xfrm>
          <a:off x="1112296" y="23010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Side Topic: Data Types</a:t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912121" y="1391200"/>
            <a:ext cx="7127680" cy="5020216"/>
            <a:chOff x="3152198" y="812"/>
            <a:chExt cx="7127680" cy="5020216"/>
          </a:xfrm>
        </p:grpSpPr>
        <p:sp>
          <p:nvSpPr>
            <p:cNvPr id="327" name="Google Shape;327;p16"/>
            <p:cNvSpPr/>
            <p:nvPr/>
          </p:nvSpPr>
          <p:spPr>
            <a:xfrm>
              <a:off x="3152198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3172271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-3907178">
              <a:off x="4145454" y="2104559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 rot="-3907178">
              <a:off x="4764467" y="2084262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071189" y="1183047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5091262" y="1203120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Categorical</a:t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3310531">
              <a:off x="6235984" y="1119363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 txBox="1"/>
            <p:nvPr/>
          </p:nvSpPr>
          <p:spPr>
            <a:xfrm rot="-3310531">
              <a:off x="6692035" y="1107643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90180" y="394890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 txBox="1"/>
            <p:nvPr/>
          </p:nvSpPr>
          <p:spPr>
            <a:xfrm>
              <a:off x="7010253" y="414963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</a:t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-2142401">
              <a:off x="8297423" y="528245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 txBox="1"/>
            <p:nvPr/>
          </p:nvSpPr>
          <p:spPr>
            <a:xfrm rot="-2142401">
              <a:off x="8618149" y="523648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909171" y="812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8929244" y="20885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2142401">
              <a:off x="8297423" y="922324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 rot="2142401">
              <a:off x="8618149" y="917726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09171" y="788969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 txBox="1"/>
            <p:nvPr/>
          </p:nvSpPr>
          <p:spPr>
            <a:xfrm>
              <a:off x="8929244" y="809042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Nation</a:t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3310531">
              <a:off x="6235984" y="1907520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 rot="3310531">
              <a:off x="6692035" y="1895800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90180" y="1971204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7010253" y="1991277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Ordinal</a:t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-2142401">
              <a:off x="8297423" y="2104559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 rot="-2142401">
              <a:off x="8618149" y="2099962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909171" y="1577126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 txBox="1"/>
            <p:nvPr/>
          </p:nvSpPr>
          <p:spPr>
            <a:xfrm>
              <a:off x="8929244" y="1597199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First, second</a:t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 rot="2142401">
              <a:off x="8297423" y="2498638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 rot="2142401">
              <a:off x="8618149" y="2494040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909171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8929244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High, medium, low</a:t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3907178">
              <a:off x="4145454" y="3286795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 rot="3907178">
              <a:off x="4764467" y="3266498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071189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091262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Numerical</a:t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-3310531">
              <a:off x="6235984" y="3483834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 rot="-3310531">
              <a:off x="6692035" y="3472114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990180" y="2759361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7010253" y="2779434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441896" y="3877913"/>
              <a:ext cx="548283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6702331" y="3876488"/>
              <a:ext cx="27414" cy="27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990180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7010253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3310531">
              <a:off x="6235984" y="4271991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 rot="3310531">
              <a:off x="6692035" y="4260271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990180" y="4335675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7010253" y="4355748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Brain-twister</a:t>
            </a:r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3609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How much will it rain today ?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Classification ? Regression?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Will it rain today 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Classification ? Regression 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dogs is present in an image  ? 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many dogs in an image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</a:t>
            </a: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453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Generally, the output is one of these four things: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Dimensionality reduction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Anomaly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FF00FF"/>
                </a:highlight>
              </a:rPr>
              <a:t>Association rule learning </a:t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>
            <a:off x="6458217" y="1395283"/>
            <a:ext cx="5280124" cy="5089067"/>
            <a:chOff x="1531887" y="823"/>
            <a:chExt cx="5280124" cy="5089067"/>
          </a:xfrm>
        </p:grpSpPr>
        <p:sp>
          <p:nvSpPr>
            <p:cNvPr id="388" name="Google Shape;388;p18"/>
            <p:cNvSpPr/>
            <p:nvPr/>
          </p:nvSpPr>
          <p:spPr>
            <a:xfrm>
              <a:off x="1531887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 txBox="1"/>
            <p:nvPr/>
          </p:nvSpPr>
          <p:spPr>
            <a:xfrm>
              <a:off x="1552236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-4467012">
              <a:off x="2162644" y="1734108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 rot="-4467012">
              <a:off x="3147462" y="1694558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477196" y="400306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3497545" y="420655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-2142401">
              <a:off x="4802368" y="535658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 txBox="1"/>
            <p:nvPr/>
          </p:nvSpPr>
          <p:spPr>
            <a:xfrm rot="-2142401">
              <a:off x="5127492" y="530829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22505" y="823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5442854" y="21172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2142401">
              <a:off x="4802368" y="935141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 txBox="1"/>
            <p:nvPr/>
          </p:nvSpPr>
          <p:spPr>
            <a:xfrm rot="2142401">
              <a:off x="5127492" y="930312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5422505" y="799789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5442854" y="820138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2142401">
              <a:off x="2857059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 rot="2142401">
              <a:off x="3182183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77196" y="279720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3497545" y="281755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-3907178">
              <a:off x="4484074" y="2533074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 txBox="1"/>
            <p:nvPr/>
          </p:nvSpPr>
          <p:spPr>
            <a:xfrm rot="-3907178">
              <a:off x="5111578" y="2512330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422505" y="159875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5442854" y="161910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-2142401">
              <a:off x="4802368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 txBox="1"/>
            <p:nvPr/>
          </p:nvSpPr>
          <p:spPr>
            <a:xfrm rot="-2142401">
              <a:off x="5127492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22505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5442854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2142401">
              <a:off x="4802368" y="3332040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 txBox="1"/>
            <p:nvPr/>
          </p:nvSpPr>
          <p:spPr>
            <a:xfrm rot="2142401">
              <a:off x="5127492" y="3327211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422505" y="3196688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5442854" y="3217037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3907178">
              <a:off x="4484074" y="3731523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 txBox="1"/>
            <p:nvPr/>
          </p:nvSpPr>
          <p:spPr>
            <a:xfrm rot="3907178">
              <a:off x="5111578" y="3710779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422505" y="3995654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5442854" y="4016003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3907178">
              <a:off x="2538765" y="3332040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 rot="3907178">
              <a:off x="3166269" y="3311296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477196" y="359617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 txBox="1"/>
            <p:nvPr/>
          </p:nvSpPr>
          <p:spPr>
            <a:xfrm>
              <a:off x="3497545" y="361652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4467012">
              <a:off x="2162644" y="3731523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 txBox="1"/>
            <p:nvPr/>
          </p:nvSpPr>
          <p:spPr>
            <a:xfrm rot="4467012">
              <a:off x="3147462" y="3691973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477196" y="4395137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3497545" y="4415486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 learning - </a:t>
            </a: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Clustering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Ex1: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Plot the student data on a coordinate system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We can now label the students  based on clusters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Other examples: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cxnSp>
        <p:nvCxnSpPr>
          <p:cNvPr id="437" name="Google Shape;437;p19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8" name="Google Shape;438;p19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19"/>
          <p:cNvSpPr/>
          <p:nvPr/>
        </p:nvSpPr>
        <p:spPr>
          <a:xfrm>
            <a:off x="8843375" y="232984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995775" y="277033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9569884" y="246762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766125" y="289873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9918525" y="333922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10492634" y="303651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8847551" y="3285993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>
            <a:off x="8843375" y="2027361"/>
            <a:ext cx="2066700" cy="955800"/>
          </a:xfrm>
          <a:prstGeom prst="curvedConnector3">
            <a:avLst>
              <a:gd name="adj1" fmla="val 160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19"/>
          <p:cNvSpPr/>
          <p:nvPr/>
        </p:nvSpPr>
        <p:spPr>
          <a:xfrm>
            <a:off x="10070925" y="242691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9156527" y="3491629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8595360" y="2766218"/>
            <a:ext cx="2142418" cy="1325563"/>
          </a:xfrm>
          <a:prstGeom prst="rect">
            <a:avLst/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520189"/>
            <a:ext cx="10911840" cy="49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Applications &amp; Future of machine learning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Types of machine learning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2415"/>
              </a:buClr>
              <a:buSzPts val="2400"/>
              <a:buChar char="•"/>
            </a:pPr>
            <a:r>
              <a:rPr lang="en-US">
                <a:solidFill>
                  <a:srgbClr val="642415"/>
                </a:solidFill>
                <a:highlight>
                  <a:srgbClr val="00FF00"/>
                </a:highlight>
              </a:rPr>
              <a:t>Build a simple regression model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2415"/>
              </a:buClr>
              <a:buSzPts val="2400"/>
              <a:buChar char="•"/>
            </a:pPr>
            <a:r>
              <a:rPr lang="en-US">
                <a:solidFill>
                  <a:srgbClr val="642415"/>
                </a:solidFill>
                <a:highlight>
                  <a:srgbClr val="00FF00"/>
                </a:highlight>
              </a:rPr>
              <a:t>Build a simple CNN image detection model  - </a:t>
            </a:r>
            <a:r>
              <a:rPr lang="en-US">
                <a:solidFill>
                  <a:srgbClr val="FFC000"/>
                </a:solidFill>
              </a:rPr>
              <a:t>Manish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US">
                <a:solidFill>
                  <a:srgbClr val="FFC000"/>
                </a:solidFill>
              </a:rPr>
              <a:t>Challenges for Machine Learning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US">
                <a:solidFill>
                  <a:srgbClr val="FFC000"/>
                </a:solidFill>
              </a:rPr>
              <a:t>Learning Roadmap for machine learning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What you should know to learn machine learning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Free resources ( you tube playlist, Books, Github profiles, Podcast 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Pitch our classes for registration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70% applied machine learning, lots of assignments and hands-on practice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>
                <a:solidFill>
                  <a:srgbClr val="FFC000"/>
                </a:solidFill>
              </a:rPr>
              <a:t>References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19348"/>
              <a:gd name="adj2" fmla="val 56317"/>
            </a:avLst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</a:t>
            </a:r>
            <a:endParaRPr/>
          </a:p>
        </p:txBody>
      </p:sp>
      <p:pic>
        <p:nvPicPr>
          <p:cNvPr id="119" name="Google Shape;119;p2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3920" y="2960879"/>
            <a:ext cx="641230" cy="6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8723036" y="3602109"/>
            <a:ext cx="2142418" cy="54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Twister/s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Unsupervised learning – </a:t>
            </a:r>
            <a:r>
              <a:rPr lang="en-US" sz="3200">
                <a:highlight>
                  <a:srgbClr val="00FF00"/>
                </a:highlight>
              </a:rPr>
              <a:t>Dimensionality reduction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301635" cy="47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100s or 1000s of input column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Model performance will be slow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Highly dimensionality data cannot be visualized ?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Eg: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MNIST data set is ~ 784 dimension( 28  X 28)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T-SNE </a:t>
            </a:r>
            <a:r>
              <a:rPr lang="en-US"/>
              <a:t>helps to reduce the dimension to 3 dimension which can now be visualized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Youtube: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https://www.youtube.com/watch?v=-bijVUtFCm4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https://github.com/deveshSingh06/t-SNE/blob/master/t-SNE%20Implementation.ipynb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T-SNE with MNIST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00FFFF"/>
                </a:highlight>
              </a:rPr>
              <a:t>Anomaly detection</a:t>
            </a:r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Find anomalous pattern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Loan approval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Manufacturing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Software logs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User logins and log out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Security logs etc. </a:t>
            </a:r>
            <a:endParaRPr/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</p:txBody>
      </p:sp>
      <p:cxnSp>
        <p:nvCxnSpPr>
          <p:cNvPr id="468" name="Google Shape;468;p21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9" name="Google Shape;469;p21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21"/>
          <p:cNvSpPr/>
          <p:nvPr/>
        </p:nvSpPr>
        <p:spPr>
          <a:xfrm>
            <a:off x="9068843" y="241736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9113729" y="2757815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9475938" y="2506167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9599111" y="2772183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9753599" y="301146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0522964" y="3413097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8759375" y="261239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9371034" y="269927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9093898" y="307084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 rot="-5400000">
            <a:off x="7725697" y="2145175"/>
            <a:ext cx="607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FF00FF"/>
                </a:highlight>
              </a:rPr>
              <a:t>Association rule based learning </a:t>
            </a:r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Eg: Amazon recommendation of related products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Looks at the bills and identify patterns and may be place these items together or provide discounts together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Interesting case study: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/>
              <a:t>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490" name="Google Shape;4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726" y="2179530"/>
            <a:ext cx="5397545" cy="299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600" dirty="0"/>
              <a:t>ML types : Based on amount of supervision needed </a:t>
            </a:r>
            <a:endParaRPr sz="3600" dirty="0"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318134" y="1481376"/>
            <a:ext cx="5080230" cy="4896406"/>
            <a:chOff x="3540644" y="792"/>
            <a:chExt cx="5080230" cy="4896406"/>
          </a:xfrm>
        </p:grpSpPr>
        <p:sp>
          <p:nvSpPr>
            <p:cNvPr id="497" name="Google Shape;497;p23"/>
            <p:cNvSpPr/>
            <p:nvPr/>
          </p:nvSpPr>
          <p:spPr>
            <a:xfrm>
              <a:off x="3540644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560222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-4467012">
              <a:off x="4147521" y="1667993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 txBox="1"/>
            <p:nvPr/>
          </p:nvSpPr>
          <p:spPr>
            <a:xfrm rot="-4467012">
              <a:off x="5095057" y="1630406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412308" y="38515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5431886" y="40472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-2142401">
              <a:off x="6687311" y="51491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 txBox="1"/>
            <p:nvPr/>
          </p:nvSpPr>
          <p:spPr>
            <a:xfrm rot="-2142401">
              <a:off x="7000127" y="51073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283972" y="792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303550" y="20370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2142401">
              <a:off x="6687311" y="89927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 txBox="1"/>
            <p:nvPr/>
          </p:nvSpPr>
          <p:spPr>
            <a:xfrm rot="2142401">
              <a:off x="7000127" y="89509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283972" y="76951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7303550" y="78908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2142401">
              <a:off x="4815647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 rot="2142401">
              <a:off x="5128464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412308" y="269130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31886" y="271088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3907178">
              <a:off x="6381068" y="2436712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 txBox="1"/>
            <p:nvPr/>
          </p:nvSpPr>
          <p:spPr>
            <a:xfrm rot="-3907178">
              <a:off x="6984815" y="2417219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283972" y="1538230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7303550" y="1557808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-2142401">
              <a:off x="6687311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 txBox="1"/>
            <p:nvPr/>
          </p:nvSpPr>
          <p:spPr>
            <a:xfrm rot="-2142401">
              <a:off x="7000127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283972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7303550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rot="2142401">
              <a:off x="6687311" y="3205431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 txBox="1"/>
            <p:nvPr/>
          </p:nvSpPr>
          <p:spPr>
            <a:xfrm rot="2142401">
              <a:off x="7000127" y="3201250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283972" y="307566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7303550" y="309524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rot="3907178">
              <a:off x="6381068" y="358979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 txBox="1"/>
            <p:nvPr/>
          </p:nvSpPr>
          <p:spPr>
            <a:xfrm rot="3907178">
              <a:off x="6984815" y="357029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283972" y="384438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7303550" y="386396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rot="3907178">
              <a:off x="4509404" y="320543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 txBox="1"/>
            <p:nvPr/>
          </p:nvSpPr>
          <p:spPr>
            <a:xfrm rot="3907178">
              <a:off x="5113151" y="318593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412308" y="346002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 txBox="1"/>
            <p:nvPr/>
          </p:nvSpPr>
          <p:spPr>
            <a:xfrm>
              <a:off x="5431886" y="347960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4467012">
              <a:off x="4147521" y="3589791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 txBox="1"/>
            <p:nvPr/>
          </p:nvSpPr>
          <p:spPr>
            <a:xfrm rot="4467012">
              <a:off x="5095057" y="3552203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412308" y="422874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5431886" y="424832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39" name="Google Shape;539;p23"/>
          <p:cNvSpPr txBox="1"/>
          <p:nvPr/>
        </p:nvSpPr>
        <p:spPr>
          <a:xfrm>
            <a:off x="788933" y="166751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cost of labelling the data is high.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idea is to generate partially labelled data and use it to label other non labelled data.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Facebook if you label one image al other images with your pics will get labelled.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Photos cluster photos (without knowing the label) and once you label one image all other pictures are labelled. 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Reinforcement Learning</a:t>
            </a:r>
            <a:endParaRPr/>
          </a:p>
        </p:txBody>
      </p:sp>
      <p:grpSp>
        <p:nvGrpSpPr>
          <p:cNvPr id="545" name="Google Shape;545;p24"/>
          <p:cNvGrpSpPr/>
          <p:nvPr/>
        </p:nvGrpSpPr>
        <p:grpSpPr>
          <a:xfrm>
            <a:off x="6558167" y="1527045"/>
            <a:ext cx="4752564" cy="4580596"/>
            <a:chOff x="3529217" y="741"/>
            <a:chExt cx="4752564" cy="4580596"/>
          </a:xfrm>
        </p:grpSpPr>
        <p:sp>
          <p:nvSpPr>
            <p:cNvPr id="546" name="Google Shape;546;p2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88" name="Google Shape;588;p24"/>
          <p:cNvSpPr txBox="1"/>
          <p:nvPr/>
        </p:nvSpPr>
        <p:spPr>
          <a:xfrm>
            <a:off x="838200" y="1825625"/>
            <a:ext cx="61262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labelled data.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and improve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Maximize the rewards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Chess game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driving cars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mind – Alpha Go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 Simple Regression model </a:t>
            </a:r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977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Create a model which can predict Salary based on years of experience.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Supervised machine learning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Classification ? Regression 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Dataset: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Experience and Salary provided for ~30 professionals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595" name="Google Shape;595;p25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796" y="3108385"/>
            <a:ext cx="641230" cy="641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25"/>
          <p:cNvGrpSpPr/>
          <p:nvPr/>
        </p:nvGrpSpPr>
        <p:grpSpPr>
          <a:xfrm>
            <a:off x="6233701" y="1690688"/>
            <a:ext cx="5769887" cy="3029948"/>
            <a:chOff x="6211" y="0"/>
            <a:chExt cx="5769887" cy="3029948"/>
          </a:xfrm>
        </p:grpSpPr>
        <p:sp>
          <p:nvSpPr>
            <p:cNvPr id="597" name="Google Shape;597;p25"/>
            <p:cNvSpPr/>
            <p:nvPr/>
          </p:nvSpPr>
          <p:spPr>
            <a:xfrm>
              <a:off x="433673" y="0"/>
              <a:ext cx="4914963" cy="30299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BE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6211" y="908984"/>
              <a:ext cx="1861181" cy="1211979"/>
            </a:xfrm>
            <a:prstGeom prst="roundRect">
              <a:avLst>
                <a:gd name="adj" fmla="val 16667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65375" y="968148"/>
              <a:ext cx="1742853" cy="1093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Import the DataSet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1960564" y="908984"/>
              <a:ext cx="1861181" cy="1211979"/>
            </a:xfrm>
            <a:prstGeom prst="roundRect">
              <a:avLst>
                <a:gd name="adj" fmla="val 16667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 txBox="1"/>
            <p:nvPr/>
          </p:nvSpPr>
          <p:spPr>
            <a:xfrm>
              <a:off x="2019728" y="968148"/>
              <a:ext cx="1742853" cy="1093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Understand DataSet(EDA)</a:t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3914917" y="908984"/>
              <a:ext cx="1861181" cy="1211979"/>
            </a:xfrm>
            <a:prstGeom prst="roundRect">
              <a:avLst>
                <a:gd name="adj" fmla="val 16667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 txBox="1"/>
            <p:nvPr/>
          </p:nvSpPr>
          <p:spPr>
            <a:xfrm>
              <a:off x="3974081" y="968148"/>
              <a:ext cx="1742853" cy="1093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Cleaning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an Image detection model </a:t>
            </a:r>
            <a:endParaRPr/>
          </a:p>
        </p:txBody>
      </p:sp>
      <p:sp>
        <p:nvSpPr>
          <p:cNvPr id="609" name="Google Shape;60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4963319" y="2967335"/>
            <a:ext cx="226536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Manish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8b251630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Machine Learning</a:t>
            </a:r>
            <a:endParaRPr/>
          </a:p>
        </p:txBody>
      </p:sp>
      <p:sp>
        <p:nvSpPr>
          <p:cNvPr id="617" name="Google Shape;617;g158b2516302_0_0"/>
          <p:cNvSpPr txBox="1">
            <a:spLocks noGrp="1"/>
          </p:cNvSpPr>
          <p:nvPr>
            <p:ph type="body" idx="1"/>
          </p:nvPr>
        </p:nvSpPr>
        <p:spPr>
          <a:xfrm>
            <a:off x="838199" y="1286540"/>
            <a:ext cx="10793819" cy="52063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Complexities with Data: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800" dirty="0">
                <a:solidFill>
                  <a:schemeClr val="bg1"/>
                </a:solidFill>
              </a:rPr>
              <a:t>Amount of data for training </a:t>
            </a:r>
            <a:r>
              <a:rPr lang="en-US" sz="1800" dirty="0"/>
              <a:t>: often times, there aren't enough data available for building models.</a:t>
            </a:r>
            <a:endParaRPr sz="18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Quality of data: </a:t>
            </a:r>
            <a:r>
              <a:rPr lang="en-US" sz="1800" dirty="0"/>
              <a:t>Often while building models, amount of data is not sufficient , has lots of noise, is not clean, has missing values etc. This part consumes about 80% of time.</a:t>
            </a:r>
            <a:endParaRPr sz="1800" dirty="0"/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Model Deployment </a:t>
            </a:r>
            <a:r>
              <a:rPr lang="en-US" sz="2300" dirty="0"/>
              <a:t>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900" dirty="0"/>
              <a:t> Given the tech stack which a company uses, deploying models built in python/pandas could be challenge too.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Managing and stabilizing Models </a:t>
            </a:r>
            <a:r>
              <a:rPr lang="en-US" sz="2300" dirty="0"/>
              <a:t>: </a:t>
            </a:r>
          </a:p>
          <a:p>
            <a:pPr lvl="1" indent="-300037">
              <a:buSzPct val="75000"/>
            </a:pPr>
            <a:r>
              <a:rPr lang="en-US" sz="1900" dirty="0"/>
              <a:t>Understanding results, running health checks, monitoring model performance, watching out for data anomalies, and retraining the mod</a:t>
            </a:r>
            <a:r>
              <a:rPr lang="en-US" sz="1900" dirty="0">
                <a:solidFill>
                  <a:srgbClr val="3F43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Configuring Environments: </a:t>
            </a:r>
            <a:endParaRPr sz="2300" dirty="0">
              <a:solidFill>
                <a:srgbClr val="FFC000"/>
              </a:solidFill>
            </a:endParaRPr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While building models, first and foremost step is to configure suitable environment which takes up another effort of data scientists.</a:t>
            </a:r>
            <a:endParaRPr sz="19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Over the period of time, libraries / environment changes which leads to upgrading all relevant libraries for a model to run successfully.</a:t>
            </a:r>
            <a:endParaRPr sz="19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(self)</a:t>
            </a:r>
            <a:r>
              <a:rPr lang="en-US" dirty="0"/>
              <a:t>Learning RoadMap</a:t>
            </a:r>
            <a:endParaRPr dirty="0"/>
          </a:p>
        </p:txBody>
      </p:sp>
      <p:sp>
        <p:nvSpPr>
          <p:cNvPr id="623" name="Google Shape;623;p27"/>
          <p:cNvSpPr txBox="1">
            <a:spLocks noGrp="1"/>
          </p:cNvSpPr>
          <p:nvPr>
            <p:ph type="body" idx="1"/>
          </p:nvPr>
        </p:nvSpPr>
        <p:spPr>
          <a:xfrm>
            <a:off x="838200" y="1616149"/>
            <a:ext cx="10515600" cy="456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000" dirty="0"/>
              <a:t>If you want to learn ML or DS concepts on your own, then below the things to focus on:</a:t>
            </a:r>
            <a:endParaRPr sz="30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Math's and Stats 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Programming with Python 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Database and SQL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Data Analysis and simple Visualization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Supervised Machine Learning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Unsupervised Machine Learning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Advanced ML Concepts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Pytorch/ TensorFlow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Deep Learning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NLP</a:t>
            </a:r>
            <a:endParaRPr sz="2600"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2600" dirty="0"/>
              <a:t>Productionizing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*Note : Kaggle is one of the best source to start from.</a:t>
            </a: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5415781" y="2967335"/>
            <a:ext cx="13604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Feedback survey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30" name="Google Shape;63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How was the content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What would you like to see more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Would you like to consider joining 3-month sessions( 4hrs/week) on weekends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What time will work for you for weekend sessions 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Logistics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Google collabs or download Jupyter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Masterclass </a:t>
            </a:r>
            <a:r>
              <a:rPr lang="en-US" b="1" u="sng"/>
              <a:t>will not be </a:t>
            </a:r>
            <a:r>
              <a:rPr lang="en-US"/>
              <a:t>recorded; you can attend next session in case you miss it today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Send request to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mlgeeksinfo@gmail.com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Participants create a GitHUB account (optional)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highlight>
                  <a:srgbClr val="FF0000"/>
                </a:highlight>
              </a:rPr>
              <a:t>Add GitHub link with jupyter files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can </a:t>
            </a:r>
            <a:r>
              <a:rPr lang="en-US">
                <a:solidFill>
                  <a:schemeClr val="accent4"/>
                </a:solidFill>
                <a:highlight>
                  <a:srgbClr val="00FF00"/>
                </a:highlight>
              </a:rPr>
              <a:t>MLGeeks</a:t>
            </a:r>
            <a:r>
              <a:rPr lang="en-US"/>
              <a:t> help !</a:t>
            </a:r>
            <a:endParaRPr/>
          </a:p>
        </p:txBody>
      </p:sp>
      <p:pic>
        <p:nvPicPr>
          <p:cNvPr id="636" name="Google Shape;636;p29" descr="Handshak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563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 is a crowdsourced Machine learning teaching group.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the faculty members are professionals with DS/ML academic background.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Applied ML program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from MLGeeks will be 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70% hands-on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numerous implementation examples and assignments.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Sessions to review assignments and quizzes.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Doubts resolution support over Whatsapp or something similar.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project at the end of the session.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 Twister </a:t>
            </a:r>
            <a:endParaRPr/>
          </a:p>
        </p:txBody>
      </p:sp>
      <p:sp>
        <p:nvSpPr>
          <p:cNvPr id="643" name="Google Shape;64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&lt;add some question&gt;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</a:t>
            </a:r>
            <a:r>
              <a:rPr lang="en-US"/>
              <a:t>a form on Google forms </a:t>
            </a:r>
            <a:endParaRPr dirty="0"/>
          </a:p>
        </p:txBody>
      </p:sp>
      <p:pic>
        <p:nvPicPr>
          <p:cNvPr id="644" name="Google Shape;644;p30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70" y="796312"/>
            <a:ext cx="641230" cy="64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50" name="Google Shape;65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 drive link for all ML geek resources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highlight>
                  <a:srgbClr val="00FF00"/>
                </a:highlight>
              </a:rPr>
              <a:t>Slides, model and input files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Create a Github account with geeksML</a:t>
            </a:r>
            <a:endParaRPr>
              <a:highlight>
                <a:srgbClr val="00FF00"/>
              </a:highlight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highlight>
                  <a:srgbClr val="00FF00"/>
                </a:highlight>
              </a:rPr>
              <a:t>Share all the master class collateral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For registration send details to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ighlight>
                  <a:srgbClr val="00FF00"/>
                </a:highlight>
                <a:hlinkClick r:id="rId3"/>
              </a:rPr>
              <a:t>mlgeeksinfo@gmail.com</a:t>
            </a:r>
            <a:endParaRPr>
              <a:highlight>
                <a:srgbClr val="00FF00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Like, share us on LinkedIn, Twitter, Facebook.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Create LinkedIn account for MLGeeks and do one post for master class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Give the link to student, share comments on Linked in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Lets start with some motivation</a:t>
            </a:r>
            <a:br>
              <a:rPr lang="en-US"/>
            </a:br>
            <a:r>
              <a:rPr lang="en-US"/>
              <a:t>(while others join)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1931670" y="2754947"/>
            <a:ext cx="7776210" cy="6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https://www.youtube.com/watch?v=d_ahOQIvPLk</a:t>
            </a:r>
            <a:endParaRPr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Internal – Logistics 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We need a coordinator along with host: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Introduce the session and host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Look at the chats and enable any stuck participants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Share the survey link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Close the session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We will do it on google meet  (since it is free)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How do we do quiz ?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Should we have some vouchers 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Create a survey link right before the meeting end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Create GIthub link for ML geeks 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Linkedin accounts for ML geeks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Check Facebook account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Application of Machine Learning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025900" cy="11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Let's see some powerful examples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VideoLink</a:t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48" name="Google Shape;148;p6"/>
          <p:cNvSpPr txBox="1"/>
          <p:nvPr/>
        </p:nvSpPr>
        <p:spPr>
          <a:xfrm>
            <a:off x="838200" y="4708525"/>
            <a:ext cx="4025900" cy="11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script written by AI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Future of Machine Learning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8019" y="1573231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7" descr="Top 10 Highest Paying Machine Learning Jobs in India [A Complete Report] |  upGrad blo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358019" y="3040856"/>
            <a:ext cx="63341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Future of Machine Learning</a:t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8019" y="1573231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8" descr="Top 10 Highest Paying Machine Learning Jobs in India [A Complete Report] |  upGrad blo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358019" y="3040856"/>
            <a:ext cx="63341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751573" y="1613869"/>
            <a:ext cx="41765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HealthCare: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Disease Prediction : Based on patient's demographics, health records.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Drug Discovery: Speeds up drug testing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Medical Image diagnosis: Deep learning and computer vision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FinTech: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Fraud Detection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Loan automation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889" y="1949775"/>
            <a:ext cx="6449325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8C359E-FE9C-40F0-8DF9-CBFF58B2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8A333F-3A7E-49C7-8E34-40D4A898CA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55E863-ED78-4DDE-AA9D-F4F1FA884F96}">
  <ds:schemaRefs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cd61c925-776f-4a86-a5a3-80189300057c"/>
    <ds:schemaRef ds:uri="http://schemas.microsoft.com/office/2006/documentManagement/types"/>
    <ds:schemaRef ds:uri="b08d0861-2a0b-4b16-bbde-53a01a52cdf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1498</Words>
  <Application>Microsoft Office PowerPoint</Application>
  <PresentationFormat>Widescreen</PresentationFormat>
  <Paragraphs>325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Applied Machine Learning</vt:lpstr>
      <vt:lpstr>Agenda</vt:lpstr>
      <vt:lpstr>Logistics</vt:lpstr>
      <vt:lpstr>Lets start with some motivation (while others join)</vt:lpstr>
      <vt:lpstr>Internal – Logistics </vt:lpstr>
      <vt:lpstr>Application of Machine Learning</vt:lpstr>
      <vt:lpstr>Future of Machine Learning</vt:lpstr>
      <vt:lpstr>Future of Machine Learning</vt:lpstr>
      <vt:lpstr>Industries disrupted by Machine Learning </vt:lpstr>
      <vt:lpstr>Industries disrupted by Machine Learning </vt:lpstr>
      <vt:lpstr>Can you identify other applications for machine learning? </vt:lpstr>
      <vt:lpstr>Definition</vt:lpstr>
      <vt:lpstr>Machine Learning types : Based on amount of supervision needed </vt:lpstr>
      <vt:lpstr>Supervised Learning</vt:lpstr>
      <vt:lpstr>Classification Vs Regression</vt:lpstr>
      <vt:lpstr>Side Topic: Data Types</vt:lpstr>
      <vt:lpstr>Brain-twister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 based learning </vt:lpstr>
      <vt:lpstr>ML types : Based on amount of supervision needed </vt:lpstr>
      <vt:lpstr>Reinforcement Learning</vt:lpstr>
      <vt:lpstr>Build a Simple Regression model </vt:lpstr>
      <vt:lpstr>Build an Image detection model </vt:lpstr>
      <vt:lpstr>Challenges in Machine Learning</vt:lpstr>
      <vt:lpstr>(self)Learning RoadMap</vt:lpstr>
      <vt:lpstr>Feedback survey </vt:lpstr>
      <vt:lpstr>How can MLGeeks help !</vt:lpstr>
      <vt:lpstr>Brain Twister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2022-09-23T04:44:40Z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