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1" r:id="rId24"/>
    <p:sldId id="279" r:id="rId25"/>
    <p:sldId id="272" r:id="rId26"/>
    <p:sldId id="280" r:id="rId27"/>
    <p:sldId id="303" r:id="rId28"/>
    <p:sldId id="288" r:id="rId29"/>
    <p:sldId id="298" r:id="rId30"/>
    <p:sldId id="290" r:id="rId31"/>
    <p:sldId id="291" r:id="rId32"/>
    <p:sldId id="292" r:id="rId33"/>
    <p:sldId id="293" r:id="rId34"/>
    <p:sldId id="281" r:id="rId35"/>
    <p:sldId id="282" r:id="rId36"/>
    <p:sldId id="297" r:id="rId37"/>
    <p:sldId id="299" r:id="rId38"/>
    <p:sldId id="302" r:id="rId39"/>
    <p:sldId id="301" r:id="rId40"/>
    <p:sldId id="300" r:id="rId41"/>
    <p:sldId id="284" r:id="rId42"/>
    <p:sldId id="285" r:id="rId43"/>
    <p:sldId id="286" r:id="rId44"/>
    <p:sldId id="287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5F843-F302-4D70-A4A1-36ABC4AE3A40}" v="43" dt="2022-10-01T11:44:02.505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1349" autoAdjust="0"/>
  </p:normalViewPr>
  <p:slideViewPr>
    <p:cSldViewPr snapToGrid="0">
      <p:cViewPr varScale="1">
        <p:scale>
          <a:sx n="115" d="100"/>
          <a:sy n="11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044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@ 1:36 , Stop 2: 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0:19</a:t>
            </a:r>
            <a:endParaRPr dirty="0"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BOesZCoqc&amp;list=PL0-GT3co4r2y2YErbmuJw2L5tW4Ew2O5B" TargetMode="External"/><Relationship Id="rId2" Type="http://schemas.openxmlformats.org/officeDocument/2006/relationships/hyperlink" Target="https://www.youtube.com/watch?v=qBigTkBLU6g&amp;list=PLblh5JKOoLUK0FLuzwntyYI10UQFUhsY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B052Pz0sQ&amp;list=PLtBw6njQRU-rwp5__7C0oIVt26ZgjG9NI" TargetMode="External"/><Relationship Id="rId5" Type="http://schemas.openxmlformats.org/officeDocument/2006/relationships/hyperlink" Target="https://www.youtube.com/watch?v=MrLPzBxG95I&amp;list=PLl8OlHZGYOQ7bkVbuRthEsaLr7bONzbXS" TargetMode="External"/><Relationship Id="rId4" Type="http://schemas.openxmlformats.org/officeDocument/2006/relationships/hyperlink" Target="https://www.youtube.com/watch?v=Gv9_4yMHFhI&amp;list=PLblh5JKOoLUICTaGLRoHQDuF_7q2GfuJ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ablemachine.withgoogle.com/v1/" TargetMode="External"/><Relationship Id="rId3" Type="http://schemas.openxmlformats.org/officeDocument/2006/relationships/hyperlink" Target="https://www.youtube.com/watch?v=7sB052Pz0sQ&amp;list=PLtBw6njQRU-rwp5__7C0oIVt26ZgjG9NI" TargetMode="External"/><Relationship Id="rId7" Type="http://schemas.openxmlformats.org/officeDocument/2006/relationships/hyperlink" Target="https://www.youtube.com/watch?v=LY7x2Ihqjm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sB052Pz0s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Supervised - Classification Vs Regression</a:t>
            </a:r>
            <a:endParaRPr dirty="0"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o/p</a:t>
              </a:r>
              <a:endParaRPr dirty="0"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100s or 1000s of input column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Model performance will be slow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Highly dimensionality data cannot be visualized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Eg: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MNIST data set is ~ 784 dimension( 28  X 28)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 dirty="0"/>
              <a:t>T-SNE </a:t>
            </a:r>
            <a:r>
              <a:rPr lang="en-US" dirty="0"/>
              <a:t>helps to reduce the dimension to 3 dimension which can now be visualized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rule-based learning </a:t>
            </a:r>
            <a:endParaRPr dirty="0"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Eg: Amazon recommendation of related products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Looks at the bills and identify patterns and may be place these items together or provide discounts together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Interesting case study: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 </a:t>
            </a:r>
            <a:endParaRPr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GitHub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Pre-requisite: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Google Collab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Or Jupyter notebook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62EF92BE-F8B8-460F-ABE1-697C8C23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57" y="215496"/>
            <a:ext cx="8613340" cy="61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A40FB-A193-49FB-87E3-47CA167C60C4}"/>
              </a:ext>
            </a:extLst>
          </p:cNvPr>
          <p:cNvSpPr txBox="1"/>
          <p:nvPr/>
        </p:nvSpPr>
        <p:spPr>
          <a:xfrm>
            <a:off x="7863840" y="6099009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Courtesy: TechTarget</a:t>
            </a:r>
          </a:p>
        </p:txBody>
      </p:sp>
    </p:spTree>
    <p:extLst>
      <p:ext uri="{BB962C8B-B14F-4D97-AF65-F5344CB8AC3E}">
        <p14:creationId xmlns:p14="http://schemas.microsoft.com/office/powerpoint/2010/main" val="297186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3CA-A5D9-46AF-8325-2C87793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6" name="Picture 2" descr="Most Hilarious Jokes &amp; Videos on Statistics and Data Science">
            <a:extLst>
              <a:ext uri="{FF2B5EF4-FFF2-40B4-BE49-F238E27FC236}">
                <a16:creationId xmlns:a16="http://schemas.microsoft.com/office/drawing/2014/main" id="{5FEDBB95-0661-4A54-8E50-AE7A4A7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0398"/>
            <a:ext cx="7143750" cy="45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45B34-14FF-4FE2-99C1-D906D9E8D98D}"/>
              </a:ext>
            </a:extLst>
          </p:cNvPr>
          <p:cNvSpPr/>
          <p:nvPr/>
        </p:nvSpPr>
        <p:spPr>
          <a:xfrm>
            <a:off x="1301553" y="5606832"/>
            <a:ext cx="611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https://github.com/MLGeeks/MasterClass/tree/main/CNN_Image_detection</a:t>
            </a:r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QnA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QnA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GitHub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Math's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F6A-D194-4A79-9CF9-7367B7C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(free)Learning Resources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971E6-90B8-4303-A3B4-ED75606F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62"/>
              </p:ext>
            </p:extLst>
          </p:nvPr>
        </p:nvGraphicFramePr>
        <p:xfrm>
          <a:off x="674370" y="1600200"/>
          <a:ext cx="10984230" cy="4171949"/>
        </p:xfrm>
        <a:graphic>
          <a:graphicData uri="http://schemas.openxmlformats.org/drawingml/2006/table">
            <a:tbl>
              <a:tblPr firstRow="1" bandRow="1">
                <a:tableStyleId>{2700AC82-4812-4F94-A9D7-0D25D6ABEBC7}</a:tableStyleId>
              </a:tblPr>
              <a:tblGrid>
                <a:gridCol w="5492115">
                  <a:extLst>
                    <a:ext uri="{9D8B030D-6E8A-4147-A177-3AD203B41FA5}">
                      <a16:colId xmlns:a16="http://schemas.microsoft.com/office/drawing/2014/main" val="1015046527"/>
                    </a:ext>
                  </a:extLst>
                </a:gridCol>
                <a:gridCol w="5492115">
                  <a:extLst>
                    <a:ext uri="{9D8B030D-6E8A-4147-A177-3AD203B41FA5}">
                      <a16:colId xmlns:a16="http://schemas.microsoft.com/office/drawing/2014/main" val="2964376145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04406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Statistics Fundamental(StatQuest)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Statquest-Youtube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1275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Essentials of Linear Algebra(3Blue1Brown)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3Blue1Brown-Youtube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53951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Basics of Machine Learning(StatQuest Youtube playlist)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StatQuest</a:t>
                      </a:r>
                      <a:r>
                        <a:rPr lang="en-US" dirty="0">
                          <a:hlinkClick r:id="rId4"/>
                        </a:rPr>
                        <a:t>-</a:t>
                      </a:r>
                      <a:r>
                        <a:rPr lang="en-US" dirty="0" err="1">
                          <a:hlinkClick r:id="rId4"/>
                        </a:rPr>
                        <a:t>Youtube</a:t>
                      </a:r>
                      <a:r>
                        <a:rPr lang="en-US" dirty="0">
                          <a:hlinkClick r:id="rId4"/>
                        </a:rPr>
                        <a:t>-ML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46659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Machine lecture by Prof. Kilian Weinberger(University of Cornell)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University of Cornell -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1972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Introduction to Deep Learning 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MIT </a:t>
                      </a:r>
                      <a:r>
                        <a:rPr lang="en-US" dirty="0" err="1">
                          <a:hlinkClick r:id="rId6"/>
                        </a:rPr>
                        <a:t>DeepLearning</a:t>
                      </a:r>
                      <a:r>
                        <a:rPr lang="en-US" dirty="0">
                          <a:hlinkClick r:id="rId6"/>
                        </a:rPr>
                        <a:t> - </a:t>
                      </a:r>
                      <a:r>
                        <a:rPr lang="en-US" dirty="0" err="1">
                          <a:hlinkClick r:id="rId6"/>
                        </a:rPr>
                        <a:t>YuoTube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9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98945-7AA8-4A6F-A96B-688D3A24C8DD}"/>
              </a:ext>
            </a:extLst>
          </p:cNvPr>
          <p:cNvSpPr txBox="1"/>
          <p:nvPr/>
        </p:nvSpPr>
        <p:spPr>
          <a:xfrm>
            <a:off x="4000500" y="59207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Watch out for MLGeeksGitHub Repo</a:t>
            </a:r>
          </a:p>
        </p:txBody>
      </p:sp>
    </p:spTree>
    <p:extLst>
      <p:ext uri="{BB962C8B-B14F-4D97-AF65-F5344CB8AC3E}">
        <p14:creationId xmlns:p14="http://schemas.microsoft.com/office/powerpoint/2010/main" val="359332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2368-EF31-449A-B4AD-7828E3B7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</a:t>
            </a:r>
          </a:p>
        </p:txBody>
      </p:sp>
      <p:pic>
        <p:nvPicPr>
          <p:cNvPr id="1026" name="Picture 2" descr="unsupervised machine learning algorithms list Online Sale, UP TO 60% OFF">
            <a:extLst>
              <a:ext uri="{FF2B5EF4-FFF2-40B4-BE49-F238E27FC236}">
                <a16:creationId xmlns:a16="http://schemas.microsoft.com/office/drawing/2014/main" id="{1A451682-D5CC-4404-97E8-14C04F74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1" y="1371599"/>
            <a:ext cx="6365558" cy="47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67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E77-4D6B-4165-8878-23FC24B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1030" name="Picture 6" descr="Buy An Introduction to Statistical Learning: with Applications in R  (Springer Texts in Statistics) Book Online at Low Prices in India | An  Introduction to Statistical Learning: with Applications in R (Springer">
            <a:extLst>
              <a:ext uri="{FF2B5EF4-FFF2-40B4-BE49-F238E27FC236}">
                <a16:creationId xmlns:a16="http://schemas.microsoft.com/office/drawing/2014/main" id="{A6492277-2603-4B31-AE99-2E5933F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86" y="1572305"/>
            <a:ext cx="2445067" cy="36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k Review: The Hundred-Page Machine Learning Book - The Data Generalist">
            <a:extLst>
              <a:ext uri="{FF2B5EF4-FFF2-40B4-BE49-F238E27FC236}">
                <a16:creationId xmlns:a16="http://schemas.microsoft.com/office/drawing/2014/main" id="{C1397E11-B51F-4E63-900E-4E482037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1" y="1734239"/>
            <a:ext cx="2922270" cy="35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s-On Machine Learning with Scikit-Learn, Keras, and TensorFlow:  Concepts, Tools, and Techniques to Build Intelligent Systems eBook : Géron,  Aurélien: Amazon.in: Kindle Store">
            <a:extLst>
              <a:ext uri="{FF2B5EF4-FFF2-40B4-BE49-F238E27FC236}">
                <a16:creationId xmlns:a16="http://schemas.microsoft.com/office/drawing/2014/main" id="{D08F8AA7-2C95-4951-B499-E0C8340C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1598052"/>
            <a:ext cx="2792730" cy="366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3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9F39-E442-4060-8BF8-87B3D6D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0EF4-EFA8-4D57-9A34-905C0617B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will it take for me to learn ML – Typically 6 – 12 month </a:t>
            </a:r>
          </a:p>
          <a:p>
            <a:r>
              <a:rPr lang="en-US" dirty="0"/>
              <a:t>How much time/week – Consistently 8-10 </a:t>
            </a:r>
            <a:r>
              <a:rPr lang="en-US" dirty="0" err="1"/>
              <a:t>hrs</a:t>
            </a:r>
            <a:r>
              <a:rPr lang="en-US" dirty="0"/>
              <a:t> </a:t>
            </a:r>
          </a:p>
          <a:p>
            <a:r>
              <a:rPr lang="en-US" dirty="0"/>
              <a:t>How much Math should I know: Not much, if you refresh basics on linear algebra, you should be good building models. </a:t>
            </a:r>
          </a:p>
          <a:p>
            <a:r>
              <a:rPr lang="en-US" dirty="0"/>
              <a:t>How much stats should I know : Not much, refresh your basics. Many python and ML libraries abstracts statistical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3040380" y="2907347"/>
            <a:ext cx="6537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buSzPts val="2800"/>
              <a:buNone/>
            </a:pPr>
            <a:r>
              <a:rPr lang="en-US" sz="3600" dirty="0"/>
              <a:t>https://tinyurl.com/mlclassurvey</a:t>
            </a:r>
            <a:endParaRPr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446928" y="3091973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1443990" y="275145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it, 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lang="en-US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The program is </a:t>
            </a:r>
            <a:r>
              <a:rPr lang="en-US" u="sng" dirty="0">
                <a:solidFill>
                  <a:srgbClr val="FFC000"/>
                </a:solidFill>
              </a:rPr>
              <a:t>absolutely FREE</a:t>
            </a:r>
            <a:endParaRPr dirty="0">
              <a:solidFill>
                <a:srgbClr val="FFC000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7111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examples:</a:t>
            </a:r>
          </a:p>
          <a:p>
            <a:pPr marL="685800" lvl="1" indent="-135255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dirty="0">
              <a:solidFill>
                <a:schemeClr val="bg1"/>
              </a:solidFill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982980" y="3563936"/>
            <a:ext cx="461772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D9234-0638-4783-ACEB-0DDD6033C809}"/>
              </a:ext>
            </a:extLst>
          </p:cNvPr>
          <p:cNvSpPr txBox="1"/>
          <p:nvPr/>
        </p:nvSpPr>
        <p:spPr>
          <a:xfrm>
            <a:off x="838200" y="5302247"/>
            <a:ext cx="713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Try tit yourself: </a:t>
            </a:r>
          </a:p>
          <a:p>
            <a:r>
              <a:rPr lang="en-US" u="sng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https://teachablemachine.withgoogle.com/v1/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55E863-ED78-4DDE-AA9D-F4F1FA884F96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b08d0861-2a0b-4b16-bbde-53a01a52cdf3"/>
    <ds:schemaRef ds:uri="cd61c925-776f-4a86-a5a3-80189300057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1723</Words>
  <Application>Microsoft Office PowerPoint</Application>
  <PresentationFormat>Widescreen</PresentationFormat>
  <Paragraphs>357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Machine Learning types : Based on amount of supervision needed </vt:lpstr>
      <vt:lpstr>Supervised Learning</vt:lpstr>
      <vt:lpstr>Supervised - Classification Vs Regression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rule-based learning </vt:lpstr>
      <vt:lpstr>ML types : Based on amount of supervision needed </vt:lpstr>
      <vt:lpstr>Side Topic: Data Types</vt:lpstr>
      <vt:lpstr>Reinforcement Learning</vt:lpstr>
      <vt:lpstr>Brain-twister</vt:lpstr>
      <vt:lpstr>Build a Simple Regression model </vt:lpstr>
      <vt:lpstr>PowerPoint Presentation</vt:lpstr>
      <vt:lpstr>Building Simple Regression model</vt:lpstr>
      <vt:lpstr>Beware!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(free)Learning Resources </vt:lpstr>
      <vt:lpstr>Different Models </vt:lpstr>
      <vt:lpstr>Books</vt:lpstr>
      <vt:lpstr>Other thoughts ?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2022-10-01T11:48:25Z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