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44"/>
  </p:notesMasterIdLst>
  <p:sldIdLst>
    <p:sldId id="256" r:id="rId5"/>
    <p:sldId id="257" r:id="rId6"/>
    <p:sldId id="294" r:id="rId7"/>
    <p:sldId id="259" r:id="rId8"/>
    <p:sldId id="296" r:id="rId9"/>
    <p:sldId id="262" r:id="rId10"/>
    <p:sldId id="264" r:id="rId11"/>
    <p:sldId id="265" r:id="rId12"/>
    <p:sldId id="266" r:id="rId13"/>
    <p:sldId id="267" r:id="rId14"/>
    <p:sldId id="270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71" r:id="rId25"/>
    <p:sldId id="272" r:id="rId26"/>
    <p:sldId id="280" r:id="rId27"/>
    <p:sldId id="288" r:id="rId28"/>
    <p:sldId id="298" r:id="rId29"/>
    <p:sldId id="290" r:id="rId30"/>
    <p:sldId id="291" r:id="rId31"/>
    <p:sldId id="292" r:id="rId32"/>
    <p:sldId id="293" r:id="rId33"/>
    <p:sldId id="281" r:id="rId34"/>
    <p:sldId id="282" r:id="rId35"/>
    <p:sldId id="297" r:id="rId36"/>
    <p:sldId id="299" r:id="rId37"/>
    <p:sldId id="301" r:id="rId38"/>
    <p:sldId id="300" r:id="rId39"/>
    <p:sldId id="284" r:id="rId40"/>
    <p:sldId id="285" r:id="rId41"/>
    <p:sldId id="286" r:id="rId42"/>
    <p:sldId id="287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iZ/tFphdLZGdTJOt+Wue5Vc1c9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5AF7E-A9DA-4581-AE32-9DCBF89F5128}" v="58" dt="2022-09-24T14:32:32.155"/>
    <p1510:client id="{3E45F843-F302-4D70-A4A1-36ABC4AE3A40}" v="29" dt="2022-09-25T03:35:55.555"/>
  </p1510:revLst>
</p1510:revInfo>
</file>

<file path=ppt/tableStyles.xml><?xml version="1.0" encoding="utf-8"?>
<a:tblStyleLst xmlns:a="http://schemas.openxmlformats.org/drawingml/2006/main" def="{6243E543-2554-4AD6-9634-88E761278073}">
  <a:tblStyle styleId="{6243E543-2554-4AD6-9634-88E761278073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00AC82-4812-4F94-A9D7-0D25D6ABEBC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2ED"/>
          </a:solidFill>
        </a:fill>
      </a:tcStyle>
    </a:wholeTbl>
    <a:band1H>
      <a:tcTxStyle/>
      <a:tcStyle>
        <a:tcBdr/>
        <a:fill>
          <a:solidFill>
            <a:srgbClr val="CBE3D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3D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11" autoAdjust="0"/>
    <p:restoredTop sz="88157" autoAdjust="0"/>
  </p:normalViewPr>
  <p:slideViewPr>
    <p:cSldViewPr snapToGrid="0">
      <p:cViewPr varScale="1">
        <p:scale>
          <a:sx n="56" d="100"/>
          <a:sy n="56" d="100"/>
        </p:scale>
        <p:origin x="6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umar Agarwal" userId="d61eeec9-2078-40a5-b388-8f0e32cbe8dd" providerId="ADAL" clId="{3E45F843-F302-4D70-A4A1-36ABC4AE3A40}"/>
    <pc:docChg chg="custSel addSld delSld modSld">
      <pc:chgData name="Manish Kumar Agarwal" userId="d61eeec9-2078-40a5-b388-8f0e32cbe8dd" providerId="ADAL" clId="{3E45F843-F302-4D70-A4A1-36ABC4AE3A40}" dt="2022-09-25T03:35:55.540" v="657" actId="1076"/>
      <pc:docMkLst>
        <pc:docMk/>
      </pc:docMkLst>
      <pc:sldChg chg="modSp">
        <pc:chgData name="Manish Kumar Agarwal" userId="d61eeec9-2078-40a5-b388-8f0e32cbe8dd" providerId="ADAL" clId="{3E45F843-F302-4D70-A4A1-36ABC4AE3A40}" dt="2022-09-24T15:34:22.893" v="7" actId="313"/>
        <pc:sldMkLst>
          <pc:docMk/>
          <pc:sldMk cId="0" sldId="257"/>
        </pc:sldMkLst>
        <pc:spChg chg="mod">
          <ac:chgData name="Manish Kumar Agarwal" userId="d61eeec9-2078-40a5-b388-8f0e32cbe8dd" providerId="ADAL" clId="{3E45F843-F302-4D70-A4A1-36ABC4AE3A40}" dt="2022-09-24T15:34:22.893" v="7" actId="313"/>
          <ac:spMkLst>
            <pc:docMk/>
            <pc:sldMk cId="0" sldId="257"/>
            <ac:spMk id="117" creationId="{00000000-0000-0000-0000-000000000000}"/>
          </ac:spMkLst>
        </pc:spChg>
      </pc:sldChg>
      <pc:sldChg chg="modSp">
        <pc:chgData name="Manish Kumar Agarwal" userId="d61eeec9-2078-40a5-b388-8f0e32cbe8dd" providerId="ADAL" clId="{3E45F843-F302-4D70-A4A1-36ABC4AE3A40}" dt="2022-09-24T15:43:29.067" v="19" actId="20577"/>
        <pc:sldMkLst>
          <pc:docMk/>
          <pc:sldMk cId="0" sldId="270"/>
        </pc:sldMkLst>
        <pc:spChg chg="mod">
          <ac:chgData name="Manish Kumar Agarwal" userId="d61eeec9-2078-40a5-b388-8f0e32cbe8dd" providerId="ADAL" clId="{3E45F843-F302-4D70-A4A1-36ABC4AE3A40}" dt="2022-09-24T15:43:29.067" v="19" actId="20577"/>
          <ac:spMkLst>
            <pc:docMk/>
            <pc:sldMk cId="0" sldId="270"/>
            <ac:spMk id="302" creationId="{00000000-0000-0000-0000-000000000000}"/>
          </ac:spMkLst>
        </pc:spChg>
      </pc:sldChg>
      <pc:sldChg chg="modSp">
        <pc:chgData name="Manish Kumar Agarwal" userId="d61eeec9-2078-40a5-b388-8f0e32cbe8dd" providerId="ADAL" clId="{3E45F843-F302-4D70-A4A1-36ABC4AE3A40}" dt="2022-09-24T15:55:23.517" v="78" actId="20577"/>
        <pc:sldMkLst>
          <pc:docMk/>
          <pc:sldMk cId="0" sldId="280"/>
        </pc:sldMkLst>
        <pc:spChg chg="mod">
          <ac:chgData name="Manish Kumar Agarwal" userId="d61eeec9-2078-40a5-b388-8f0e32cbe8dd" providerId="ADAL" clId="{3E45F843-F302-4D70-A4A1-36ABC4AE3A40}" dt="2022-09-24T15:55:23.517" v="78" actId="20577"/>
          <ac:spMkLst>
            <pc:docMk/>
            <pc:sldMk cId="0" sldId="280"/>
            <ac:spMk id="594" creationId="{00000000-0000-0000-0000-000000000000}"/>
          </ac:spMkLst>
        </pc:spChg>
      </pc:sldChg>
      <pc:sldChg chg="modSp">
        <pc:chgData name="Manish Kumar Agarwal" userId="d61eeec9-2078-40a5-b388-8f0e32cbe8dd" providerId="ADAL" clId="{3E45F843-F302-4D70-A4A1-36ABC4AE3A40}" dt="2022-09-24T15:58:38.745" v="112" actId="313"/>
        <pc:sldMkLst>
          <pc:docMk/>
          <pc:sldMk cId="0" sldId="285"/>
        </pc:sldMkLst>
        <pc:spChg chg="mod">
          <ac:chgData name="Manish Kumar Agarwal" userId="d61eeec9-2078-40a5-b388-8f0e32cbe8dd" providerId="ADAL" clId="{3E45F843-F302-4D70-A4A1-36ABC4AE3A40}" dt="2022-09-24T15:58:38.745" v="112" actId="313"/>
          <ac:spMkLst>
            <pc:docMk/>
            <pc:sldMk cId="0" sldId="285"/>
            <ac:spMk id="637" creationId="{00000000-0000-0000-0000-000000000000}"/>
          </ac:spMkLst>
        </pc:spChg>
      </pc:sldChg>
      <pc:sldChg chg="modSp">
        <pc:chgData name="Manish Kumar Agarwal" userId="d61eeec9-2078-40a5-b388-8f0e32cbe8dd" providerId="ADAL" clId="{3E45F843-F302-4D70-A4A1-36ABC4AE3A40}" dt="2022-09-24T15:56:10.504" v="111" actId="207"/>
        <pc:sldMkLst>
          <pc:docMk/>
          <pc:sldMk cId="0" sldId="287"/>
        </pc:sldMkLst>
        <pc:spChg chg="mod">
          <ac:chgData name="Manish Kumar Agarwal" userId="d61eeec9-2078-40a5-b388-8f0e32cbe8dd" providerId="ADAL" clId="{3E45F843-F302-4D70-A4A1-36ABC4AE3A40}" dt="2022-09-24T15:56:10.504" v="111" actId="207"/>
          <ac:spMkLst>
            <pc:docMk/>
            <pc:sldMk cId="0" sldId="287"/>
            <ac:spMk id="650" creationId="{00000000-0000-0000-0000-000000000000}"/>
          </ac:spMkLst>
        </pc:spChg>
      </pc:sldChg>
      <pc:sldChg chg="addSp modSp">
        <pc:chgData name="Manish Kumar Agarwal" userId="d61eeec9-2078-40a5-b388-8f0e32cbe8dd" providerId="ADAL" clId="{3E45F843-F302-4D70-A4A1-36ABC4AE3A40}" dt="2022-09-24T14:36:09.890" v="6" actId="1076"/>
        <pc:sldMkLst>
          <pc:docMk/>
          <pc:sldMk cId="719043753" sldId="290"/>
        </pc:sldMkLst>
        <pc:spChg chg="add mod">
          <ac:chgData name="Manish Kumar Agarwal" userId="d61eeec9-2078-40a5-b388-8f0e32cbe8dd" providerId="ADAL" clId="{3E45F843-F302-4D70-A4A1-36ABC4AE3A40}" dt="2022-09-24T14:36:09.890" v="6" actId="1076"/>
          <ac:spMkLst>
            <pc:docMk/>
            <pc:sldMk cId="719043753" sldId="290"/>
            <ac:spMk id="4" creationId="{DAC45B34-14FF-4FE2-99C1-D906D9E8D98D}"/>
          </ac:spMkLst>
        </pc:spChg>
      </pc:sldChg>
      <pc:sldChg chg="modSp">
        <pc:chgData name="Manish Kumar Agarwal" userId="d61eeec9-2078-40a5-b388-8f0e32cbe8dd" providerId="ADAL" clId="{3E45F843-F302-4D70-A4A1-36ABC4AE3A40}" dt="2022-09-24T15:54:38.203" v="22" actId="313"/>
        <pc:sldMkLst>
          <pc:docMk/>
          <pc:sldMk cId="3510863577" sldId="294"/>
        </pc:sldMkLst>
        <pc:spChg chg="mod">
          <ac:chgData name="Manish Kumar Agarwal" userId="d61eeec9-2078-40a5-b388-8f0e32cbe8dd" providerId="ADAL" clId="{3E45F843-F302-4D70-A4A1-36ABC4AE3A40}" dt="2022-09-24T15:54:38.203" v="22" actId="313"/>
          <ac:spMkLst>
            <pc:docMk/>
            <pc:sldMk cId="3510863577" sldId="294"/>
            <ac:spMk id="3" creationId="{07B37273-2C82-4FDF-AC3D-794FEBD67D02}"/>
          </ac:spMkLst>
        </pc:spChg>
      </pc:sldChg>
      <pc:sldChg chg="modSp">
        <pc:chgData name="Manish Kumar Agarwal" userId="d61eeec9-2078-40a5-b388-8f0e32cbe8dd" providerId="ADAL" clId="{3E45F843-F302-4D70-A4A1-36ABC4AE3A40}" dt="2022-09-24T15:53:07.920" v="21" actId="313"/>
        <pc:sldMkLst>
          <pc:docMk/>
          <pc:sldMk cId="0" sldId="297"/>
        </pc:sldMkLst>
        <pc:spChg chg="mod">
          <ac:chgData name="Manish Kumar Agarwal" userId="d61eeec9-2078-40a5-b388-8f0e32cbe8dd" providerId="ADAL" clId="{3E45F843-F302-4D70-A4A1-36ABC4AE3A40}" dt="2022-09-24T15:53:07.920" v="21" actId="313"/>
          <ac:spMkLst>
            <pc:docMk/>
            <pc:sldMk cId="0" sldId="297"/>
            <ac:spMk id="623" creationId="{00000000-0000-0000-0000-000000000000}"/>
          </ac:spMkLst>
        </pc:spChg>
      </pc:sldChg>
      <pc:sldChg chg="modSp new add">
        <pc:chgData name="Manish Kumar Agarwal" userId="d61eeec9-2078-40a5-b388-8f0e32cbe8dd" providerId="ADAL" clId="{3E45F843-F302-4D70-A4A1-36ABC4AE3A40}" dt="2022-09-25T03:22:06.528" v="627" actId="20577"/>
        <pc:sldMkLst>
          <pc:docMk/>
          <pc:sldMk cId="1059798279" sldId="300"/>
        </pc:sldMkLst>
        <pc:spChg chg="mod">
          <ac:chgData name="Manish Kumar Agarwal" userId="d61eeec9-2078-40a5-b388-8f0e32cbe8dd" providerId="ADAL" clId="{3E45F843-F302-4D70-A4A1-36ABC4AE3A40}" dt="2022-09-25T03:19:15.134" v="130" actId="313"/>
          <ac:spMkLst>
            <pc:docMk/>
            <pc:sldMk cId="1059798279" sldId="300"/>
            <ac:spMk id="2" creationId="{C85F9F39-E442-4060-8BF8-87B3D6D5C469}"/>
          </ac:spMkLst>
        </pc:spChg>
        <pc:spChg chg="mod">
          <ac:chgData name="Manish Kumar Agarwal" userId="d61eeec9-2078-40a5-b388-8f0e32cbe8dd" providerId="ADAL" clId="{3E45F843-F302-4D70-A4A1-36ABC4AE3A40}" dt="2022-09-25T03:22:06.528" v="627" actId="20577"/>
          <ac:spMkLst>
            <pc:docMk/>
            <pc:sldMk cId="1059798279" sldId="300"/>
            <ac:spMk id="3" creationId="{752E0EF4-EFA8-4D57-9A34-905C0617B759}"/>
          </ac:spMkLst>
        </pc:spChg>
      </pc:sldChg>
      <pc:sldChg chg="new add del">
        <pc:chgData name="Manish Kumar Agarwal" userId="d61eeec9-2078-40a5-b388-8f0e32cbe8dd" providerId="ADAL" clId="{3E45F843-F302-4D70-A4A1-36ABC4AE3A40}" dt="2022-09-24T14:35:44.913" v="2" actId="47"/>
        <pc:sldMkLst>
          <pc:docMk/>
          <pc:sldMk cId="1587153754" sldId="300"/>
        </pc:sldMkLst>
      </pc:sldChg>
      <pc:sldChg chg="addSp delSp modSp new add">
        <pc:chgData name="Manish Kumar Agarwal" userId="d61eeec9-2078-40a5-b388-8f0e32cbe8dd" providerId="ADAL" clId="{3E45F843-F302-4D70-A4A1-36ABC4AE3A40}" dt="2022-09-25T03:35:55.540" v="657" actId="1076"/>
        <pc:sldMkLst>
          <pc:docMk/>
          <pc:sldMk cId="3512036817" sldId="301"/>
        </pc:sldMkLst>
        <pc:spChg chg="mod">
          <ac:chgData name="Manish Kumar Agarwal" userId="d61eeec9-2078-40a5-b388-8f0e32cbe8dd" providerId="ADAL" clId="{3E45F843-F302-4D70-A4A1-36ABC4AE3A40}" dt="2022-09-25T03:26:41.840" v="634" actId="20577"/>
          <ac:spMkLst>
            <pc:docMk/>
            <pc:sldMk cId="3512036817" sldId="301"/>
            <ac:spMk id="2" creationId="{9FE9EE77-4D6B-4165-8878-23FC24BD412C}"/>
          </ac:spMkLst>
        </pc:spChg>
        <pc:spChg chg="del">
          <ac:chgData name="Manish Kumar Agarwal" userId="d61eeec9-2078-40a5-b388-8f0e32cbe8dd" providerId="ADAL" clId="{3E45F843-F302-4D70-A4A1-36ABC4AE3A40}" dt="2022-09-25T03:28:28.171" v="640" actId="478"/>
          <ac:spMkLst>
            <pc:docMk/>
            <pc:sldMk cId="3512036817" sldId="301"/>
            <ac:spMk id="3" creationId="{962A27C6-87BC-47EE-A637-D36A6B6605A7}"/>
          </ac:spMkLst>
        </pc:spChg>
        <pc:picChg chg="add del mod">
          <ac:chgData name="Manish Kumar Agarwal" userId="d61eeec9-2078-40a5-b388-8f0e32cbe8dd" providerId="ADAL" clId="{3E45F843-F302-4D70-A4A1-36ABC4AE3A40}" dt="2022-09-25T03:27:16.702" v="638" actId="478"/>
          <ac:picMkLst>
            <pc:docMk/>
            <pc:sldMk cId="3512036817" sldId="301"/>
            <ac:picMk id="1026" creationId="{0A657FF2-B159-4747-B0EE-962506371E49}"/>
          </ac:picMkLst>
        </pc:picChg>
        <pc:picChg chg="add del">
          <ac:chgData name="Manish Kumar Agarwal" userId="d61eeec9-2078-40a5-b388-8f0e32cbe8dd" providerId="ADAL" clId="{3E45F843-F302-4D70-A4A1-36ABC4AE3A40}" dt="2022-09-25T03:27:16.702" v="638" actId="478"/>
          <ac:picMkLst>
            <pc:docMk/>
            <pc:sldMk cId="3512036817" sldId="301"/>
            <ac:picMk id="1028" creationId="{A6C95373-D37E-4DE3-A9A8-0AC753A5CDCF}"/>
          </ac:picMkLst>
        </pc:picChg>
        <pc:picChg chg="add mod">
          <ac:chgData name="Manish Kumar Agarwal" userId="d61eeec9-2078-40a5-b388-8f0e32cbe8dd" providerId="ADAL" clId="{3E45F843-F302-4D70-A4A1-36ABC4AE3A40}" dt="2022-09-25T03:35:55.540" v="657" actId="1076"/>
          <ac:picMkLst>
            <pc:docMk/>
            <pc:sldMk cId="3512036817" sldId="301"/>
            <ac:picMk id="1030" creationId="{A6492277-2603-4B31-AE99-2E5933F8269F}"/>
          </ac:picMkLst>
        </pc:picChg>
        <pc:picChg chg="add mod">
          <ac:chgData name="Manish Kumar Agarwal" userId="d61eeec9-2078-40a5-b388-8f0e32cbe8dd" providerId="ADAL" clId="{3E45F843-F302-4D70-A4A1-36ABC4AE3A40}" dt="2022-09-25T03:35:50.107" v="654" actId="1076"/>
          <ac:picMkLst>
            <pc:docMk/>
            <pc:sldMk cId="3512036817" sldId="301"/>
            <ac:picMk id="1032" creationId="{C1397E11-B51F-4E63-900E-4E482037ECBD}"/>
          </ac:picMkLst>
        </pc:picChg>
        <pc:picChg chg="add mod">
          <ac:chgData name="Manish Kumar Agarwal" userId="d61eeec9-2078-40a5-b388-8f0e32cbe8dd" providerId="ADAL" clId="{3E45F843-F302-4D70-A4A1-36ABC4AE3A40}" dt="2022-09-25T03:35:53.626" v="656" actId="1076"/>
          <ac:picMkLst>
            <pc:docMk/>
            <pc:sldMk cId="3512036817" sldId="301"/>
            <ac:picMk id="1034" creationId="{D08F8AA7-2C95-4951-B499-E0C8340C16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can take high dimensional data and generate cluster.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segmentation and later come with business plans to retain or on</a:t>
            </a:r>
            <a:endParaRPr/>
          </a:p>
        </p:txBody>
      </p:sp>
      <p:sp>
        <p:nvSpPr>
          <p:cNvPr id="433" name="Google Shape;43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can take high dimensional data and generate cluster.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segmentation and later come with business plans to retain or on</a:t>
            </a:r>
            <a:endParaRPr/>
          </a:p>
        </p:txBody>
      </p:sp>
      <p:sp>
        <p:nvSpPr>
          <p:cNvPr id="455" name="Google Shape;45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Only machine learning can find such patterns </a:t>
            </a:r>
            <a:endParaRPr/>
          </a:p>
        </p:txBody>
      </p:sp>
      <p:sp>
        <p:nvSpPr>
          <p:cNvPr id="486" name="Google Shape;486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083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It is a number – Regression, if it is a category – Classification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can have more than 2 classes ( like # detection) </a:t>
            </a:r>
            <a:endParaRPr/>
          </a:p>
        </p:txBody>
      </p:sp>
      <p:sp>
        <p:nvSpPr>
          <p:cNvPr id="376" name="Google Shape;37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4918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58b25163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58b251630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g158b251630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 @ 1:36 , Stop 2: 27</a:t>
            </a:r>
            <a:endParaRPr dirty="0"/>
          </a:p>
        </p:txBody>
      </p:sp>
      <p:sp>
        <p:nvSpPr>
          <p:cNvPr id="142" name="Google Shape;14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Email spam detection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Loan approvals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 driving cars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3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42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43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4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35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36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7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38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9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40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41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2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  <p:sp>
        <p:nvSpPr>
          <p:cNvPr id="16" name="Google Shape;16;p32"/>
          <p:cNvSpPr/>
          <p:nvPr/>
        </p:nvSpPr>
        <p:spPr>
          <a:xfrm>
            <a:off x="10500512" y="230188"/>
            <a:ext cx="13288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bijVUtFCm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veshSingh06/t-SNE/blob/master/t-SNE%20Implementation.ipynb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irk.borne/association-rule-mining-not-your-typical-ml-algorithm-97acda6b86c2#:~:text=If%20there%20was%20no%20association,diaper%20purchasers%20also%20buy%20be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dMFJpEGNLQ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Geeks/MasterClass" TargetMode="External"/><Relationship Id="rId2" Type="http://schemas.openxmlformats.org/officeDocument/2006/relationships/hyperlink" Target="mailto:mlgeeksinfo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jBOesZCoqc&amp;list=PL0-GT3co4r2y2YErbmuJw2L5tW4Ew2O5B" TargetMode="External"/><Relationship Id="rId2" Type="http://schemas.openxmlformats.org/officeDocument/2006/relationships/hyperlink" Target="https://www.youtube.com/watch?v=qBigTkBLU6g&amp;list=PLblh5JKOoLUK0FLuzwntyYI10UQFUhsY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7sB052Pz0sQ&amp;list=PLtBw6njQRU-rwp5__7C0oIVt26ZgjG9NI" TargetMode="External"/><Relationship Id="rId5" Type="http://schemas.openxmlformats.org/officeDocument/2006/relationships/hyperlink" Target="https://www.youtube.com/watch?v=MrLPzBxG95I&amp;list=PLl8OlHZGYOQ7bkVbuRthEsaLr7bONzbXS" TargetMode="External"/><Relationship Id="rId4" Type="http://schemas.openxmlformats.org/officeDocument/2006/relationships/hyperlink" Target="https://www.youtube.com/watch?v=Gv9_4yMHFhI&amp;list=PLblh5JKOoLUICTaGLRoHQDuF_7q2GfuJF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Geeks/MasterClas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lgeeksinfo@gmail.com" TargetMode="External"/><Relationship Id="rId5" Type="http://schemas.openxmlformats.org/officeDocument/2006/relationships/hyperlink" Target="https://www.linkedin.com/in/ml-geeks-844334251/" TargetMode="External"/><Relationship Id="rId4" Type="http://schemas.openxmlformats.org/officeDocument/2006/relationships/hyperlink" Target="https://www.linkedin.com/posts/ml-geeks-844334251_mlabrmasterclass-ml-activity-6978934955519201280-80cu?utm_source=share&amp;utm_medium=member_deskto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eachablemachine.withgoogle.com/v1/" TargetMode="External"/><Relationship Id="rId3" Type="http://schemas.openxmlformats.org/officeDocument/2006/relationships/hyperlink" Target="https://www.youtube.com/watch?v=7sB052Pz0sQ&amp;list=PLtBw6njQRU-rwp5__7C0oIVt26ZgjG9NI" TargetMode="External"/><Relationship Id="rId7" Type="http://schemas.openxmlformats.org/officeDocument/2006/relationships/hyperlink" Target="https://www.youtube.com/watch?v=LY7x2Ihqjm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7sB052Pz0s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5897880" y="2299885"/>
            <a:ext cx="5482703" cy="306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alibri"/>
              <a:buNone/>
            </a:pPr>
            <a:r>
              <a:rPr lang="en-US" dirty="0">
                <a:solidFill>
                  <a:schemeClr val="lt2"/>
                </a:solidFill>
              </a:rPr>
              <a:t>Applied Machine Learning</a:t>
            </a:r>
            <a:endParaRPr sz="8000" dirty="0"/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7707064" y="3597623"/>
            <a:ext cx="4805691" cy="83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2000" dirty="0">
                <a:solidFill>
                  <a:schemeClr val="lt2"/>
                </a:solidFill>
              </a:rPr>
              <a:t>Master Class (Sep 2022)</a:t>
            </a:r>
            <a:endParaRPr dirty="0"/>
          </a:p>
        </p:txBody>
      </p:sp>
      <p:pic>
        <p:nvPicPr>
          <p:cNvPr id="105" name="Google Shape;105;p1" descr="Educ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 extrusionOk="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06" name="Google Shape;106;p1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7" name="Google Shape;107;p1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"/>
          <p:cNvSpPr txBox="1"/>
          <p:nvPr/>
        </p:nvSpPr>
        <p:spPr>
          <a:xfrm>
            <a:off x="9959196" y="34854"/>
            <a:ext cx="2874924" cy="83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Definition</a:t>
            </a:r>
            <a:endParaRPr/>
          </a:p>
        </p:txBody>
      </p:sp>
      <p:pic>
        <p:nvPicPr>
          <p:cNvPr id="196" name="Google Shape;196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27034" y="1756467"/>
            <a:ext cx="6636091" cy="25972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E62FC9-0B08-4E1E-82BC-38917A6F5629}"/>
              </a:ext>
            </a:extLst>
          </p:cNvPr>
          <p:cNvSpPr/>
          <p:nvPr/>
        </p:nvSpPr>
        <p:spPr>
          <a:xfrm>
            <a:off x="838200" y="5101533"/>
            <a:ext cx="10995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C000"/>
                </a:solidFill>
                <a:latin typeface="Helvetica Neue"/>
              </a:rPr>
              <a:t>A computer program is said to </a:t>
            </a:r>
            <a:r>
              <a:rPr lang="en-US" sz="1800" b="1" dirty="0">
                <a:solidFill>
                  <a:srgbClr val="FFC000"/>
                </a:solidFill>
                <a:latin typeface="Helvetica Neue"/>
              </a:rPr>
              <a:t>learn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 from experience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E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 with respect to some class of tasks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T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 and performance measure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P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, if its performance at tasks in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T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, as measured by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P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, improves with experience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E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.</a:t>
            </a:r>
            <a:endParaRPr lang="en-US" sz="1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Classification Vs Regression</a:t>
            </a:r>
            <a:endParaRPr/>
          </a:p>
        </p:txBody>
      </p:sp>
      <p:grpSp>
        <p:nvGrpSpPr>
          <p:cNvPr id="300" name="Google Shape;300;p15"/>
          <p:cNvGrpSpPr/>
          <p:nvPr/>
        </p:nvGrpSpPr>
        <p:grpSpPr>
          <a:xfrm>
            <a:off x="4608560" y="2996321"/>
            <a:ext cx="7104918" cy="2009944"/>
            <a:chOff x="2270" y="1170696"/>
            <a:chExt cx="7104918" cy="2009944"/>
          </a:xfrm>
        </p:grpSpPr>
        <p:sp>
          <p:nvSpPr>
            <p:cNvPr id="301" name="Google Shape;301;p15"/>
            <p:cNvSpPr/>
            <p:nvPr/>
          </p:nvSpPr>
          <p:spPr>
            <a:xfrm>
              <a:off x="2270" y="1708240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 txBox="1"/>
            <p:nvPr/>
          </p:nvSpPr>
          <p:spPr>
            <a:xfrm>
              <a:off x="29651" y="1735621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ML types</a:t>
              </a:r>
              <a:endParaRPr dirty="0"/>
            </a:p>
          </p:txBody>
        </p:sp>
        <p:sp>
          <p:nvSpPr>
            <p:cNvPr id="303" name="Google Shape;303;p15"/>
            <p:cNvSpPr/>
            <p:nvPr/>
          </p:nvSpPr>
          <p:spPr>
            <a:xfrm rot="-2142401">
              <a:off x="1785416" y="1887561"/>
              <a:ext cx="921024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 txBox="1"/>
            <p:nvPr/>
          </p:nvSpPr>
          <p:spPr>
            <a:xfrm rot="-2142401">
              <a:off x="2222903" y="1883871"/>
              <a:ext cx="46051" cy="46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619872" y="1170696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 txBox="1"/>
            <p:nvPr/>
          </p:nvSpPr>
          <p:spPr>
            <a:xfrm>
              <a:off x="2647253" y="1198077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4489587" y="1618789"/>
              <a:ext cx="747886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 txBox="1"/>
            <p:nvPr/>
          </p:nvSpPr>
          <p:spPr>
            <a:xfrm>
              <a:off x="4844833" y="1619428"/>
              <a:ext cx="37394" cy="3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5237473" y="1170696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 txBox="1"/>
            <p:nvPr/>
          </p:nvSpPr>
          <p:spPr>
            <a:xfrm>
              <a:off x="5264854" y="1198077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Yes/No</a:t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 rot="2142401">
              <a:off x="1785416" y="2425104"/>
              <a:ext cx="921024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 txBox="1"/>
            <p:nvPr/>
          </p:nvSpPr>
          <p:spPr>
            <a:xfrm rot="2142401">
              <a:off x="2222903" y="2421414"/>
              <a:ext cx="46051" cy="46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2619872" y="2245783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 txBox="1"/>
            <p:nvPr/>
          </p:nvSpPr>
          <p:spPr>
            <a:xfrm>
              <a:off x="2647253" y="2273164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489587" y="2693876"/>
              <a:ext cx="747886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 txBox="1"/>
            <p:nvPr/>
          </p:nvSpPr>
          <p:spPr>
            <a:xfrm>
              <a:off x="4844833" y="2694515"/>
              <a:ext cx="37394" cy="3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237473" y="2245783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 txBox="1"/>
            <p:nvPr/>
          </p:nvSpPr>
          <p:spPr>
            <a:xfrm>
              <a:off x="5264854" y="2273164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Continuous type </a:t>
              </a:r>
              <a:endParaRPr/>
            </a:p>
          </p:txBody>
        </p:sp>
      </p:grpSp>
      <p:graphicFrame>
        <p:nvGraphicFramePr>
          <p:cNvPr id="319" name="Google Shape;319;p15"/>
          <p:cNvGraphicFramePr/>
          <p:nvPr/>
        </p:nvGraphicFramePr>
        <p:xfrm>
          <a:off x="1112296" y="4239024"/>
          <a:ext cx="3139875" cy="1788375"/>
        </p:xfrm>
        <a:graphic>
          <a:graphicData uri="http://schemas.openxmlformats.org/drawingml/2006/table">
            <a:tbl>
              <a:tblPr firstRow="1" bandRow="1">
                <a:noFill/>
                <a:tableStyleId>{2700AC82-4812-4F94-A9D7-0D25D6ABEBC7}</a:tableStyleId>
              </a:tblPr>
              <a:tblGrid>
                <a:gridCol w="78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Package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17.5L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0" name="Google Shape;320;p15"/>
          <p:cNvGraphicFramePr/>
          <p:nvPr/>
        </p:nvGraphicFramePr>
        <p:xfrm>
          <a:off x="1112296" y="2301085"/>
          <a:ext cx="3139875" cy="1788375"/>
        </p:xfrm>
        <a:graphic>
          <a:graphicData uri="http://schemas.openxmlformats.org/drawingml/2006/table">
            <a:tbl>
              <a:tblPr firstRow="1" bandRow="1">
                <a:noFill/>
                <a:tableStyleId>{2700AC82-4812-4F94-A9D7-0D25D6ABEBC7}</a:tableStyleId>
              </a:tblPr>
              <a:tblGrid>
                <a:gridCol w="78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Placement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767178" y="1758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dirty="0"/>
              <a:t>Machine Learning types : Based on amount of </a:t>
            </a:r>
            <a:r>
              <a:rPr lang="en-US" sz="2800" u="sng" dirty="0"/>
              <a:t>supervision needed </a:t>
            </a:r>
            <a:endParaRPr dirty="0"/>
          </a:p>
        </p:txBody>
      </p:sp>
      <p:grpSp>
        <p:nvGrpSpPr>
          <p:cNvPr id="202" name="Google Shape;202;p13"/>
          <p:cNvGrpSpPr/>
          <p:nvPr/>
        </p:nvGrpSpPr>
        <p:grpSpPr>
          <a:xfrm>
            <a:off x="2872088" y="1298531"/>
            <a:ext cx="5304822" cy="5112870"/>
            <a:chOff x="3672188" y="827"/>
            <a:chExt cx="5304822" cy="5112870"/>
          </a:xfrm>
        </p:grpSpPr>
        <p:sp>
          <p:nvSpPr>
            <p:cNvPr id="203" name="Google Shape;203;p13"/>
            <p:cNvSpPr/>
            <p:nvPr/>
          </p:nvSpPr>
          <p:spPr>
            <a:xfrm>
              <a:off x="3672188" y="2408937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 txBox="1"/>
            <p:nvPr/>
          </p:nvSpPr>
          <p:spPr>
            <a:xfrm>
              <a:off x="3692632" y="2429381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 rot="-4467012">
              <a:off x="4305895" y="1742276"/>
              <a:ext cx="208300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 txBox="1"/>
            <p:nvPr/>
          </p:nvSpPr>
          <p:spPr>
            <a:xfrm rot="-4467012">
              <a:off x="5295320" y="1702484"/>
              <a:ext cx="104150" cy="104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5626597" y="402178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 txBox="1"/>
            <p:nvPr/>
          </p:nvSpPr>
          <p:spPr>
            <a:xfrm>
              <a:off x="5647041" y="422622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 rot="-2142401">
              <a:off x="6957966" y="538221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 txBox="1"/>
            <p:nvPr/>
          </p:nvSpPr>
          <p:spPr>
            <a:xfrm rot="-2142401">
              <a:off x="7284612" y="533312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581005" y="827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 txBox="1"/>
            <p:nvPr/>
          </p:nvSpPr>
          <p:spPr>
            <a:xfrm>
              <a:off x="7601449" y="21271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 rot="2142401">
              <a:off x="6957966" y="939573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 txBox="1"/>
            <p:nvPr/>
          </p:nvSpPr>
          <p:spPr>
            <a:xfrm rot="2142401">
              <a:off x="7284612" y="934664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7581005" y="803530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 txBox="1"/>
            <p:nvPr/>
          </p:nvSpPr>
          <p:spPr>
            <a:xfrm>
              <a:off x="7601449" y="823974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 rot="2142401">
              <a:off x="5003558" y="2946331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 txBox="1"/>
            <p:nvPr/>
          </p:nvSpPr>
          <p:spPr>
            <a:xfrm rot="2142401">
              <a:off x="5330204" y="2941422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5626597" y="2810289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 txBox="1"/>
            <p:nvPr/>
          </p:nvSpPr>
          <p:spPr>
            <a:xfrm>
              <a:off x="5647041" y="2830733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 rot="-3907178">
              <a:off x="6638184" y="2544980"/>
              <a:ext cx="1327238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 txBox="1"/>
            <p:nvPr/>
          </p:nvSpPr>
          <p:spPr>
            <a:xfrm rot="-3907178">
              <a:off x="7268623" y="2524082"/>
              <a:ext cx="66361" cy="66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7581005" y="1606233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 txBox="1"/>
            <p:nvPr/>
          </p:nvSpPr>
          <p:spPr>
            <a:xfrm>
              <a:off x="7601449" y="1626677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 rot="-2142401">
              <a:off x="6957966" y="2946331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 txBox="1"/>
            <p:nvPr/>
          </p:nvSpPr>
          <p:spPr>
            <a:xfrm rot="-2142401">
              <a:off x="7284612" y="2941422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7581005" y="2408937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 txBox="1"/>
            <p:nvPr/>
          </p:nvSpPr>
          <p:spPr>
            <a:xfrm>
              <a:off x="7601449" y="2429381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 rot="2142401">
              <a:off x="6957966" y="3347683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 txBox="1"/>
            <p:nvPr/>
          </p:nvSpPr>
          <p:spPr>
            <a:xfrm rot="2142401">
              <a:off x="7284612" y="3342774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7581005" y="3211640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 txBox="1"/>
            <p:nvPr/>
          </p:nvSpPr>
          <p:spPr>
            <a:xfrm>
              <a:off x="7601449" y="3232084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Anomaly detection</a:t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rot="3907178">
              <a:off x="6638184" y="3749035"/>
              <a:ext cx="1327238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 txBox="1"/>
            <p:nvPr/>
          </p:nvSpPr>
          <p:spPr>
            <a:xfrm rot="3907178">
              <a:off x="7268623" y="3728137"/>
              <a:ext cx="66361" cy="66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581005" y="4014344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 txBox="1"/>
            <p:nvPr/>
          </p:nvSpPr>
          <p:spPr>
            <a:xfrm>
              <a:off x="7601449" y="4034788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rot="3907178">
              <a:off x="4683776" y="3347683"/>
              <a:ext cx="1327238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 txBox="1"/>
            <p:nvPr/>
          </p:nvSpPr>
          <p:spPr>
            <a:xfrm rot="3907178">
              <a:off x="5314214" y="3326785"/>
              <a:ext cx="66361" cy="66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626597" y="3612992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 txBox="1"/>
            <p:nvPr/>
          </p:nvSpPr>
          <p:spPr>
            <a:xfrm>
              <a:off x="5647041" y="3633436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 rot="4467012">
              <a:off x="4305895" y="3749035"/>
              <a:ext cx="208300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 txBox="1"/>
            <p:nvPr/>
          </p:nvSpPr>
          <p:spPr>
            <a:xfrm rot="4467012">
              <a:off x="5295320" y="3709243"/>
              <a:ext cx="104150" cy="104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5626597" y="4415695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 txBox="1"/>
            <p:nvPr/>
          </p:nvSpPr>
          <p:spPr>
            <a:xfrm>
              <a:off x="5647041" y="4436139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Supervised Learning</a:t>
            </a:r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769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If you have input and output and the task is to find the relation between input and output.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Simple example: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grpSp>
        <p:nvGrpSpPr>
          <p:cNvPr id="251" name="Google Shape;251;p14"/>
          <p:cNvGrpSpPr/>
          <p:nvPr/>
        </p:nvGrpSpPr>
        <p:grpSpPr>
          <a:xfrm>
            <a:off x="7015367" y="1595625"/>
            <a:ext cx="4752564" cy="4580596"/>
            <a:chOff x="3529217" y="741"/>
            <a:chExt cx="4752564" cy="4580596"/>
          </a:xfrm>
        </p:grpSpPr>
        <p:sp>
          <p:nvSpPr>
            <p:cNvPr id="252" name="Google Shape;252;p14"/>
            <p:cNvSpPr/>
            <p:nvPr/>
          </p:nvSpPr>
          <p:spPr>
            <a:xfrm>
              <a:off x="352921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 txBox="1"/>
            <p:nvPr/>
          </p:nvSpPr>
          <p:spPr>
            <a:xfrm>
              <a:off x="354753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 rot="-4467012">
              <a:off x="4096952" y="1559618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 txBox="1"/>
            <p:nvPr/>
          </p:nvSpPr>
          <p:spPr>
            <a:xfrm rot="-4467012">
              <a:off x="4983373" y="1525247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5280162" y="36031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 txBox="1"/>
            <p:nvPr/>
          </p:nvSpPr>
          <p:spPr>
            <a:xfrm>
              <a:off x="5298477" y="37862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 rot="-2142401">
              <a:off x="6472930" y="480911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 txBox="1"/>
            <p:nvPr/>
          </p:nvSpPr>
          <p:spPr>
            <a:xfrm rot="-2142401">
              <a:off x="6765570" y="477792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031107" y="74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 txBox="1"/>
            <p:nvPr/>
          </p:nvSpPr>
          <p:spPr>
            <a:xfrm>
              <a:off x="7049422" y="1905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2142401">
              <a:off x="6472930" y="840480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 txBox="1"/>
            <p:nvPr/>
          </p:nvSpPr>
          <p:spPr>
            <a:xfrm rot="2142401">
              <a:off x="6765570" y="837361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7031107" y="719879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 txBox="1"/>
            <p:nvPr/>
          </p:nvSpPr>
          <p:spPr>
            <a:xfrm>
              <a:off x="7049422" y="738194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 rot="2142401">
              <a:off x="4721985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 txBox="1"/>
            <p:nvPr/>
          </p:nvSpPr>
          <p:spPr>
            <a:xfrm rot="2142401">
              <a:off x="5014625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5280162" y="2517724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 txBox="1"/>
            <p:nvPr/>
          </p:nvSpPr>
          <p:spPr>
            <a:xfrm>
              <a:off x="5298477" y="2536039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 rot="-3907178">
              <a:off x="6186439" y="2278756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 txBox="1"/>
            <p:nvPr/>
          </p:nvSpPr>
          <p:spPr>
            <a:xfrm rot="-3907178">
              <a:off x="6751245" y="2261312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7031107" y="1439017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 txBox="1"/>
            <p:nvPr/>
          </p:nvSpPr>
          <p:spPr>
            <a:xfrm>
              <a:off x="7049422" y="1457332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-2142401">
              <a:off x="6472930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 txBox="1"/>
            <p:nvPr/>
          </p:nvSpPr>
          <p:spPr>
            <a:xfrm rot="-2142401">
              <a:off x="6765570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703110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 txBox="1"/>
            <p:nvPr/>
          </p:nvSpPr>
          <p:spPr>
            <a:xfrm>
              <a:off x="704942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2142401">
              <a:off x="6472930" y="2997894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 txBox="1"/>
            <p:nvPr/>
          </p:nvSpPr>
          <p:spPr>
            <a:xfrm rot="2142401">
              <a:off x="6765570" y="2994775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7031107" y="2877293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 txBox="1"/>
            <p:nvPr/>
          </p:nvSpPr>
          <p:spPr>
            <a:xfrm>
              <a:off x="7049422" y="2895608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 rot="3907178">
              <a:off x="6186439" y="3357463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 txBox="1"/>
            <p:nvPr/>
          </p:nvSpPr>
          <p:spPr>
            <a:xfrm rot="3907178">
              <a:off x="6751245" y="3340019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7031107" y="359643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 txBox="1"/>
            <p:nvPr/>
          </p:nvSpPr>
          <p:spPr>
            <a:xfrm>
              <a:off x="7049422" y="361474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 rot="3907178">
              <a:off x="4435494" y="2997894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 txBox="1"/>
            <p:nvPr/>
          </p:nvSpPr>
          <p:spPr>
            <a:xfrm rot="3907178">
              <a:off x="5000300" y="2980450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5280162" y="3236862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 txBox="1"/>
            <p:nvPr/>
          </p:nvSpPr>
          <p:spPr>
            <a:xfrm>
              <a:off x="5298477" y="3255177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rot="4467012">
              <a:off x="4096952" y="3357463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 txBox="1"/>
            <p:nvPr/>
          </p:nvSpPr>
          <p:spPr>
            <a:xfrm rot="4467012">
              <a:off x="4983373" y="3323092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5280162" y="395600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 txBox="1"/>
            <p:nvPr/>
          </p:nvSpPr>
          <p:spPr>
            <a:xfrm>
              <a:off x="5298477" y="397431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  <p:graphicFrame>
        <p:nvGraphicFramePr>
          <p:cNvPr id="294" name="Google Shape;294;p14"/>
          <p:cNvGraphicFramePr/>
          <p:nvPr/>
        </p:nvGraphicFramePr>
        <p:xfrm>
          <a:off x="1241011" y="3885923"/>
          <a:ext cx="4490250" cy="1788375"/>
        </p:xfrm>
        <a:graphic>
          <a:graphicData uri="http://schemas.openxmlformats.org/drawingml/2006/table">
            <a:tbl>
              <a:tblPr firstRow="1" bandRow="1">
                <a:noFill/>
                <a:tableStyleId>{6243E543-2554-4AD6-9634-88E761278073}</a:tableStyleId>
              </a:tblPr>
              <a:tblGrid>
                <a:gridCol w="149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Placement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7.1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8.9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6.3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Unsupervised</a:t>
            </a:r>
            <a:endParaRPr/>
          </a:p>
        </p:txBody>
      </p:sp>
      <p:sp>
        <p:nvSpPr>
          <p:cNvPr id="386" name="Google Shape;38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54533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Generally, the output is one of these four things: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highlight>
                  <a:srgbClr val="FF0000"/>
                </a:highlight>
              </a:rPr>
              <a:t>Clustering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00FF00"/>
                </a:highlight>
              </a:rPr>
              <a:t>Dimensionality reduction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00FFFF"/>
                </a:highlight>
              </a:rPr>
              <a:t>Anomaly detection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FF00FF"/>
                </a:highlight>
              </a:rPr>
              <a:t>Association rule learning </a:t>
            </a:r>
            <a:endParaRPr/>
          </a:p>
        </p:txBody>
      </p:sp>
      <p:grpSp>
        <p:nvGrpSpPr>
          <p:cNvPr id="387" name="Google Shape;387;p18"/>
          <p:cNvGrpSpPr/>
          <p:nvPr/>
        </p:nvGrpSpPr>
        <p:grpSpPr>
          <a:xfrm>
            <a:off x="6458217" y="1395283"/>
            <a:ext cx="5280124" cy="5089067"/>
            <a:chOff x="1531887" y="823"/>
            <a:chExt cx="5280124" cy="5089067"/>
          </a:xfrm>
        </p:grpSpPr>
        <p:sp>
          <p:nvSpPr>
            <p:cNvPr id="388" name="Google Shape;388;p18"/>
            <p:cNvSpPr/>
            <p:nvPr/>
          </p:nvSpPr>
          <p:spPr>
            <a:xfrm>
              <a:off x="1531887" y="2397721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 txBox="1"/>
            <p:nvPr/>
          </p:nvSpPr>
          <p:spPr>
            <a:xfrm>
              <a:off x="1552236" y="2418070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 rot="-4467012">
              <a:off x="2162644" y="1734108"/>
              <a:ext cx="207330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 txBox="1"/>
            <p:nvPr/>
          </p:nvSpPr>
          <p:spPr>
            <a:xfrm rot="-4467012">
              <a:off x="3147462" y="1694558"/>
              <a:ext cx="103665" cy="103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3477196" y="400306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 txBox="1"/>
            <p:nvPr/>
          </p:nvSpPr>
          <p:spPr>
            <a:xfrm>
              <a:off x="3497545" y="420655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 rot="-2142401">
              <a:off x="4802368" y="535658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 txBox="1"/>
            <p:nvPr/>
          </p:nvSpPr>
          <p:spPr>
            <a:xfrm rot="-2142401">
              <a:off x="5127492" y="530829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5422505" y="823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 txBox="1"/>
            <p:nvPr/>
          </p:nvSpPr>
          <p:spPr>
            <a:xfrm>
              <a:off x="5442854" y="21172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 rot="2142401">
              <a:off x="4802368" y="935141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 txBox="1"/>
            <p:nvPr/>
          </p:nvSpPr>
          <p:spPr>
            <a:xfrm rot="2142401">
              <a:off x="5127492" y="930312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5422505" y="799789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 txBox="1"/>
            <p:nvPr/>
          </p:nvSpPr>
          <p:spPr>
            <a:xfrm>
              <a:off x="5442854" y="820138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 rot="2142401">
              <a:off x="2857059" y="2932557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 txBox="1"/>
            <p:nvPr/>
          </p:nvSpPr>
          <p:spPr>
            <a:xfrm rot="2142401">
              <a:off x="3182183" y="2927728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3477196" y="2797205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 txBox="1"/>
            <p:nvPr/>
          </p:nvSpPr>
          <p:spPr>
            <a:xfrm>
              <a:off x="3497545" y="2817554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 rot="-3907178">
              <a:off x="4484074" y="2533074"/>
              <a:ext cx="1321059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 txBox="1"/>
            <p:nvPr/>
          </p:nvSpPr>
          <p:spPr>
            <a:xfrm rot="-3907178">
              <a:off x="5111578" y="2512330"/>
              <a:ext cx="66052" cy="66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5422505" y="1598755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 txBox="1"/>
            <p:nvPr/>
          </p:nvSpPr>
          <p:spPr>
            <a:xfrm>
              <a:off x="5442854" y="1619104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 rot="-2142401">
              <a:off x="4802368" y="2932557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 txBox="1"/>
            <p:nvPr/>
          </p:nvSpPr>
          <p:spPr>
            <a:xfrm rot="-2142401">
              <a:off x="5127492" y="2927728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5422505" y="2397721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 txBox="1"/>
            <p:nvPr/>
          </p:nvSpPr>
          <p:spPr>
            <a:xfrm>
              <a:off x="5442854" y="2418070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 rot="2142401">
              <a:off x="4802368" y="3332040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 txBox="1"/>
            <p:nvPr/>
          </p:nvSpPr>
          <p:spPr>
            <a:xfrm rot="2142401">
              <a:off x="5127492" y="3327211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422505" y="3196688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 txBox="1"/>
            <p:nvPr/>
          </p:nvSpPr>
          <p:spPr>
            <a:xfrm>
              <a:off x="5442854" y="3217037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 rot="3907178">
              <a:off x="4484074" y="3731523"/>
              <a:ext cx="1321059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 txBox="1"/>
            <p:nvPr/>
          </p:nvSpPr>
          <p:spPr>
            <a:xfrm rot="3907178">
              <a:off x="5111578" y="3710779"/>
              <a:ext cx="66052" cy="66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5422505" y="3995654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 txBox="1"/>
            <p:nvPr/>
          </p:nvSpPr>
          <p:spPr>
            <a:xfrm>
              <a:off x="5442854" y="4016003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 rot="3907178">
              <a:off x="2538765" y="3332040"/>
              <a:ext cx="1321059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 txBox="1"/>
            <p:nvPr/>
          </p:nvSpPr>
          <p:spPr>
            <a:xfrm rot="3907178">
              <a:off x="3166269" y="3311296"/>
              <a:ext cx="66052" cy="66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3477196" y="3596171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 txBox="1"/>
            <p:nvPr/>
          </p:nvSpPr>
          <p:spPr>
            <a:xfrm>
              <a:off x="3497545" y="3616520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 rot="4467012">
              <a:off x="2162644" y="3731523"/>
              <a:ext cx="207330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 txBox="1"/>
            <p:nvPr/>
          </p:nvSpPr>
          <p:spPr>
            <a:xfrm rot="4467012">
              <a:off x="3147462" y="3691973"/>
              <a:ext cx="103665" cy="103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477196" y="4395137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 txBox="1"/>
            <p:nvPr/>
          </p:nvSpPr>
          <p:spPr>
            <a:xfrm>
              <a:off x="3497545" y="4415486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Unsupervised learning - </a:t>
            </a:r>
            <a:r>
              <a:rPr lang="en-US">
                <a:solidFill>
                  <a:schemeClr val="dk1"/>
                </a:solidFill>
                <a:highlight>
                  <a:srgbClr val="FF0000"/>
                </a:highlight>
              </a:rPr>
              <a:t>Clustering</a:t>
            </a:r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761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Clustering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Ex1: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Plot the student data on a coordinate system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We can now label the students  based on clusters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Other examples: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Customer segmentation 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cxnSp>
        <p:nvCxnSpPr>
          <p:cNvPr id="437" name="Google Shape;437;p19"/>
          <p:cNvCxnSpPr/>
          <p:nvPr/>
        </p:nvCxnSpPr>
        <p:spPr>
          <a:xfrm>
            <a:off x="8254652" y="3820438"/>
            <a:ext cx="26555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8" name="Google Shape;438;p19"/>
          <p:cNvCxnSpPr/>
          <p:nvPr/>
        </p:nvCxnSpPr>
        <p:spPr>
          <a:xfrm rot="10800000">
            <a:off x="8254652" y="1941534"/>
            <a:ext cx="0" cy="18789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9" name="Google Shape;439;p19"/>
          <p:cNvSpPr/>
          <p:nvPr/>
        </p:nvSpPr>
        <p:spPr>
          <a:xfrm>
            <a:off x="8843375" y="2329841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9"/>
          <p:cNvSpPr/>
          <p:nvPr/>
        </p:nvSpPr>
        <p:spPr>
          <a:xfrm>
            <a:off x="8995775" y="2770339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9"/>
          <p:cNvSpPr/>
          <p:nvPr/>
        </p:nvSpPr>
        <p:spPr>
          <a:xfrm>
            <a:off x="9569884" y="2467628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9766125" y="2898731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9"/>
          <p:cNvSpPr/>
          <p:nvPr/>
        </p:nvSpPr>
        <p:spPr>
          <a:xfrm>
            <a:off x="9918525" y="3339229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9"/>
          <p:cNvSpPr/>
          <p:nvPr/>
        </p:nvSpPr>
        <p:spPr>
          <a:xfrm>
            <a:off x="10492634" y="3036518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9"/>
          <p:cNvSpPr/>
          <p:nvPr/>
        </p:nvSpPr>
        <p:spPr>
          <a:xfrm>
            <a:off x="8847551" y="3285993"/>
            <a:ext cx="187891" cy="225467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9"/>
          <p:cNvSpPr/>
          <p:nvPr/>
        </p:nvSpPr>
        <p:spPr>
          <a:xfrm>
            <a:off x="9421660" y="298328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7" name="Google Shape;447;p19"/>
          <p:cNvCxnSpPr/>
          <p:nvPr/>
        </p:nvCxnSpPr>
        <p:spPr>
          <a:xfrm>
            <a:off x="8843375" y="2027361"/>
            <a:ext cx="2066700" cy="955800"/>
          </a:xfrm>
          <a:prstGeom prst="curvedConnector3">
            <a:avLst>
              <a:gd name="adj1" fmla="val 160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8" name="Google Shape;448;p19"/>
          <p:cNvSpPr/>
          <p:nvPr/>
        </p:nvSpPr>
        <p:spPr>
          <a:xfrm>
            <a:off x="10070925" y="2426919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9"/>
          <p:cNvSpPr/>
          <p:nvPr/>
        </p:nvSpPr>
        <p:spPr>
          <a:xfrm>
            <a:off x="7789112" y="2943940"/>
            <a:ext cx="1726493" cy="1129431"/>
          </a:xfrm>
          <a:prstGeom prst="arc">
            <a:avLst>
              <a:gd name="adj1" fmla="val 15274672"/>
              <a:gd name="adj2" fmla="val 110857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9"/>
          <p:cNvSpPr/>
          <p:nvPr/>
        </p:nvSpPr>
        <p:spPr>
          <a:xfrm>
            <a:off x="9156527" y="3491629"/>
            <a:ext cx="187891" cy="225467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9"/>
          <p:cNvSpPr txBox="1"/>
          <p:nvPr/>
        </p:nvSpPr>
        <p:spPr>
          <a:xfrm>
            <a:off x="8843375" y="3928047"/>
            <a:ext cx="13910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Unsupervised learning – </a:t>
            </a:r>
            <a:r>
              <a:rPr lang="en-US" sz="3200">
                <a:highlight>
                  <a:srgbClr val="00FF00"/>
                </a:highlight>
              </a:rPr>
              <a:t>Dimensionality reduction</a:t>
            </a:r>
            <a:endParaRPr/>
          </a:p>
        </p:txBody>
      </p:sp>
      <p:sp>
        <p:nvSpPr>
          <p:cNvPr id="458" name="Google Shape;458;p20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6301635" cy="476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100s or 1000s of input column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Model performance will be slow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Highly dimensionality data cannot be visualized ?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Eg: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MNIST data set is ~ 784 dimension( 28  X 28)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b="1"/>
              <a:t>T-SNE </a:t>
            </a:r>
            <a:r>
              <a:rPr lang="en-US"/>
              <a:t>helps to reduce the dimension to 3 dimension which can now be visualized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7048395" y="2413337"/>
            <a:ext cx="4872625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Youtube: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https://www.youtube.com/watch?v=-bijVUtFCm4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Implementation:</a:t>
            </a:r>
            <a:endParaRPr sz="18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https://github.com/deveshSingh06/t-SNE/blob/master/t-SNE%20Implementation.ipynb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0"/>
          <p:cNvSpPr txBox="1"/>
          <p:nvPr/>
        </p:nvSpPr>
        <p:spPr>
          <a:xfrm>
            <a:off x="6956955" y="1426988"/>
            <a:ext cx="274215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T-SNE with MNIST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/>
              <a:t>Unsupervised learning – </a:t>
            </a:r>
            <a:r>
              <a:rPr lang="en-US" sz="3600">
                <a:highlight>
                  <a:srgbClr val="00FFFF"/>
                </a:highlight>
              </a:rPr>
              <a:t>Anomaly detection</a:t>
            </a:r>
            <a:endParaRPr/>
          </a:p>
        </p:txBody>
      </p:sp>
      <p:sp>
        <p:nvSpPr>
          <p:cNvPr id="467" name="Google Shape;46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761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Find anomalous pattern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Loan approval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Manufacturing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Software logs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User logins and log out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Security logs etc. </a:t>
            </a:r>
            <a:endParaRPr/>
          </a:p>
          <a:p>
            <a:pPr marL="6858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 sz="3600"/>
          </a:p>
        </p:txBody>
      </p:sp>
      <p:cxnSp>
        <p:nvCxnSpPr>
          <p:cNvPr id="468" name="Google Shape;468;p21"/>
          <p:cNvCxnSpPr/>
          <p:nvPr/>
        </p:nvCxnSpPr>
        <p:spPr>
          <a:xfrm>
            <a:off x="8254652" y="3820438"/>
            <a:ext cx="26555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9" name="Google Shape;469;p21"/>
          <p:cNvCxnSpPr/>
          <p:nvPr/>
        </p:nvCxnSpPr>
        <p:spPr>
          <a:xfrm rot="10800000">
            <a:off x="8254652" y="1941534"/>
            <a:ext cx="0" cy="18789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0" name="Google Shape;470;p21"/>
          <p:cNvSpPr/>
          <p:nvPr/>
        </p:nvSpPr>
        <p:spPr>
          <a:xfrm>
            <a:off x="9068843" y="241736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9113729" y="2757815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/>
          <p:nvPr/>
        </p:nvSpPr>
        <p:spPr>
          <a:xfrm>
            <a:off x="9475938" y="2506167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9599111" y="2772183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9753599" y="3011464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/>
          <p:nvPr/>
        </p:nvSpPr>
        <p:spPr>
          <a:xfrm>
            <a:off x="10522964" y="3413097"/>
            <a:ext cx="187891" cy="225467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8759375" y="261239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9421660" y="298328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9371034" y="2699278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9093898" y="3070844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 txBox="1"/>
          <p:nvPr/>
        </p:nvSpPr>
        <p:spPr>
          <a:xfrm rot="-5400000">
            <a:off x="7725697" y="2145175"/>
            <a:ext cx="607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heat</a:t>
            </a:r>
            <a:endParaRPr/>
          </a:p>
        </p:txBody>
      </p:sp>
      <p:sp>
        <p:nvSpPr>
          <p:cNvPr id="481" name="Google Shape;481;p21"/>
          <p:cNvSpPr txBox="1"/>
          <p:nvPr/>
        </p:nvSpPr>
        <p:spPr>
          <a:xfrm>
            <a:off x="10106418" y="3813408"/>
            <a:ext cx="10209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vibration</a:t>
            </a:r>
            <a:endParaRPr/>
          </a:p>
        </p:txBody>
      </p:sp>
      <p:sp>
        <p:nvSpPr>
          <p:cNvPr id="482" name="Google Shape;482;p21"/>
          <p:cNvSpPr/>
          <p:nvPr/>
        </p:nvSpPr>
        <p:spPr>
          <a:xfrm>
            <a:off x="10266186" y="3296310"/>
            <a:ext cx="643984" cy="476741"/>
          </a:xfrm>
          <a:prstGeom prst="ellipse">
            <a:avLst/>
          </a:prstGeom>
          <a:noFill/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dirty="0"/>
              <a:t>Unsupervised learning – </a:t>
            </a:r>
            <a:r>
              <a:rPr lang="en-US" sz="3600" dirty="0">
                <a:highlight>
                  <a:srgbClr val="FF00FF"/>
                </a:highlight>
              </a:rPr>
              <a:t>Association rule based learning </a:t>
            </a:r>
            <a:endParaRPr dirty="0"/>
          </a:p>
        </p:txBody>
      </p:sp>
      <p:sp>
        <p:nvSpPr>
          <p:cNvPr id="489" name="Google Shape;48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16791" cy="486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Eg: Amazon recommendation of related products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Looks at the bills and identify patterns and may be place these items together or provide discounts together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Interesting case study: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https://medium.com/@kirk.borne/association-rule-mining-not-your-typical-ml-algorithm-97acda6b86c2#:~:text=If%20there%20was%20no%20association,diaper%20purchasers%20also%20buy%20beer</a:t>
            </a:r>
            <a:r>
              <a:rPr lang="en-US"/>
              <a:t>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  <p:pic>
        <p:nvPicPr>
          <p:cNvPr id="490" name="Google Shape;49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7726" y="2179530"/>
            <a:ext cx="5397545" cy="2994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3600" dirty="0"/>
              <a:t>ML types : Based on amount of supervision needed </a:t>
            </a:r>
            <a:endParaRPr sz="3600" dirty="0"/>
          </a:p>
        </p:txBody>
      </p:sp>
      <p:grpSp>
        <p:nvGrpSpPr>
          <p:cNvPr id="496" name="Google Shape;496;p23"/>
          <p:cNvGrpSpPr/>
          <p:nvPr/>
        </p:nvGrpSpPr>
        <p:grpSpPr>
          <a:xfrm>
            <a:off x="6318134" y="1481376"/>
            <a:ext cx="5080230" cy="4896406"/>
            <a:chOff x="3540644" y="792"/>
            <a:chExt cx="5080230" cy="4896406"/>
          </a:xfrm>
        </p:grpSpPr>
        <p:sp>
          <p:nvSpPr>
            <p:cNvPr id="497" name="Google Shape;497;p23"/>
            <p:cNvSpPr/>
            <p:nvPr/>
          </p:nvSpPr>
          <p:spPr>
            <a:xfrm>
              <a:off x="3540644" y="2306949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 txBox="1"/>
            <p:nvPr/>
          </p:nvSpPr>
          <p:spPr>
            <a:xfrm>
              <a:off x="3560222" y="2326527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 rot="-4467012">
              <a:off x="4147521" y="1667993"/>
              <a:ext cx="19948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 txBox="1"/>
            <p:nvPr/>
          </p:nvSpPr>
          <p:spPr>
            <a:xfrm rot="-4467012">
              <a:off x="5095057" y="1630406"/>
              <a:ext cx="99740" cy="99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412308" y="385151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 txBox="1"/>
            <p:nvPr/>
          </p:nvSpPr>
          <p:spPr>
            <a:xfrm>
              <a:off x="5431886" y="404729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 rot="-2142401">
              <a:off x="6687311" y="514914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 txBox="1"/>
            <p:nvPr/>
          </p:nvSpPr>
          <p:spPr>
            <a:xfrm rot="-2142401">
              <a:off x="7000127" y="510733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7283972" y="792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 txBox="1"/>
            <p:nvPr/>
          </p:nvSpPr>
          <p:spPr>
            <a:xfrm>
              <a:off x="7303550" y="20370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rot="2142401">
              <a:off x="6687311" y="899274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 txBox="1"/>
            <p:nvPr/>
          </p:nvSpPr>
          <p:spPr>
            <a:xfrm rot="2142401">
              <a:off x="7000127" y="895093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7283972" y="769511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 txBox="1"/>
            <p:nvPr/>
          </p:nvSpPr>
          <p:spPr>
            <a:xfrm>
              <a:off x="7303550" y="789089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 rot="2142401">
              <a:off x="4815647" y="2821072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 txBox="1"/>
            <p:nvPr/>
          </p:nvSpPr>
          <p:spPr>
            <a:xfrm rot="2142401">
              <a:off x="5128464" y="2816891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5412308" y="2691309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3"/>
            <p:cNvSpPr txBox="1"/>
            <p:nvPr/>
          </p:nvSpPr>
          <p:spPr>
            <a:xfrm>
              <a:off x="5431886" y="2710887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 rot="-3907178">
              <a:off x="6381068" y="2436712"/>
              <a:ext cx="127104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3"/>
            <p:cNvSpPr txBox="1"/>
            <p:nvPr/>
          </p:nvSpPr>
          <p:spPr>
            <a:xfrm rot="-3907178">
              <a:off x="6984815" y="2417219"/>
              <a:ext cx="63552" cy="6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283972" y="1538230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 txBox="1"/>
            <p:nvPr/>
          </p:nvSpPr>
          <p:spPr>
            <a:xfrm>
              <a:off x="7303550" y="1557808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 rot="-2142401">
              <a:off x="6687311" y="2821072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3"/>
            <p:cNvSpPr txBox="1"/>
            <p:nvPr/>
          </p:nvSpPr>
          <p:spPr>
            <a:xfrm rot="-2142401">
              <a:off x="7000127" y="2816891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7283972" y="2306949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3"/>
            <p:cNvSpPr txBox="1"/>
            <p:nvPr/>
          </p:nvSpPr>
          <p:spPr>
            <a:xfrm>
              <a:off x="7303550" y="2326527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 rot="2142401">
              <a:off x="6687311" y="3205431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3"/>
            <p:cNvSpPr txBox="1"/>
            <p:nvPr/>
          </p:nvSpPr>
          <p:spPr>
            <a:xfrm rot="2142401">
              <a:off x="7000127" y="3201250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7283972" y="3075668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 txBox="1"/>
            <p:nvPr/>
          </p:nvSpPr>
          <p:spPr>
            <a:xfrm>
              <a:off x="7303550" y="3095246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 rot="3907178">
              <a:off x="6381068" y="3589791"/>
              <a:ext cx="127104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 txBox="1"/>
            <p:nvPr/>
          </p:nvSpPr>
          <p:spPr>
            <a:xfrm rot="3907178">
              <a:off x="6984815" y="3570298"/>
              <a:ext cx="63552" cy="6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7283972" y="3844387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3"/>
            <p:cNvSpPr txBox="1"/>
            <p:nvPr/>
          </p:nvSpPr>
          <p:spPr>
            <a:xfrm>
              <a:off x="7303550" y="3863965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 rot="3907178">
              <a:off x="4509404" y="3205431"/>
              <a:ext cx="127104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 txBox="1"/>
            <p:nvPr/>
          </p:nvSpPr>
          <p:spPr>
            <a:xfrm rot="3907178">
              <a:off x="5113151" y="3185938"/>
              <a:ext cx="63552" cy="6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5412308" y="3460028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 txBox="1"/>
            <p:nvPr/>
          </p:nvSpPr>
          <p:spPr>
            <a:xfrm>
              <a:off x="5431886" y="3479606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 rot="4467012">
              <a:off x="4147521" y="3589791"/>
              <a:ext cx="19948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3"/>
            <p:cNvSpPr txBox="1"/>
            <p:nvPr/>
          </p:nvSpPr>
          <p:spPr>
            <a:xfrm rot="4467012">
              <a:off x="5095057" y="3552203"/>
              <a:ext cx="99740" cy="99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5412308" y="4228747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 txBox="1"/>
            <p:nvPr/>
          </p:nvSpPr>
          <p:spPr>
            <a:xfrm>
              <a:off x="5431886" y="4248325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  <p:sp>
        <p:nvSpPr>
          <p:cNvPr id="539" name="Google Shape;539;p23"/>
          <p:cNvSpPr txBox="1"/>
          <p:nvPr/>
        </p:nvSpPr>
        <p:spPr>
          <a:xfrm>
            <a:off x="788933" y="1667515"/>
            <a:ext cx="5516791" cy="486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the cost of labelling the data is high.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idea is to generate partially labelled data and use it to label other non labelled data.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Eg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Facebook if you label one image al other images with your pics will get labelled.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Photos cluster photos (without knowing the label) and once you label one image all other pictures are labelled. </a:t>
            </a:r>
            <a:endParaRPr dirty="0"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/>
          <p:nvPr/>
        </p:nvSpPr>
        <p:spPr>
          <a:xfrm>
            <a:off x="10333609" y="4625266"/>
            <a:ext cx="1020192" cy="851546"/>
          </a:xfrm>
          <a:prstGeom prst="rect">
            <a:avLst/>
          </a:prstGeom>
          <a:gradFill>
            <a:gsLst>
              <a:gs pos="0">
                <a:srgbClr val="90DCC0"/>
              </a:gs>
              <a:gs pos="50000">
                <a:srgbClr val="BBE8D6"/>
              </a:gs>
              <a:gs pos="100000">
                <a:srgbClr val="DEF2EA"/>
              </a:gs>
            </a:gsLst>
            <a:lin ang="0" scaled="0"/>
          </a:gra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838200" y="1520189"/>
            <a:ext cx="10911840" cy="497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indent="-228600">
              <a:spcBef>
                <a:spcPts val="0"/>
              </a:spcBef>
              <a:buSzPts val="2400"/>
            </a:pPr>
            <a:r>
              <a:rPr lang="en-US" dirty="0"/>
              <a:t>Applications &amp; Future of machine learning </a:t>
            </a:r>
            <a:endParaRPr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/>
              <a:t>Types of machine learning </a:t>
            </a:r>
            <a:endParaRPr dirty="0"/>
          </a:p>
          <a:p>
            <a:pPr marL="228600" indent="-228600">
              <a:spcBef>
                <a:spcPts val="500"/>
              </a:spcBef>
              <a:buClr>
                <a:srgbClr val="642415"/>
              </a:buClr>
              <a:buSzPts val="2400"/>
            </a:pPr>
            <a:r>
              <a:rPr lang="en-US" dirty="0">
                <a:solidFill>
                  <a:srgbClr val="642415"/>
                </a:solidFill>
                <a:highlight>
                  <a:srgbClr val="FFFF00"/>
                </a:highlight>
              </a:rPr>
              <a:t>Build a simple regression model </a:t>
            </a:r>
            <a:endParaRPr dirty="0">
              <a:highlight>
                <a:srgbClr val="FFFF00"/>
              </a:highlight>
            </a:endParaRPr>
          </a:p>
          <a:p>
            <a:pPr marL="228600" indent="-228600">
              <a:spcBef>
                <a:spcPts val="500"/>
              </a:spcBef>
              <a:buClr>
                <a:srgbClr val="642415"/>
              </a:buClr>
              <a:buSzPts val="2400"/>
            </a:pPr>
            <a:r>
              <a:rPr lang="en-US" dirty="0">
                <a:solidFill>
                  <a:srgbClr val="642415"/>
                </a:solidFill>
                <a:highlight>
                  <a:srgbClr val="FFFF00"/>
                </a:highlight>
              </a:rPr>
              <a:t>Build a simple CNN image detection model  </a:t>
            </a:r>
            <a:endParaRPr lang="en-US" dirty="0">
              <a:highlight>
                <a:srgbClr val="FFFF00"/>
              </a:highlight>
            </a:endParaRPr>
          </a:p>
          <a:p>
            <a:pPr marL="228600" indent="-228600">
              <a:spcBef>
                <a:spcPts val="500"/>
              </a:spcBef>
              <a:buClr>
                <a:srgbClr val="FFC000"/>
              </a:buClr>
              <a:buSzPts val="2400"/>
            </a:pPr>
            <a:r>
              <a:rPr lang="en-US" dirty="0">
                <a:solidFill>
                  <a:srgbClr val="FFC000"/>
                </a:solidFill>
              </a:rPr>
              <a:t>Challenges for Machine Learning </a:t>
            </a:r>
            <a:endParaRPr lang="en-US" dirty="0"/>
          </a:p>
          <a:p>
            <a:pPr marL="228600" indent="-228600">
              <a:spcBef>
                <a:spcPts val="500"/>
              </a:spcBef>
              <a:buClr>
                <a:srgbClr val="FFC000"/>
              </a:buClr>
              <a:buSzPts val="2400"/>
            </a:pPr>
            <a:r>
              <a:rPr lang="en-US" dirty="0">
                <a:solidFill>
                  <a:srgbClr val="FFC000"/>
                </a:solidFill>
              </a:rPr>
              <a:t>Learning Roadmap for machine learning </a:t>
            </a:r>
            <a:endParaRPr dirty="0"/>
          </a:p>
          <a:p>
            <a:pPr marL="685800" lvl="1" indent="-228600">
              <a:buSzPts val="2000"/>
            </a:pPr>
            <a:r>
              <a:rPr lang="en-US" dirty="0"/>
              <a:t>What you should know to learn machine learning </a:t>
            </a:r>
            <a:endParaRPr dirty="0"/>
          </a:p>
          <a:p>
            <a:pPr marL="685800" lvl="1" indent="-228600">
              <a:buSzPts val="2000"/>
            </a:pPr>
            <a:r>
              <a:rPr lang="en-US" dirty="0"/>
              <a:t>Free resources ( you tube playlist, Books, GitHub profiles, Podcast ) </a:t>
            </a:r>
            <a:endParaRPr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/>
              <a:t>Brain Twister (Interesting quiz)</a:t>
            </a:r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/>
              <a:t>How </a:t>
            </a:r>
            <a:r>
              <a:rPr lang="en-US" dirty="0">
                <a:solidFill>
                  <a:srgbClr val="FFC000"/>
                </a:solidFill>
              </a:rPr>
              <a:t>MLGeeks</a:t>
            </a:r>
            <a:r>
              <a:rPr lang="en-US" dirty="0"/>
              <a:t> can help with you ML journey</a:t>
            </a:r>
            <a:endParaRPr dirty="0"/>
          </a:p>
          <a:p>
            <a:pPr marL="685800" lvl="1" indent="-228600">
              <a:buSzPts val="2000"/>
            </a:pPr>
            <a:r>
              <a:rPr lang="en-US" dirty="0"/>
              <a:t>70% applied machine learning, lots of assignments and hands-on practice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lang="en-US" dirty="0">
                <a:solidFill>
                  <a:srgbClr val="FFC000"/>
                </a:solidFill>
              </a:rPr>
              <a:t>References</a:t>
            </a:r>
            <a:endParaRPr dirty="0"/>
          </a:p>
        </p:txBody>
      </p:sp>
      <p:sp>
        <p:nvSpPr>
          <p:cNvPr id="118" name="Google Shape;118;p2"/>
          <p:cNvSpPr/>
          <p:nvPr/>
        </p:nvSpPr>
        <p:spPr>
          <a:xfrm>
            <a:off x="8595360" y="2158905"/>
            <a:ext cx="2142418" cy="547847"/>
          </a:xfrm>
          <a:prstGeom prst="wedgeRectCallout">
            <a:avLst>
              <a:gd name="adj1" fmla="val -102359"/>
              <a:gd name="adj2" fmla="val 30389"/>
            </a:avLst>
          </a:prstGeom>
          <a:gradFill>
            <a:gsLst>
              <a:gs pos="0">
                <a:srgbClr val="90DCC0"/>
              </a:gs>
              <a:gs pos="50000">
                <a:srgbClr val="BBE8D6"/>
              </a:gs>
              <a:gs pos="100000">
                <a:srgbClr val="DEF2EA"/>
              </a:gs>
            </a:gsLst>
            <a:lin ang="0" scaled="0"/>
          </a:gra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 on</a:t>
            </a:r>
            <a:endParaRPr/>
          </a:p>
        </p:txBody>
      </p:sp>
      <p:pic>
        <p:nvPicPr>
          <p:cNvPr id="119" name="Google Shape;119;p2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5540" y="4719215"/>
            <a:ext cx="515881" cy="5021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10356039" y="5231464"/>
            <a:ext cx="1119747" cy="23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 Twister/s</a:t>
            </a:r>
            <a:endParaRPr sz="1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Reinforcement Learning</a:t>
            </a:r>
            <a:endParaRPr/>
          </a:p>
        </p:txBody>
      </p:sp>
      <p:grpSp>
        <p:nvGrpSpPr>
          <p:cNvPr id="545" name="Google Shape;545;p24"/>
          <p:cNvGrpSpPr/>
          <p:nvPr/>
        </p:nvGrpSpPr>
        <p:grpSpPr>
          <a:xfrm>
            <a:off x="6558167" y="1527045"/>
            <a:ext cx="4752564" cy="4580596"/>
            <a:chOff x="3529217" y="741"/>
            <a:chExt cx="4752564" cy="4580596"/>
          </a:xfrm>
        </p:grpSpPr>
        <p:sp>
          <p:nvSpPr>
            <p:cNvPr id="546" name="Google Shape;546;p24"/>
            <p:cNvSpPr/>
            <p:nvPr/>
          </p:nvSpPr>
          <p:spPr>
            <a:xfrm>
              <a:off x="352921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 txBox="1"/>
            <p:nvPr/>
          </p:nvSpPr>
          <p:spPr>
            <a:xfrm>
              <a:off x="354753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 rot="-4467012">
              <a:off x="4096952" y="1559618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 txBox="1"/>
            <p:nvPr/>
          </p:nvSpPr>
          <p:spPr>
            <a:xfrm rot="-4467012">
              <a:off x="4983373" y="1525247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5280162" y="36031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 txBox="1"/>
            <p:nvPr/>
          </p:nvSpPr>
          <p:spPr>
            <a:xfrm>
              <a:off x="5298477" y="37862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 rot="-2142401">
              <a:off x="6472930" y="480911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4"/>
            <p:cNvSpPr txBox="1"/>
            <p:nvPr/>
          </p:nvSpPr>
          <p:spPr>
            <a:xfrm rot="-2142401">
              <a:off x="6765570" y="477792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7031107" y="74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4"/>
            <p:cNvSpPr txBox="1"/>
            <p:nvPr/>
          </p:nvSpPr>
          <p:spPr>
            <a:xfrm>
              <a:off x="7049422" y="1905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 rot="2142401">
              <a:off x="6472930" y="840480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4"/>
            <p:cNvSpPr txBox="1"/>
            <p:nvPr/>
          </p:nvSpPr>
          <p:spPr>
            <a:xfrm rot="2142401">
              <a:off x="6765570" y="837361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7031107" y="719879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 txBox="1"/>
            <p:nvPr/>
          </p:nvSpPr>
          <p:spPr>
            <a:xfrm>
              <a:off x="7049422" y="738194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rot="2142401">
              <a:off x="4721985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 txBox="1"/>
            <p:nvPr/>
          </p:nvSpPr>
          <p:spPr>
            <a:xfrm rot="2142401">
              <a:off x="5014625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5280162" y="2517724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4"/>
            <p:cNvSpPr txBox="1"/>
            <p:nvPr/>
          </p:nvSpPr>
          <p:spPr>
            <a:xfrm>
              <a:off x="5298477" y="2536039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 rot="-3907178">
              <a:off x="6186439" y="2278756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 txBox="1"/>
            <p:nvPr/>
          </p:nvSpPr>
          <p:spPr>
            <a:xfrm rot="-3907178">
              <a:off x="6751245" y="2261312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7031107" y="1439017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 txBox="1"/>
            <p:nvPr/>
          </p:nvSpPr>
          <p:spPr>
            <a:xfrm>
              <a:off x="7049422" y="1457332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 rot="-2142401">
              <a:off x="6472930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 txBox="1"/>
            <p:nvPr/>
          </p:nvSpPr>
          <p:spPr>
            <a:xfrm rot="-2142401">
              <a:off x="6765570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703110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 txBox="1"/>
            <p:nvPr/>
          </p:nvSpPr>
          <p:spPr>
            <a:xfrm>
              <a:off x="704942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 rot="2142401">
              <a:off x="6472930" y="2997894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 txBox="1"/>
            <p:nvPr/>
          </p:nvSpPr>
          <p:spPr>
            <a:xfrm rot="2142401">
              <a:off x="6765570" y="2994775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7031107" y="2877293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 txBox="1"/>
            <p:nvPr/>
          </p:nvSpPr>
          <p:spPr>
            <a:xfrm>
              <a:off x="7049422" y="2895608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 rot="3907178">
              <a:off x="6186439" y="3357463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 txBox="1"/>
            <p:nvPr/>
          </p:nvSpPr>
          <p:spPr>
            <a:xfrm rot="3907178">
              <a:off x="6751245" y="3340019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7031107" y="359643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 txBox="1"/>
            <p:nvPr/>
          </p:nvSpPr>
          <p:spPr>
            <a:xfrm>
              <a:off x="7049422" y="361474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 rot="3907178">
              <a:off x="4435494" y="2997894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 txBox="1"/>
            <p:nvPr/>
          </p:nvSpPr>
          <p:spPr>
            <a:xfrm rot="3907178">
              <a:off x="5000300" y="2980450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5280162" y="3236862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 txBox="1"/>
            <p:nvPr/>
          </p:nvSpPr>
          <p:spPr>
            <a:xfrm>
              <a:off x="5298477" y="3255177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 rot="4467012">
              <a:off x="4096952" y="3357463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 txBox="1"/>
            <p:nvPr/>
          </p:nvSpPr>
          <p:spPr>
            <a:xfrm rot="4467012">
              <a:off x="4983373" y="3323092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5280162" y="395600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 txBox="1"/>
            <p:nvPr/>
          </p:nvSpPr>
          <p:spPr>
            <a:xfrm>
              <a:off x="5298477" y="397431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  <p:sp>
        <p:nvSpPr>
          <p:cNvPr id="588" name="Google Shape;588;p24"/>
          <p:cNvSpPr txBox="1"/>
          <p:nvPr/>
        </p:nvSpPr>
        <p:spPr>
          <a:xfrm>
            <a:off x="838200" y="1825625"/>
            <a:ext cx="61262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labelled data.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 and improve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Maximize the rewards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Robots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Chess game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Self driving cars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mind – Alpha Go 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Side Topic: Data Types</a:t>
            </a:r>
            <a:endParaRPr/>
          </a:p>
        </p:txBody>
      </p:sp>
      <p:grpSp>
        <p:nvGrpSpPr>
          <p:cNvPr id="326" name="Google Shape;326;p16"/>
          <p:cNvGrpSpPr/>
          <p:nvPr/>
        </p:nvGrpSpPr>
        <p:grpSpPr>
          <a:xfrm>
            <a:off x="1912121" y="1391200"/>
            <a:ext cx="7127680" cy="5020216"/>
            <a:chOff x="3152198" y="812"/>
            <a:chExt cx="7127680" cy="5020216"/>
          </a:xfrm>
        </p:grpSpPr>
        <p:sp>
          <p:nvSpPr>
            <p:cNvPr id="327" name="Google Shape;327;p16"/>
            <p:cNvSpPr/>
            <p:nvPr/>
          </p:nvSpPr>
          <p:spPr>
            <a:xfrm>
              <a:off x="3152198" y="2365283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 txBox="1"/>
            <p:nvPr/>
          </p:nvSpPr>
          <p:spPr>
            <a:xfrm>
              <a:off x="3172271" y="2385356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types</a:t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 rot="-3907178">
              <a:off x="4145454" y="2104559"/>
              <a:ext cx="130318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 txBox="1"/>
            <p:nvPr/>
          </p:nvSpPr>
          <p:spPr>
            <a:xfrm rot="-3907178">
              <a:off x="4764467" y="2084262"/>
              <a:ext cx="65159" cy="65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5071189" y="1183047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 txBox="1"/>
            <p:nvPr/>
          </p:nvSpPr>
          <p:spPr>
            <a:xfrm>
              <a:off x="5091262" y="1203120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Categorical</a:t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 rot="-3310531">
              <a:off x="6235984" y="1119363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 txBox="1"/>
            <p:nvPr/>
          </p:nvSpPr>
          <p:spPr>
            <a:xfrm rot="-3310531">
              <a:off x="6692035" y="1107643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990180" y="394890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 txBox="1"/>
            <p:nvPr/>
          </p:nvSpPr>
          <p:spPr>
            <a:xfrm>
              <a:off x="7010253" y="414963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Nominal</a:t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-2142401">
              <a:off x="8297423" y="528245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 txBox="1"/>
            <p:nvPr/>
          </p:nvSpPr>
          <p:spPr>
            <a:xfrm rot="-2142401">
              <a:off x="8618149" y="523648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909171" y="812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 txBox="1"/>
            <p:nvPr/>
          </p:nvSpPr>
          <p:spPr>
            <a:xfrm>
              <a:off x="8929244" y="20885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Gender</a:t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 rot="2142401">
              <a:off x="8297423" y="922324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 txBox="1"/>
            <p:nvPr/>
          </p:nvSpPr>
          <p:spPr>
            <a:xfrm rot="2142401">
              <a:off x="8618149" y="917726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909171" y="788969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 txBox="1"/>
            <p:nvPr/>
          </p:nvSpPr>
          <p:spPr>
            <a:xfrm>
              <a:off x="8929244" y="809042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Nation</a:t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3310531">
              <a:off x="6235984" y="1907520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 txBox="1"/>
            <p:nvPr/>
          </p:nvSpPr>
          <p:spPr>
            <a:xfrm rot="3310531">
              <a:off x="6692035" y="1895800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6990180" y="1971204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 txBox="1"/>
            <p:nvPr/>
          </p:nvSpPr>
          <p:spPr>
            <a:xfrm>
              <a:off x="7010253" y="1991277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Ordinal</a:t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 rot="-2142401">
              <a:off x="8297423" y="2104559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 txBox="1"/>
            <p:nvPr/>
          </p:nvSpPr>
          <p:spPr>
            <a:xfrm rot="-2142401">
              <a:off x="8618149" y="2099962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8909171" y="1577126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 txBox="1"/>
            <p:nvPr/>
          </p:nvSpPr>
          <p:spPr>
            <a:xfrm>
              <a:off x="8929244" y="1597199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First, second</a:t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 rot="2142401">
              <a:off x="8297423" y="2498638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 txBox="1"/>
            <p:nvPr/>
          </p:nvSpPr>
          <p:spPr>
            <a:xfrm rot="2142401">
              <a:off x="8618149" y="2494040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909171" y="2365283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 txBox="1"/>
            <p:nvPr/>
          </p:nvSpPr>
          <p:spPr>
            <a:xfrm>
              <a:off x="8929244" y="2385356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High, medium, low</a:t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 rot="3907178">
              <a:off x="4145454" y="3286795"/>
              <a:ext cx="130318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 txBox="1"/>
            <p:nvPr/>
          </p:nvSpPr>
          <p:spPr>
            <a:xfrm rot="3907178">
              <a:off x="4764467" y="3266498"/>
              <a:ext cx="65159" cy="65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5071189" y="3547518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 txBox="1"/>
            <p:nvPr/>
          </p:nvSpPr>
          <p:spPr>
            <a:xfrm>
              <a:off x="5091262" y="3567591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Numerical</a:t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 rot="-3310531">
              <a:off x="6235984" y="3483834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 txBox="1"/>
            <p:nvPr/>
          </p:nvSpPr>
          <p:spPr>
            <a:xfrm rot="-3310531">
              <a:off x="6692035" y="3472114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6990180" y="2759361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 txBox="1"/>
            <p:nvPr/>
          </p:nvSpPr>
          <p:spPr>
            <a:xfrm>
              <a:off x="7010253" y="2779434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Height</a:t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6441896" y="3877913"/>
              <a:ext cx="548283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 txBox="1"/>
            <p:nvPr/>
          </p:nvSpPr>
          <p:spPr>
            <a:xfrm>
              <a:off x="6702331" y="3876488"/>
              <a:ext cx="27414" cy="27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6990180" y="3547518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 txBox="1"/>
            <p:nvPr/>
          </p:nvSpPr>
          <p:spPr>
            <a:xfrm>
              <a:off x="7010253" y="3567591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Weight</a:t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 rot="3310531">
              <a:off x="6235984" y="4271991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6"/>
            <p:cNvSpPr txBox="1"/>
            <p:nvPr/>
          </p:nvSpPr>
          <p:spPr>
            <a:xfrm rot="3310531">
              <a:off x="6692035" y="4260271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6990180" y="4335675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6"/>
            <p:cNvSpPr txBox="1"/>
            <p:nvPr/>
          </p:nvSpPr>
          <p:spPr>
            <a:xfrm>
              <a:off x="7010253" y="4355748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Cost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3766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Brain-twister</a:t>
            </a:r>
            <a:endParaRPr dirty="0"/>
          </a:p>
        </p:txBody>
      </p:sp>
      <p:sp>
        <p:nvSpPr>
          <p:cNvPr id="379" name="Google Shape;37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836090" cy="418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How much will it rain today ?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Classification ? Regression?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Will it rain today ?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Classification ? Regression ?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sp>
        <p:nvSpPr>
          <p:cNvPr id="380" name="Google Shape;380;p17"/>
          <p:cNvSpPr txBox="1"/>
          <p:nvPr/>
        </p:nvSpPr>
        <p:spPr>
          <a:xfrm>
            <a:off x="6096000" y="1690688"/>
            <a:ext cx="5402580" cy="418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a dogs is present in an image  ? 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? Regression?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many dogs in an image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? Regression?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78;p17">
            <a:extLst>
              <a:ext uri="{FF2B5EF4-FFF2-40B4-BE49-F238E27FC236}">
                <a16:creationId xmlns:a16="http://schemas.microsoft.com/office/drawing/2014/main" id="{6A4EE8EC-BA4D-4CF5-9307-7587222D7B13}"/>
              </a:ext>
            </a:extLst>
          </p:cNvPr>
          <p:cNvSpPr txBox="1">
            <a:spLocks/>
          </p:cNvSpPr>
          <p:nvPr/>
        </p:nvSpPr>
        <p:spPr>
          <a:xfrm>
            <a:off x="2343145" y="4405945"/>
            <a:ext cx="70840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dirty="0">
                <a:solidFill>
                  <a:srgbClr val="FFC000"/>
                </a:solidFill>
              </a:rPr>
              <a:t> ? </a:t>
            </a:r>
            <a:r>
              <a:rPr lang="en-US" dirty="0"/>
              <a:t>Any other quick question </a:t>
            </a:r>
            <a:r>
              <a:rPr lang="en-US" dirty="0">
                <a:solidFill>
                  <a:srgbClr val="FFC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780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Build a Simple Regression model </a:t>
            </a:r>
            <a:endParaRPr/>
          </a:p>
        </p:txBody>
      </p:sp>
      <p:sp>
        <p:nvSpPr>
          <p:cNvPr id="594" name="Google Shape;59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59777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Pre-requisite: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Google Collab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Or Jupyter notebook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Create a model which can predict Salary based on years of experience.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Supervised machine learning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Is it Classification ? Regression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Dataset: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Experience and Salary provided for ~30 professionals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pic>
        <p:nvPicPr>
          <p:cNvPr id="595" name="Google Shape;595;p25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22" y="3235911"/>
            <a:ext cx="471578" cy="386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9E68-57C4-43D0-8BF0-059EB856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Simple Regression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3C5DB3-6C49-4DF4-9036-FE7160F1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en-US" dirty="0"/>
              <a:t>What is the difference between a “Algorithm” and a “Model”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9BBDC-99E6-4562-8581-AD7B413D4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641601"/>
            <a:ext cx="4432419" cy="2689332"/>
          </a:xfrm>
          <a:prstGeom prst="rect">
            <a:avLst/>
          </a:prstGeom>
        </p:spPr>
      </p:pic>
      <p:pic>
        <p:nvPicPr>
          <p:cNvPr id="1028" name="Picture 4" descr="Linear Regression Clearly Explained (Part 1) | by Ashish Mehta | Artificial  Intelligence in Plain English">
            <a:extLst>
              <a:ext uri="{FF2B5EF4-FFF2-40B4-BE49-F238E27FC236}">
                <a16:creationId xmlns:a16="http://schemas.microsoft.com/office/drawing/2014/main" id="{F27BC482-F81D-44D7-9E77-7EF99A5E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2674880"/>
            <a:ext cx="4184650" cy="262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87194B-5A24-4D1F-A599-42B79A649B28}"/>
              </a:ext>
            </a:extLst>
          </p:cNvPr>
          <p:cNvSpPr/>
          <p:nvPr/>
        </p:nvSpPr>
        <p:spPr>
          <a:xfrm>
            <a:off x="533400" y="5993020"/>
            <a:ext cx="8016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https://github.com/MLGeeks/MasterClass/tree/main/Build_Simple_RegressionModel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43624-1695-4D30-9807-47BBEEAB4574}"/>
              </a:ext>
            </a:extLst>
          </p:cNvPr>
          <p:cNvSpPr/>
          <p:nvPr/>
        </p:nvSpPr>
        <p:spPr>
          <a:xfrm>
            <a:off x="8240813" y="5553215"/>
            <a:ext cx="3744936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ML_Training_simple_linear_regression.ipynb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00FE46-A5A5-444D-8B07-E50BA75EAD40}"/>
              </a:ext>
            </a:extLst>
          </p:cNvPr>
          <p:cNvSpPr/>
          <p:nvPr/>
        </p:nvSpPr>
        <p:spPr>
          <a:xfrm>
            <a:off x="9049656" y="6176429"/>
            <a:ext cx="1489510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Salary_Data.csv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1A1121-0516-477B-BD85-985A1D0D24CF}"/>
              </a:ext>
            </a:extLst>
          </p:cNvPr>
          <p:cNvCxnSpPr/>
          <p:nvPr/>
        </p:nvCxnSpPr>
        <p:spPr>
          <a:xfrm flipV="1">
            <a:off x="7518400" y="5755561"/>
            <a:ext cx="616615" cy="38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B6BB1-4376-4AB0-B8C1-8C60A764B065}"/>
              </a:ext>
            </a:extLst>
          </p:cNvPr>
          <p:cNvCxnSpPr>
            <a:cxnSpLocks/>
          </p:cNvCxnSpPr>
          <p:nvPr/>
        </p:nvCxnSpPr>
        <p:spPr>
          <a:xfrm>
            <a:off x="7518400" y="6137385"/>
            <a:ext cx="711200" cy="19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89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23CA-A5D9-46AF-8325-2C87793C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Beware!</a:t>
            </a:r>
          </a:p>
        </p:txBody>
      </p:sp>
      <p:pic>
        <p:nvPicPr>
          <p:cNvPr id="1026" name="Picture 2" descr="Most Hilarious Jokes &amp; Videos on Statistics and Data Science">
            <a:extLst>
              <a:ext uri="{FF2B5EF4-FFF2-40B4-BE49-F238E27FC236}">
                <a16:creationId xmlns:a16="http://schemas.microsoft.com/office/drawing/2014/main" id="{5FEDBB95-0661-4A54-8E50-AE7A4A7A0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90398"/>
            <a:ext cx="7143750" cy="457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68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CE38-6B0F-4DC7-83A0-01DED5AC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– enabling </a:t>
            </a:r>
            <a:r>
              <a:rPr lang="en-US" dirty="0">
                <a:solidFill>
                  <a:srgbClr val="FFC000"/>
                </a:solidFill>
              </a:rPr>
              <a:t>Computer 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6C9C4-E0DF-4A6D-BADF-9D61E0412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Vision had and will transform many applications: </a:t>
            </a:r>
          </a:p>
          <a:p>
            <a:pPr lvl="1"/>
            <a:r>
              <a:rPr lang="en-US" dirty="0"/>
              <a:t>Logistics </a:t>
            </a:r>
          </a:p>
          <a:p>
            <a:pPr lvl="1"/>
            <a:r>
              <a:rPr lang="en-US" dirty="0"/>
              <a:t>Self driving cars </a:t>
            </a:r>
          </a:p>
          <a:p>
            <a:pPr lvl="1"/>
            <a:r>
              <a:rPr lang="en-US" dirty="0"/>
              <a:t>Facebook </a:t>
            </a:r>
          </a:p>
          <a:p>
            <a:pPr lvl="1"/>
            <a:r>
              <a:rPr lang="en-US" dirty="0"/>
              <a:t>Threat control </a:t>
            </a:r>
          </a:p>
          <a:p>
            <a:r>
              <a:rPr lang="en-US" dirty="0"/>
              <a:t>How does a computer recognize an Image ?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C45B34-14FF-4FE2-99C1-D906D9E8D98D}"/>
              </a:ext>
            </a:extLst>
          </p:cNvPr>
          <p:cNvSpPr/>
          <p:nvPr/>
        </p:nvSpPr>
        <p:spPr>
          <a:xfrm>
            <a:off x="1301553" y="5606832"/>
            <a:ext cx="61141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https://github.com/MLGeeks/MasterClass/tree/main/CNN_Image_detection</a:t>
            </a:r>
          </a:p>
        </p:txBody>
      </p:sp>
    </p:spTree>
    <p:extLst>
      <p:ext uri="{BB962C8B-B14F-4D97-AF65-F5344CB8AC3E}">
        <p14:creationId xmlns:p14="http://schemas.microsoft.com/office/powerpoint/2010/main" val="719043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DAF0-E57C-44EB-8329-0A1727A3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representation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21E6B-F40D-4353-B009-D7F5BF494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4788"/>
            <a:ext cx="9664700" cy="451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22E76-134D-4C54-9CCD-56BAA133A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690688"/>
            <a:ext cx="9664700" cy="451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8EC78A-27A5-472C-A7F7-E8868F8F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906588"/>
            <a:ext cx="9664700" cy="451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006F9009-9541-4DC0-9C00-384D785804E6}"/>
              </a:ext>
            </a:extLst>
          </p:cNvPr>
          <p:cNvSpPr/>
          <p:nvPr/>
        </p:nvSpPr>
        <p:spPr>
          <a:xfrm rot="12808940">
            <a:off x="10968170" y="6001432"/>
            <a:ext cx="266700" cy="80010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9BF4D-98FF-4D1D-A426-ED4142F5BE4D}"/>
              </a:ext>
            </a:extLst>
          </p:cNvPr>
          <p:cNvSpPr txBox="1"/>
          <p:nvPr/>
        </p:nvSpPr>
        <p:spPr>
          <a:xfrm>
            <a:off x="11277600" y="627216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1373791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7050-DAA7-4135-BD2D-F57E9519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Image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DACB7-F5D6-47DF-8698-DF231C4F2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33525"/>
            <a:ext cx="9751192" cy="46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CADE-459B-4368-94D3-067A211E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A3C37-12F8-40DB-AC49-99330D5C3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1834500"/>
            <a:ext cx="10755226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7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9317-2054-46FE-8795-9397CB45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37273-2C82-4FDF-AC3D-794FEBD67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273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keep you line on mute, you can ask questions over chat and our coordinator will pick them up in QnA slot </a:t>
            </a:r>
          </a:p>
          <a:p>
            <a:r>
              <a:rPr lang="en-US" dirty="0"/>
              <a:t>Please keep your videos off, will save network bandwidth </a:t>
            </a:r>
          </a:p>
          <a:p>
            <a:r>
              <a:rPr lang="en-US" dirty="0"/>
              <a:t>If any of your question is unanswered, please ask them after the session, another 15 min is dedicated for QnA </a:t>
            </a:r>
          </a:p>
          <a:p>
            <a:r>
              <a:rPr lang="en-US" dirty="0"/>
              <a:t>For anything else please send a note to </a:t>
            </a:r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mlgeeksinfo@gmail.com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GitHub link for ppt and jupyter notebooks available at :</a:t>
            </a:r>
          </a:p>
          <a:p>
            <a:pPr lvl="1"/>
            <a:r>
              <a:rPr lang="en-US" dirty="0">
                <a:hlinkClick r:id="rId3"/>
              </a:rPr>
              <a:t>https://github.com/MLGeeks/MasterClass</a:t>
            </a:r>
            <a:endParaRPr lang="en-US" dirty="0"/>
          </a:p>
          <a:p>
            <a:r>
              <a:rPr lang="en-US" dirty="0"/>
              <a:t>Please fill the survey before the end of master class:</a:t>
            </a:r>
          </a:p>
          <a:p>
            <a:pPr lvl="1"/>
            <a:r>
              <a:rPr lang="en-US" dirty="0"/>
              <a:t>https://tinyurl.com/mlclassurvey</a:t>
            </a:r>
          </a:p>
        </p:txBody>
      </p:sp>
    </p:spTree>
    <p:extLst>
      <p:ext uri="{BB962C8B-B14F-4D97-AF65-F5344CB8AC3E}">
        <p14:creationId xmlns:p14="http://schemas.microsoft.com/office/powerpoint/2010/main" val="3510863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Build an Image detection model </a:t>
            </a:r>
            <a:endParaRPr/>
          </a:p>
        </p:txBody>
      </p:sp>
      <p:sp>
        <p:nvSpPr>
          <p:cNvPr id="609" name="Google Shape;60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1219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CNN layers (can also be referred as computer vision) </a:t>
            </a:r>
            <a:endParaRPr dirty="0"/>
          </a:p>
        </p:txBody>
      </p:sp>
      <p:pic>
        <p:nvPicPr>
          <p:cNvPr id="2052" name="Picture 4" descr="Basic CNN Architecture: Explaining 5 Layers of Convolutional Neural Network  | upGrad blog">
            <a:extLst>
              <a:ext uri="{FF2B5EF4-FFF2-40B4-BE49-F238E27FC236}">
                <a16:creationId xmlns:a16="http://schemas.microsoft.com/office/drawing/2014/main" id="{8B5B3C27-EF63-45AF-BA6C-78AB5E264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329205"/>
            <a:ext cx="10515600" cy="371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8b2516302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in Machine Learning</a:t>
            </a:r>
            <a:endParaRPr/>
          </a:p>
        </p:txBody>
      </p:sp>
      <p:sp>
        <p:nvSpPr>
          <p:cNvPr id="617" name="Google Shape;617;g158b2516302_0_0"/>
          <p:cNvSpPr txBox="1">
            <a:spLocks noGrp="1"/>
          </p:cNvSpPr>
          <p:nvPr>
            <p:ph type="body" idx="1"/>
          </p:nvPr>
        </p:nvSpPr>
        <p:spPr>
          <a:xfrm>
            <a:off x="838199" y="1286540"/>
            <a:ext cx="10793819" cy="520633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0037" algn="l" rtl="0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Complexities with Data:</a:t>
            </a:r>
          </a:p>
          <a:p>
            <a:pPr lvl="1" indent="-300037">
              <a:spcBef>
                <a:spcPts val="1000"/>
              </a:spcBef>
              <a:buSzPct val="64285"/>
            </a:pPr>
            <a:r>
              <a:rPr lang="en-US" sz="1800" dirty="0">
                <a:solidFill>
                  <a:schemeClr val="bg1"/>
                </a:solidFill>
              </a:rPr>
              <a:t>Amount of data for training </a:t>
            </a:r>
            <a:r>
              <a:rPr lang="en-US" sz="1800" dirty="0"/>
              <a:t>: often times, there aren't enough data available for building models.</a:t>
            </a:r>
            <a:endParaRPr sz="1800" dirty="0"/>
          </a:p>
          <a:p>
            <a:pPr marL="914400" lvl="1" indent="-300037" algn="l" rtl="0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Quality of data: </a:t>
            </a:r>
            <a:r>
              <a:rPr lang="en-US" sz="1800" dirty="0"/>
              <a:t>Often while building models, amount of data is not sufficient , has lots of noise, is not clean, has missing values etc. This part consumes about 80% of time.</a:t>
            </a:r>
            <a:endParaRPr sz="1800" dirty="0"/>
          </a:p>
          <a:p>
            <a:pPr marL="457200" lvl="0" indent="-300037" algn="l" rtl="0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Model Deployment </a:t>
            </a:r>
            <a:r>
              <a:rPr lang="en-US" sz="2300" dirty="0"/>
              <a:t>:</a:t>
            </a:r>
          </a:p>
          <a:p>
            <a:pPr lvl="1" indent="-300037">
              <a:spcBef>
                <a:spcPts val="1000"/>
              </a:spcBef>
              <a:buSzPct val="64285"/>
            </a:pPr>
            <a:r>
              <a:rPr lang="en-US" sz="1900" dirty="0"/>
              <a:t> Given the tech stack which a company uses, deploying models built in python/pandas could be challenge too.</a:t>
            </a:r>
            <a:endParaRPr sz="1900" dirty="0"/>
          </a:p>
          <a:p>
            <a:pPr marL="457200" lvl="0" indent="-300037" algn="l" rtl="0"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Managing and stabilizing Models </a:t>
            </a:r>
            <a:r>
              <a:rPr lang="en-US" sz="2300" dirty="0"/>
              <a:t>: </a:t>
            </a:r>
          </a:p>
          <a:p>
            <a:pPr lvl="1" indent="-300037">
              <a:buSzPct val="75000"/>
            </a:pPr>
            <a:r>
              <a:rPr lang="en-US" sz="1900" dirty="0"/>
              <a:t>Understanding results, running health checks, monitoring model performance, watching out for data anomalies, and retraining the mod</a:t>
            </a:r>
            <a:r>
              <a:rPr lang="en-US" sz="1900" dirty="0">
                <a:solidFill>
                  <a:srgbClr val="3F43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</a:t>
            </a:r>
            <a:endParaRPr sz="1900" dirty="0"/>
          </a:p>
          <a:p>
            <a:pPr marL="457200" lvl="0" indent="-300037" algn="l" rtl="0">
              <a:spcBef>
                <a:spcPts val="500"/>
              </a:spcBef>
              <a:spcAft>
                <a:spcPts val="0"/>
              </a:spcAft>
              <a:buSzPct val="64285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Configuring Environments: </a:t>
            </a:r>
            <a:endParaRPr sz="2300" dirty="0">
              <a:solidFill>
                <a:srgbClr val="FFC000"/>
              </a:solidFill>
            </a:endParaRPr>
          </a:p>
          <a:p>
            <a:pPr marL="914400" lvl="1" indent="-300037" algn="l" rtl="0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1900" dirty="0"/>
              <a:t>While building models, first and foremost step is to configure suitable environment which takes up another effort of data scientists.</a:t>
            </a:r>
            <a:endParaRPr sz="1900" dirty="0"/>
          </a:p>
          <a:p>
            <a:pPr marL="914400" lvl="1" indent="-300037" algn="l" rtl="0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1900" dirty="0"/>
              <a:t>Over the period of time, libraries / environment changes which leads to upgrading all relevant libraries for a model to run successfully.</a:t>
            </a:r>
            <a:endParaRPr sz="19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(self)Learning RoadMap</a:t>
            </a:r>
            <a:endParaRPr/>
          </a:p>
        </p:txBody>
      </p:sp>
      <p:sp>
        <p:nvSpPr>
          <p:cNvPr id="623" name="Google Shape;6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019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If you want to learn ML or DS concepts on your own, then below the things to focus on: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Math's and Stats 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Programming with Python 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Database and SQL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Data Analysis and simple Visualization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Supervised Machine Learning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Unsupervised Machine Learning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Advanced ML Concepts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TensorFlow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Deep Learning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NLP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Productionizing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 : Practice as much as you can . Kaggle is one of the best source to start from.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4" name="Google Shape;624;p27"/>
          <p:cNvSpPr/>
          <p:nvPr/>
        </p:nvSpPr>
        <p:spPr>
          <a:xfrm>
            <a:off x="7899181" y="2738110"/>
            <a:ext cx="1360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5" name="Google Shape;6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925" y="2134975"/>
            <a:ext cx="4161249" cy="31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DF6A-D194-4A79-9CF9-7367B7CA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(free)Learning Resources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A971E6-90B8-4303-A3B4-ED75606F3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7962"/>
              </p:ext>
            </p:extLst>
          </p:nvPr>
        </p:nvGraphicFramePr>
        <p:xfrm>
          <a:off x="674370" y="1600200"/>
          <a:ext cx="10984230" cy="4171949"/>
        </p:xfrm>
        <a:graphic>
          <a:graphicData uri="http://schemas.openxmlformats.org/drawingml/2006/table">
            <a:tbl>
              <a:tblPr firstRow="1" bandRow="1">
                <a:tableStyleId>{2700AC82-4812-4F94-A9D7-0D25D6ABEBC7}</a:tableStyleId>
              </a:tblPr>
              <a:tblGrid>
                <a:gridCol w="5492115">
                  <a:extLst>
                    <a:ext uri="{9D8B030D-6E8A-4147-A177-3AD203B41FA5}">
                      <a16:colId xmlns:a16="http://schemas.microsoft.com/office/drawing/2014/main" val="1015046527"/>
                    </a:ext>
                  </a:extLst>
                </a:gridCol>
                <a:gridCol w="5492115">
                  <a:extLst>
                    <a:ext uri="{9D8B030D-6E8A-4147-A177-3AD203B41FA5}">
                      <a16:colId xmlns:a16="http://schemas.microsoft.com/office/drawing/2014/main" val="2964376145"/>
                    </a:ext>
                  </a:extLst>
                </a:gridCol>
              </a:tblGrid>
              <a:tr h="522389">
                <a:tc>
                  <a:txBody>
                    <a:bodyPr/>
                    <a:lstStyle/>
                    <a:p>
                      <a:r>
                        <a:rPr lang="en-US" sz="20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604406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Statistics Fundamental(StatQuest)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Statquest-Youtube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931275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Essentials of Linear Algebra(3Blue1Brown)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3Blue1Brown-Youtube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53951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Basics of Machine Learning(StatQuest Youtube playlist)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StatQuest</a:t>
                      </a:r>
                      <a:r>
                        <a:rPr lang="en-US" dirty="0">
                          <a:hlinkClick r:id="rId4"/>
                        </a:rPr>
                        <a:t>-</a:t>
                      </a:r>
                      <a:r>
                        <a:rPr lang="en-US" dirty="0" err="1">
                          <a:hlinkClick r:id="rId4"/>
                        </a:rPr>
                        <a:t>Youtube</a:t>
                      </a:r>
                      <a:r>
                        <a:rPr lang="en-US" dirty="0">
                          <a:hlinkClick r:id="rId4"/>
                        </a:rPr>
                        <a:t>-ML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146659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Machine lecture by Prof. Kilian Weinberger(University of Cornell)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University of Cornell - YouTube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811972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Introduction to Deep Learning 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MIT </a:t>
                      </a:r>
                      <a:r>
                        <a:rPr lang="en-US" dirty="0" err="1">
                          <a:hlinkClick r:id="rId6"/>
                        </a:rPr>
                        <a:t>DeepLearning</a:t>
                      </a:r>
                      <a:r>
                        <a:rPr lang="en-US" dirty="0">
                          <a:hlinkClick r:id="rId6"/>
                        </a:rPr>
                        <a:t> - </a:t>
                      </a:r>
                      <a:r>
                        <a:rPr lang="en-US" dirty="0" err="1">
                          <a:hlinkClick r:id="rId6"/>
                        </a:rPr>
                        <a:t>YuoTube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192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598945-7AA8-4A6F-A96B-688D3A24C8DD}"/>
              </a:ext>
            </a:extLst>
          </p:cNvPr>
          <p:cNvSpPr txBox="1"/>
          <p:nvPr/>
        </p:nvSpPr>
        <p:spPr>
          <a:xfrm>
            <a:off x="4000500" y="5920740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Watch out for MLGeeksGitHub Repo</a:t>
            </a:r>
          </a:p>
        </p:txBody>
      </p:sp>
    </p:spTree>
    <p:extLst>
      <p:ext uri="{BB962C8B-B14F-4D97-AF65-F5344CB8AC3E}">
        <p14:creationId xmlns:p14="http://schemas.microsoft.com/office/powerpoint/2010/main" val="359332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EE77-4D6B-4165-8878-23FC24BD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pic>
        <p:nvPicPr>
          <p:cNvPr id="1030" name="Picture 6" descr="Buy An Introduction to Statistical Learning: with Applications in R  (Springer Texts in Statistics) Book Online at Low Prices in India | An  Introduction to Statistical Learning: with Applications in R (Springer">
            <a:extLst>
              <a:ext uri="{FF2B5EF4-FFF2-40B4-BE49-F238E27FC236}">
                <a16:creationId xmlns:a16="http://schemas.microsoft.com/office/drawing/2014/main" id="{A6492277-2603-4B31-AE99-2E5933F82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986" y="1572305"/>
            <a:ext cx="2445067" cy="368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ok Review: The Hundred-Page Machine Learning Book - The Data Generalist">
            <a:extLst>
              <a:ext uri="{FF2B5EF4-FFF2-40B4-BE49-F238E27FC236}">
                <a16:creationId xmlns:a16="http://schemas.microsoft.com/office/drawing/2014/main" id="{C1397E11-B51F-4E63-900E-4E482037E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1" y="1734239"/>
            <a:ext cx="2922270" cy="35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ands-On Machine Learning with Scikit-Learn, Keras, and TensorFlow:  Concepts, Tools, and Techniques to Build Intelligent Systems eBook : Géron,  Aurélien: Amazon.in: Kindle Store">
            <a:extLst>
              <a:ext uri="{FF2B5EF4-FFF2-40B4-BE49-F238E27FC236}">
                <a16:creationId xmlns:a16="http://schemas.microsoft.com/office/drawing/2014/main" id="{D08F8AA7-2C95-4951-B499-E0C8340C1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10" y="1598052"/>
            <a:ext cx="2792730" cy="366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036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9F39-E442-4060-8BF8-87B3D6D5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thoughts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E0EF4-EFA8-4D57-9A34-905C0617B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time will it take for me to learn ML – Typically 6 – 12 month </a:t>
            </a:r>
          </a:p>
          <a:p>
            <a:r>
              <a:rPr lang="en-US" dirty="0"/>
              <a:t>How much time/week – Consistently 8-10 </a:t>
            </a:r>
            <a:r>
              <a:rPr lang="en-US" dirty="0" err="1"/>
              <a:t>hrs</a:t>
            </a:r>
            <a:r>
              <a:rPr lang="en-US" dirty="0"/>
              <a:t> </a:t>
            </a:r>
          </a:p>
          <a:p>
            <a:r>
              <a:rPr lang="en-US" dirty="0"/>
              <a:t>How much Math should I know: Not much, if you refresh basics on linear algebra, you should be good building models. </a:t>
            </a:r>
          </a:p>
          <a:p>
            <a:r>
              <a:rPr lang="en-US" dirty="0"/>
              <a:t>How much stats should I know : Not much, refresh your basics. Many python and ML libraries abstracts statistical methods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98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5"/>
                </a:solidFill>
                <a:highlight>
                  <a:srgbClr val="FFFF00"/>
                </a:highlight>
              </a:rPr>
              <a:t>Feedback survey 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630" name="Google Shape;630;p28"/>
          <p:cNvSpPr txBox="1">
            <a:spLocks noGrp="1"/>
          </p:cNvSpPr>
          <p:nvPr>
            <p:ph type="body" idx="1"/>
          </p:nvPr>
        </p:nvSpPr>
        <p:spPr>
          <a:xfrm>
            <a:off x="3040380" y="2907347"/>
            <a:ext cx="65379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buSzPts val="2800"/>
              <a:buNone/>
            </a:pPr>
            <a:r>
              <a:rPr lang="en-US" sz="3600" dirty="0"/>
              <a:t>https://tinyurl.com/mlclassurvey</a:t>
            </a:r>
            <a:endParaRPr sz="3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How can </a:t>
            </a:r>
            <a:r>
              <a:rPr lang="en-US">
                <a:solidFill>
                  <a:schemeClr val="accent4"/>
                </a:solidFill>
                <a:highlight>
                  <a:srgbClr val="00FF00"/>
                </a:highlight>
              </a:rPr>
              <a:t>MLGeeks</a:t>
            </a:r>
            <a:r>
              <a:rPr lang="en-US"/>
              <a:t> help !</a:t>
            </a:r>
            <a:endParaRPr/>
          </a:p>
        </p:txBody>
      </p:sp>
      <p:pic>
        <p:nvPicPr>
          <p:cNvPr id="636" name="Google Shape;636;p29" descr="Handshak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55630" y="57070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9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 is a crowdsourced Machine learning teaching group.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the faculty members are professionals with DS/ML academic background.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8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Applied ML program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 from MLGeeks will be </a:t>
            </a:r>
            <a:r>
              <a:rPr lang="en-US" sz="28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70% hands-on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numerous implementation examples and assignments.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Sessions to review assignments and quizzes.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Doubts resolution support over WhatsApp or something similar.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Capstone project at the end of the session. 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Brain Twister </a:t>
            </a:r>
            <a:endParaRPr/>
          </a:p>
        </p:txBody>
      </p:sp>
      <p:sp>
        <p:nvSpPr>
          <p:cNvPr id="643" name="Google Shape;643;p30"/>
          <p:cNvSpPr txBox="1">
            <a:spLocks noGrp="1"/>
          </p:cNvSpPr>
          <p:nvPr>
            <p:ph type="body" idx="1"/>
          </p:nvPr>
        </p:nvSpPr>
        <p:spPr>
          <a:xfrm>
            <a:off x="1443990" y="2751455"/>
            <a:ext cx="10515600" cy="232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en-US" sz="4400" dirty="0"/>
              <a:t>https://tinyurl.com/mlbraintwister </a:t>
            </a:r>
            <a:endParaRPr sz="4400" dirty="0"/>
          </a:p>
        </p:txBody>
      </p:sp>
      <p:pic>
        <p:nvPicPr>
          <p:cNvPr id="644" name="Google Shape;644;p30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970" y="796312"/>
            <a:ext cx="641230" cy="641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650" name="Google Shape;650;p31"/>
          <p:cNvSpPr txBox="1">
            <a:spLocks noGrp="1"/>
          </p:cNvSpPr>
          <p:nvPr>
            <p:ph type="body" idx="1"/>
          </p:nvPr>
        </p:nvSpPr>
        <p:spPr>
          <a:xfrm>
            <a:off x="514350" y="1825625"/>
            <a:ext cx="108394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GitHub Link: 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>
                <a:hlinkClick r:id="rId3"/>
              </a:rPr>
              <a:t>https://github.com/MLGeeks/MasterClass</a:t>
            </a:r>
            <a:endParaRPr lang="en-US" dirty="0"/>
          </a:p>
          <a:p>
            <a:pPr marL="228600" indent="-228600">
              <a:buSzPts val="2800"/>
            </a:pPr>
            <a:r>
              <a:rPr lang="en-US" dirty="0">
                <a:hlinkClick r:id="rId4"/>
              </a:rPr>
              <a:t>LinkedIn post</a:t>
            </a:r>
            <a:r>
              <a:rPr lang="en-US" dirty="0">
                <a:sym typeface="Wingdings" panose="05000000000000000000" pitchFamily="2" charset="2"/>
              </a:rPr>
              <a:t> (Like it,  if you enjoyed the session)</a:t>
            </a:r>
            <a:endParaRPr lang="en-US" dirty="0"/>
          </a:p>
          <a:p>
            <a:pPr marL="228600" indent="-228600">
              <a:buSzPts val="2800"/>
            </a:pPr>
            <a:r>
              <a:rPr lang="en-US" dirty="0">
                <a:hlinkClick r:id="rId5"/>
              </a:rPr>
              <a:t>LinkedIn Profile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For 3-month program registration send details to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mlgeeksinfo@gmail.com</a:t>
            </a:r>
            <a:endParaRPr lang="en-US" u="sng" dirty="0">
              <a:solidFill>
                <a:schemeClr val="hlink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</a:rPr>
              <a:t>The program is </a:t>
            </a:r>
            <a:r>
              <a:rPr lang="en-US" u="sng" dirty="0">
                <a:solidFill>
                  <a:srgbClr val="FFC000"/>
                </a:solidFill>
              </a:rPr>
              <a:t>absolutely FREE</a:t>
            </a:r>
            <a:endParaRPr dirty="0">
              <a:solidFill>
                <a:srgbClr val="FFC000"/>
              </a:solidFill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182880" y="365125"/>
            <a:ext cx="111709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000" dirty="0"/>
              <a:t>Lets start with some </a:t>
            </a:r>
            <a:r>
              <a:rPr lang="en-US" sz="4000" dirty="0">
                <a:solidFill>
                  <a:srgbClr val="FFC000"/>
                </a:solidFill>
              </a:rPr>
              <a:t>motivation </a:t>
            </a:r>
            <a:r>
              <a:rPr lang="en-US" sz="4000" dirty="0"/>
              <a:t>(while others join)</a:t>
            </a:r>
            <a:endParaRPr sz="4000" dirty="0"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1931670" y="2754947"/>
            <a:ext cx="7776210" cy="67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https://www.youtube.com/watch?v=d_ahOQIvPLk</a:t>
            </a:r>
            <a:endParaRPr dirty="0">
              <a:highlight>
                <a:srgbClr val="FF0000"/>
              </a:highlight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Application of Machine Learning</a:t>
            </a: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071110" cy="16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352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Let's see some powerful examples:</a:t>
            </a:r>
          </a:p>
          <a:p>
            <a:pPr marL="685800" lvl="1" indent="-135255">
              <a:spcBef>
                <a:spcPts val="0"/>
              </a:spcBef>
              <a:buSzPct val="100000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VideoLink</a:t>
            </a:r>
            <a:endParaRPr dirty="0">
              <a:solidFill>
                <a:schemeClr val="bg1"/>
              </a:solidFill>
            </a:endParaRPr>
          </a:p>
          <a:p>
            <a:pPr marL="685800" lvl="1" indent="-1485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endParaRPr lang="en-US" u="sng" dirty="0">
              <a:solidFill>
                <a:schemeClr val="hlink"/>
              </a:solidFill>
              <a:hlinkClick r:id="rId4"/>
            </a:endParaRPr>
          </a:p>
          <a:p>
            <a:pPr marL="685800" lvl="1" indent="-133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endParaRPr dirty="0"/>
          </a:p>
          <a:p>
            <a:pPr marL="6858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23418" y="1795942"/>
            <a:ext cx="3033510" cy="1633058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147" name="Google Shape;147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05700" y="3805813"/>
            <a:ext cx="2987954" cy="2722997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148" name="Google Shape;148;p6"/>
          <p:cNvSpPr txBox="1"/>
          <p:nvPr/>
        </p:nvSpPr>
        <p:spPr>
          <a:xfrm>
            <a:off x="982980" y="3563936"/>
            <a:ext cx="4617720" cy="16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Movie script written by AI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VideoLink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3D9234-0638-4783-ACEB-0DDD6033C809}"/>
              </a:ext>
            </a:extLst>
          </p:cNvPr>
          <p:cNvSpPr txBox="1"/>
          <p:nvPr/>
        </p:nvSpPr>
        <p:spPr>
          <a:xfrm>
            <a:off x="838200" y="5302247"/>
            <a:ext cx="7139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Try tit yourself: </a:t>
            </a:r>
          </a:p>
          <a:p>
            <a:r>
              <a:rPr lang="en-US" u="sng" dirty="0">
                <a:solidFill>
                  <a:srgbClr val="FFFF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https://teachablemachine.withgoogle.com/v1/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Future of Machine Learning</a:t>
            </a:r>
            <a:endParaRPr dirty="0"/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5673" y="3029169"/>
            <a:ext cx="6250546" cy="123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 descr="Machine Learning Engineer Salary Gui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072" y="1573231"/>
            <a:ext cx="4314602" cy="47307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 descr="57+ Amazing Artificial Intelligence Statistics (2022)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Industries disrupted by Machine Learning 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1"/>
          </p:nvPr>
        </p:nvSpPr>
        <p:spPr>
          <a:xfrm>
            <a:off x="751573" y="1613869"/>
            <a:ext cx="41765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HealthCare: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Disease Prediction : Based on patient's demographics, health records.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Drug Discovery: Speeds up drug testing time.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Medical Image diagnosis: Deep learning and computer vision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FinTech: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Fraud Detection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Loan automation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0889" y="1949775"/>
            <a:ext cx="6449325" cy="354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Industries disrupted by Machine Learning </a:t>
            </a:r>
            <a:endParaRPr/>
          </a:p>
        </p:txBody>
      </p:sp>
      <p:sp>
        <p:nvSpPr>
          <p:cNvPr id="179" name="Google Shape;179;p10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Retail: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Customer Segmentation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Churn Prediction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Customer Service: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Chatbots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IT and Telecom: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Predictive maintenance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Demand prediction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Churn prediction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180" name="Google Shape;18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6524" y="1478932"/>
            <a:ext cx="2590888" cy="2520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8043" y="1833239"/>
            <a:ext cx="2829195" cy="181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 descr="Telecom Software Development Services - ScienceSof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0308" y="4211259"/>
            <a:ext cx="3865946" cy="1295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Can you identify other applications for machine learning? </a:t>
            </a:r>
            <a:endParaRPr/>
          </a:p>
        </p:txBody>
      </p:sp>
      <p:sp>
        <p:nvSpPr>
          <p:cNvPr id="189" name="Google Shape;18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  <p:pic>
        <p:nvPicPr>
          <p:cNvPr id="190" name="Google Shape;190;p11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9480" y="2652824"/>
            <a:ext cx="2610026" cy="2291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37A21652629468EB5370F47C85BA4" ma:contentTypeVersion="14" ma:contentTypeDescription="Create a new document." ma:contentTypeScope="" ma:versionID="1a80e2144439a91090f112706de1768e">
  <xsd:schema xmlns:xsd="http://www.w3.org/2001/XMLSchema" xmlns:xs="http://www.w3.org/2001/XMLSchema" xmlns:p="http://schemas.microsoft.com/office/2006/metadata/properties" xmlns:ns3="b08d0861-2a0b-4b16-bbde-53a01a52cdf3" xmlns:ns4="cd61c925-776f-4a86-a5a3-80189300057c" targetNamespace="http://schemas.microsoft.com/office/2006/metadata/properties" ma:root="true" ma:fieldsID="1d839354dd5eae7d4a93c421af7a839a" ns3:_="" ns4:_="">
    <xsd:import namespace="b08d0861-2a0b-4b16-bbde-53a01a52cdf3"/>
    <xsd:import namespace="cd61c925-776f-4a86-a5a3-8018930005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8d0861-2a0b-4b16-bbde-53a01a52c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1c925-776f-4a86-a5a3-80189300057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55E863-ED78-4DDE-AA9D-F4F1FA884F96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cd61c925-776f-4a86-a5a3-80189300057c"/>
    <ds:schemaRef ds:uri="http://schemas.microsoft.com/office/2006/documentManagement/types"/>
    <ds:schemaRef ds:uri="b08d0861-2a0b-4b16-bbde-53a01a52cdf3"/>
    <ds:schemaRef ds:uri="http://purl.org/dc/elements/1.1/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28A333F-3A7E-49C7-8E34-40D4A898CA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8C359E-FE9C-40F0-8DF9-CBFF58B2C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8d0861-2a0b-4b16-bbde-53a01a52cdf3"/>
    <ds:schemaRef ds:uri="cd61c925-776f-4a86-a5a3-8018930005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1713</Words>
  <Application>Microsoft Office PowerPoint</Application>
  <PresentationFormat>Widescreen</PresentationFormat>
  <Paragraphs>353</Paragraphs>
  <Slides>39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Helvetica Neue</vt:lpstr>
      <vt:lpstr>Office Theme</vt:lpstr>
      <vt:lpstr>Applied Machine Learning</vt:lpstr>
      <vt:lpstr>Agenda</vt:lpstr>
      <vt:lpstr>Logistics </vt:lpstr>
      <vt:lpstr>Lets start with some motivation (while others join)</vt:lpstr>
      <vt:lpstr>Application of Machine Learning</vt:lpstr>
      <vt:lpstr>Future of Machine Learning</vt:lpstr>
      <vt:lpstr>Industries disrupted by Machine Learning </vt:lpstr>
      <vt:lpstr>Industries disrupted by Machine Learning </vt:lpstr>
      <vt:lpstr>Can you identify other applications for machine learning? </vt:lpstr>
      <vt:lpstr>Definition</vt:lpstr>
      <vt:lpstr>Classification Vs Regression</vt:lpstr>
      <vt:lpstr>Machine Learning types : Based on amount of supervision needed </vt:lpstr>
      <vt:lpstr>Supervised Learning</vt:lpstr>
      <vt:lpstr>Unsupervised</vt:lpstr>
      <vt:lpstr>Unsupervised learning - Clustering</vt:lpstr>
      <vt:lpstr>Unsupervised learning – Dimensionality reduction</vt:lpstr>
      <vt:lpstr>Unsupervised learning – Anomaly detection</vt:lpstr>
      <vt:lpstr>Unsupervised learning – Association rule based learning </vt:lpstr>
      <vt:lpstr>ML types : Based on amount of supervision needed </vt:lpstr>
      <vt:lpstr>Reinforcement Learning</vt:lpstr>
      <vt:lpstr>Side Topic: Data Types</vt:lpstr>
      <vt:lpstr>Brain-twister</vt:lpstr>
      <vt:lpstr>Build a Simple Regression model </vt:lpstr>
      <vt:lpstr>Building Simple Regression model</vt:lpstr>
      <vt:lpstr>Beware!</vt:lpstr>
      <vt:lpstr>CNN – enabling Computer Vision</vt:lpstr>
      <vt:lpstr>Image representation </vt:lpstr>
      <vt:lpstr>Challenges for Image detection</vt:lpstr>
      <vt:lpstr>Approach</vt:lpstr>
      <vt:lpstr>Build an Image detection model </vt:lpstr>
      <vt:lpstr>Challenges in Machine Learning</vt:lpstr>
      <vt:lpstr>(self)Learning RoadMap</vt:lpstr>
      <vt:lpstr>(free)Learning Resources </vt:lpstr>
      <vt:lpstr>Books</vt:lpstr>
      <vt:lpstr>Other thoughts ?</vt:lpstr>
      <vt:lpstr>Feedback survey </vt:lpstr>
      <vt:lpstr>How can MLGeeks help !</vt:lpstr>
      <vt:lpstr>Brain Twister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</dc:title>
  <dc:creator>Manish Agarwal</dc:creator>
  <cp:lastModifiedBy>Manish Kumar Agarwal</cp:lastModifiedBy>
  <cp:revision>1</cp:revision>
  <dcterms:created xsi:type="dcterms:W3CDTF">2022-09-18T13:43:33Z</dcterms:created>
  <dcterms:modified xsi:type="dcterms:W3CDTF">2022-09-25T03:35:56Z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0x01010072E37A21652629468EB5370F47C85BA4</vt:lpwstr>
  </property>
</Properties>
</file>