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94" r:id="rId7"/>
    <p:sldId id="259" r:id="rId8"/>
    <p:sldId id="296" r:id="rId9"/>
    <p:sldId id="262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72" r:id="rId26"/>
    <p:sldId id="280" r:id="rId27"/>
    <p:sldId id="288" r:id="rId28"/>
    <p:sldId id="298" r:id="rId29"/>
    <p:sldId id="290" r:id="rId30"/>
    <p:sldId id="291" r:id="rId31"/>
    <p:sldId id="292" r:id="rId32"/>
    <p:sldId id="293" r:id="rId33"/>
    <p:sldId id="281" r:id="rId34"/>
    <p:sldId id="282" r:id="rId35"/>
    <p:sldId id="297" r:id="rId36"/>
    <p:sldId id="299" r:id="rId37"/>
    <p:sldId id="284" r:id="rId38"/>
    <p:sldId id="285" r:id="rId39"/>
    <p:sldId id="286" r:id="rId40"/>
    <p:sldId id="287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Z/tFphdLZGdTJOt+Wue5Vc1c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5AF7E-A9DA-4581-AE32-9DCBF89F5128}" v="58" dt="2022-09-24T14:32:32.155"/>
    <p1510:client id="{3E45F843-F302-4D70-A4A1-36ABC4AE3A40}" v="1" dt="2022-09-24T14:35:55.657"/>
  </p1510:revLst>
</p1510:revInfo>
</file>

<file path=ppt/tableStyles.xml><?xml version="1.0" encoding="utf-8"?>
<a:tblStyleLst xmlns:a="http://schemas.openxmlformats.org/drawingml/2006/main" def="{6243E543-2554-4AD6-9634-88E761278073}">
  <a:tblStyle styleId="{6243E543-2554-4AD6-9634-88E761278073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00AC82-4812-4F94-A9D7-0D25D6ABEB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tcBdr/>
        <a:fill>
          <a:solidFill>
            <a:srgbClr val="CBE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3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88157" autoAdjust="0"/>
  </p:normalViewPr>
  <p:slideViewPr>
    <p:cSldViewPr snapToGrid="0">
      <p:cViewPr varScale="1">
        <p:scale>
          <a:sx n="56" d="100"/>
          <a:sy n="56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3E45F843-F302-4D70-A4A1-36ABC4AE3A40}"/>
    <pc:docChg chg="addSld delSld modSld">
      <pc:chgData name="Manish Kumar Agarwal" userId="d61eeec9-2078-40a5-b388-8f0e32cbe8dd" providerId="ADAL" clId="{3E45F843-F302-4D70-A4A1-36ABC4AE3A40}" dt="2022-09-24T14:36:09.890" v="6" actId="1076"/>
      <pc:docMkLst>
        <pc:docMk/>
      </pc:docMkLst>
      <pc:sldChg chg="addSp modSp">
        <pc:chgData name="Manish Kumar Agarwal" userId="d61eeec9-2078-40a5-b388-8f0e32cbe8dd" providerId="ADAL" clId="{3E45F843-F302-4D70-A4A1-36ABC4AE3A40}" dt="2022-09-24T14:36:09.890" v="6" actId="1076"/>
        <pc:sldMkLst>
          <pc:docMk/>
          <pc:sldMk cId="719043753" sldId="290"/>
        </pc:sldMkLst>
        <pc:spChg chg="add mod">
          <ac:chgData name="Manish Kumar Agarwal" userId="d61eeec9-2078-40a5-b388-8f0e32cbe8dd" providerId="ADAL" clId="{3E45F843-F302-4D70-A4A1-36ABC4AE3A40}" dt="2022-09-24T14:36:09.890" v="6" actId="1076"/>
          <ac:spMkLst>
            <pc:docMk/>
            <pc:sldMk cId="719043753" sldId="290"/>
            <ac:spMk id="4" creationId="{DAC45B34-14FF-4FE2-99C1-D906D9E8D98D}"/>
          </ac:spMkLst>
        </pc:spChg>
      </pc:sldChg>
      <pc:sldChg chg="new add del">
        <pc:chgData name="Manish Kumar Agarwal" userId="d61eeec9-2078-40a5-b388-8f0e32cbe8dd" providerId="ADAL" clId="{3E45F843-F302-4D70-A4A1-36ABC4AE3A40}" dt="2022-09-24T14:35:44.913" v="2" actId="47"/>
        <pc:sldMkLst>
          <pc:docMk/>
          <pc:sldMk cId="1587153754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33" name="Google Shape;4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machine learning can find such patterns </a:t>
            </a:r>
            <a:endParaRPr/>
          </a:p>
        </p:txBody>
      </p:sp>
      <p:sp>
        <p:nvSpPr>
          <p:cNvPr id="486" name="Google Shape;48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08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number – Regression, if it is a category –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can have more than 2 classes ( like # detection) </a:t>
            </a:r>
            <a:endParaRPr/>
          </a:p>
        </p:txBody>
      </p:sp>
      <p:sp>
        <p:nvSpPr>
          <p:cNvPr id="376" name="Google Shape;3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9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8b2516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8b25163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58b25163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@ 1:36 , Stop 2: 27</a:t>
            </a: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spam detection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Loan approvals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driving cars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5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7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8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0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1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  <p:sp>
        <p:nvSpPr>
          <p:cNvPr id="16" name="Google Shape;16;p32"/>
          <p:cNvSpPr/>
          <p:nvPr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MFJpEGNL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BOesZCoqc&amp;list=PL0-GT3co4r2y2YErbmuJw2L5tW4Ew2O5B" TargetMode="External"/><Relationship Id="rId2" Type="http://schemas.openxmlformats.org/officeDocument/2006/relationships/hyperlink" Target="https://www.youtube.com/watch?v=qBigTkBLU6g&amp;list=PLblh5JKOoLUK0FLuzwntyYI10UQFUhsY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sB052Pz0sQ&amp;list=PLtBw6njQRU-rwp5__7C0oIVt26ZgjG9NI" TargetMode="External"/><Relationship Id="rId5" Type="http://schemas.openxmlformats.org/officeDocument/2006/relationships/hyperlink" Target="https://www.youtube.com/watch?v=MrLPzBxG95I&amp;list=PLl8OlHZGYOQ7bkVbuRthEsaLr7bONzbXS" TargetMode="External"/><Relationship Id="rId4" Type="http://schemas.openxmlformats.org/officeDocument/2006/relationships/hyperlink" Target="https://www.youtube.com/watch?v=Gv9_4yMHFhI&amp;list=PLblh5JKOoLUICTaGLRoHQDuF_7q2GfuJF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lgeeksinfo@gmail.com" TargetMode="External"/><Relationship Id="rId5" Type="http://schemas.openxmlformats.org/officeDocument/2006/relationships/hyperlink" Target="https://www.linkedin.com/in/ml-geeks-844334251/" TargetMode="External"/><Relationship Id="rId4" Type="http://schemas.openxmlformats.org/officeDocument/2006/relationships/hyperlink" Target="https://www.linkedin.com/posts/ml-geeks-844334251_mlabrmasterclass-ml-activity-6978934955519201280-80cu?utm_source=share&amp;utm_medium=member_deskt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achablemachine.withgoogle.com/v1/" TargetMode="External"/><Relationship Id="rId3" Type="http://schemas.openxmlformats.org/officeDocument/2006/relationships/hyperlink" Target="https://www.youtube.com/watch?v=7sB052Pz0sQ&amp;list=PLtBw6njQRU-rwp5__7C0oIVt26ZgjG9NI" TargetMode="External"/><Relationship Id="rId7" Type="http://schemas.openxmlformats.org/officeDocument/2006/relationships/hyperlink" Target="https://www.youtube.com/watch?v=LY7x2Ihqjm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7sB052Pz0s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5897880" y="2299885"/>
            <a:ext cx="5482703" cy="306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dirty="0">
                <a:solidFill>
                  <a:schemeClr val="lt2"/>
                </a:solidFill>
              </a:rPr>
              <a:t>Applied Machine Learning</a:t>
            </a:r>
            <a:endParaRPr sz="8000"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7707064" y="3597623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 dirty="0">
                <a:solidFill>
                  <a:schemeClr val="lt2"/>
                </a:solidFill>
              </a:rPr>
              <a:t>Master Class (Sep 2022)</a:t>
            </a:r>
            <a:endParaRPr dirty="0"/>
          </a:p>
        </p:txBody>
      </p:sp>
      <p:pic>
        <p:nvPicPr>
          <p:cNvPr id="105" name="Google Shape;105;p1" descr="Edu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6" name="Google Shape;106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7" name="Google Shape;107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9959196" y="34854"/>
            <a:ext cx="2874924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7034" y="1756467"/>
            <a:ext cx="6636091" cy="25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E62FC9-0B08-4E1E-82BC-38917A6F5629}"/>
              </a:ext>
            </a:extLst>
          </p:cNvPr>
          <p:cNvSpPr/>
          <p:nvPr/>
        </p:nvSpPr>
        <p:spPr>
          <a:xfrm>
            <a:off x="838200" y="5101533"/>
            <a:ext cx="1099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C000"/>
                </a:solidFill>
                <a:latin typeface="Helvetica Neue"/>
              </a:rPr>
              <a:t>A computer program is said to </a:t>
            </a:r>
            <a:r>
              <a:rPr lang="en-US" sz="1800" b="1" dirty="0">
                <a:solidFill>
                  <a:srgbClr val="FFC000"/>
                </a:solidFill>
                <a:latin typeface="Helvetica Neue"/>
              </a:rPr>
              <a:t>learn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from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with respect to some class of tasks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and performance measure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if its performance at tasks in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as measured by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improves with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.</a:t>
            </a:r>
            <a:endParaRPr lang="en-US" sz="1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Classification Vs Regression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4608560" y="2996321"/>
            <a:ext cx="7104918" cy="2009944"/>
            <a:chOff x="2270" y="1170696"/>
            <a:chExt cx="7104918" cy="2009944"/>
          </a:xfrm>
        </p:grpSpPr>
        <p:sp>
          <p:nvSpPr>
            <p:cNvPr id="301" name="Google Shape;301;p15"/>
            <p:cNvSpPr/>
            <p:nvPr/>
          </p:nvSpPr>
          <p:spPr>
            <a:xfrm>
              <a:off x="2270" y="1708240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29651" y="1735621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 ML</a:t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 rot="-2142401">
              <a:off x="1785416" y="1887561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 txBox="1"/>
            <p:nvPr/>
          </p:nvSpPr>
          <p:spPr>
            <a:xfrm rot="-2142401">
              <a:off x="2222903" y="1883871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19872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2647253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489587" y="1618789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 txBox="1"/>
            <p:nvPr/>
          </p:nvSpPr>
          <p:spPr>
            <a:xfrm>
              <a:off x="4844833" y="1619428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237473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5264854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Yes/No</a:t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2142401">
              <a:off x="1785416" y="2425104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 rot="2142401">
              <a:off x="2222903" y="2421414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619872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2647253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89587" y="2693876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4844833" y="2694515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237473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 txBox="1"/>
            <p:nvPr/>
          </p:nvSpPr>
          <p:spPr>
            <a:xfrm>
              <a:off x="5264854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type </a:t>
              </a:r>
              <a:endParaRPr/>
            </a:p>
          </p:txBody>
        </p:sp>
      </p:grpSp>
      <p:graphicFrame>
        <p:nvGraphicFramePr>
          <p:cNvPr id="319" name="Google Shape;319;p15"/>
          <p:cNvGraphicFramePr/>
          <p:nvPr/>
        </p:nvGraphicFramePr>
        <p:xfrm>
          <a:off x="1112296" y="4239024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Google Shape;320;p15"/>
          <p:cNvGraphicFramePr/>
          <p:nvPr/>
        </p:nvGraphicFramePr>
        <p:xfrm>
          <a:off x="1112296" y="2301085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767178" y="1758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/>
              <a:t>Machine Learning types : Based on amount of </a:t>
            </a:r>
            <a:r>
              <a:rPr lang="en-US" sz="2800" u="sng" dirty="0"/>
              <a:t>supervision needed </a:t>
            </a:r>
            <a:endParaRPr dirty="0"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872088" y="1298531"/>
            <a:ext cx="5304822" cy="5112870"/>
            <a:chOff x="3672188" y="827"/>
            <a:chExt cx="5304822" cy="5112870"/>
          </a:xfrm>
        </p:grpSpPr>
        <p:sp>
          <p:nvSpPr>
            <p:cNvPr id="203" name="Google Shape;203;p13"/>
            <p:cNvSpPr/>
            <p:nvPr/>
          </p:nvSpPr>
          <p:spPr>
            <a:xfrm>
              <a:off x="3672188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3692632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4467012">
              <a:off x="4305895" y="1742276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 rot="-4467012">
              <a:off x="5295320" y="1702484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626597" y="402178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5647041" y="422622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2142401">
              <a:off x="6957966" y="53822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 rot="-2142401">
              <a:off x="7284612" y="53331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1005" y="82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7601449" y="2127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142401">
              <a:off x="6957966" y="93957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 txBox="1"/>
            <p:nvPr/>
          </p:nvSpPr>
          <p:spPr>
            <a:xfrm rot="2142401">
              <a:off x="7284612" y="93466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581005" y="80353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7601449" y="82397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2142401">
              <a:off x="5003558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 rot="2142401">
              <a:off x="5330204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626597" y="2810289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 txBox="1"/>
            <p:nvPr/>
          </p:nvSpPr>
          <p:spPr>
            <a:xfrm>
              <a:off x="5647041" y="2830733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rot="-3907178">
              <a:off x="6638184" y="2544980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 txBox="1"/>
            <p:nvPr/>
          </p:nvSpPr>
          <p:spPr>
            <a:xfrm rot="-3907178">
              <a:off x="7268623" y="2524082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581005" y="1606233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7601449" y="1626677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rot="-2142401">
              <a:off x="6957966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 rot="-2142401">
              <a:off x="7284612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81005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7601449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2142401">
              <a:off x="6957966" y="334768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 txBox="1"/>
            <p:nvPr/>
          </p:nvSpPr>
          <p:spPr>
            <a:xfrm rot="2142401">
              <a:off x="7284612" y="334277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581005" y="321164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7601449" y="323208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Anomaly detection</a:t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3907178">
              <a:off x="6638184" y="3749035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 txBox="1"/>
            <p:nvPr/>
          </p:nvSpPr>
          <p:spPr>
            <a:xfrm rot="3907178">
              <a:off x="7268623" y="3728137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581005" y="4014344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 txBox="1"/>
            <p:nvPr/>
          </p:nvSpPr>
          <p:spPr>
            <a:xfrm>
              <a:off x="7601449" y="4034788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3907178">
              <a:off x="4683776" y="3347683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 txBox="1"/>
            <p:nvPr/>
          </p:nvSpPr>
          <p:spPr>
            <a:xfrm rot="3907178">
              <a:off x="5314214" y="3326785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626597" y="3612992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5647041" y="3633436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4467012">
              <a:off x="4305895" y="3749035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 rot="4467012">
              <a:off x="5295320" y="3709243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626597" y="4415695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5647041" y="4436139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you have input and output and the task is to find the relation between input and output.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Simple example: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015367" y="1595625"/>
            <a:ext cx="4752564" cy="4580596"/>
            <a:chOff x="3529217" y="741"/>
            <a:chExt cx="4752564" cy="4580596"/>
          </a:xfrm>
        </p:grpSpPr>
        <p:sp>
          <p:nvSpPr>
            <p:cNvPr id="252" name="Google Shape;252;p1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graphicFrame>
        <p:nvGraphicFramePr>
          <p:cNvPr id="294" name="Google Shape;294;p14"/>
          <p:cNvGraphicFramePr/>
          <p:nvPr/>
        </p:nvGraphicFramePr>
        <p:xfrm>
          <a:off x="1241011" y="3885923"/>
          <a:ext cx="4490250" cy="1788375"/>
        </p:xfrm>
        <a:graphic>
          <a:graphicData uri="http://schemas.openxmlformats.org/drawingml/2006/table">
            <a:tbl>
              <a:tblPr firstRow="1" bandRow="1">
                <a:noFill/>
                <a:tableStyleId>{6243E543-2554-4AD6-9634-88E761278073}</a:tableStyleId>
              </a:tblPr>
              <a:tblGrid>
                <a:gridCol w="1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</a:t>
            </a: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453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Generally, the output is one of these four things: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Dimensionality reduction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Anomaly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FF00FF"/>
                </a:highlight>
              </a:rPr>
              <a:t>Association rule learning </a:t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>
            <a:off x="6458217" y="1395283"/>
            <a:ext cx="5280124" cy="5089067"/>
            <a:chOff x="1531887" y="823"/>
            <a:chExt cx="5280124" cy="5089067"/>
          </a:xfrm>
        </p:grpSpPr>
        <p:sp>
          <p:nvSpPr>
            <p:cNvPr id="388" name="Google Shape;388;p18"/>
            <p:cNvSpPr/>
            <p:nvPr/>
          </p:nvSpPr>
          <p:spPr>
            <a:xfrm>
              <a:off x="1531887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 txBox="1"/>
            <p:nvPr/>
          </p:nvSpPr>
          <p:spPr>
            <a:xfrm>
              <a:off x="1552236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-4467012">
              <a:off x="2162644" y="1734108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 rot="-4467012">
              <a:off x="3147462" y="1694558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477196" y="400306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3497545" y="420655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-2142401">
              <a:off x="4802368" y="535658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 txBox="1"/>
            <p:nvPr/>
          </p:nvSpPr>
          <p:spPr>
            <a:xfrm rot="-2142401">
              <a:off x="5127492" y="530829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22505" y="823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5442854" y="21172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2142401">
              <a:off x="4802368" y="935141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 txBox="1"/>
            <p:nvPr/>
          </p:nvSpPr>
          <p:spPr>
            <a:xfrm rot="2142401">
              <a:off x="5127492" y="930312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5422505" y="799789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5442854" y="820138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2142401">
              <a:off x="2857059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 rot="2142401">
              <a:off x="3182183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77196" y="279720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3497545" y="281755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-3907178">
              <a:off x="4484074" y="2533074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 txBox="1"/>
            <p:nvPr/>
          </p:nvSpPr>
          <p:spPr>
            <a:xfrm rot="-3907178">
              <a:off x="5111578" y="2512330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422505" y="159875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5442854" y="161910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-2142401">
              <a:off x="4802368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 txBox="1"/>
            <p:nvPr/>
          </p:nvSpPr>
          <p:spPr>
            <a:xfrm rot="-2142401">
              <a:off x="5127492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22505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5442854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2142401">
              <a:off x="4802368" y="3332040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 txBox="1"/>
            <p:nvPr/>
          </p:nvSpPr>
          <p:spPr>
            <a:xfrm rot="2142401">
              <a:off x="5127492" y="3327211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422505" y="3196688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5442854" y="3217037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3907178">
              <a:off x="4484074" y="3731523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 txBox="1"/>
            <p:nvPr/>
          </p:nvSpPr>
          <p:spPr>
            <a:xfrm rot="3907178">
              <a:off x="5111578" y="3710779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422505" y="3995654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5442854" y="4016003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3907178">
              <a:off x="2538765" y="3332040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 rot="3907178">
              <a:off x="3166269" y="3311296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477196" y="359617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 txBox="1"/>
            <p:nvPr/>
          </p:nvSpPr>
          <p:spPr>
            <a:xfrm>
              <a:off x="3497545" y="361652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4467012">
              <a:off x="2162644" y="3731523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 txBox="1"/>
            <p:nvPr/>
          </p:nvSpPr>
          <p:spPr>
            <a:xfrm rot="4467012">
              <a:off x="3147462" y="3691973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477196" y="4395137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3497545" y="4415486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 learning - </a:t>
            </a: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Clustering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Ex1: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Plot the student data on a coordinate system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We can now label the students  based on clusters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Other examples: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cxnSp>
        <p:nvCxnSpPr>
          <p:cNvPr id="437" name="Google Shape;437;p19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8" name="Google Shape;438;p19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19"/>
          <p:cNvSpPr/>
          <p:nvPr/>
        </p:nvSpPr>
        <p:spPr>
          <a:xfrm>
            <a:off x="8843375" y="232984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995775" y="277033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9569884" y="246762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766125" y="289873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9918525" y="333922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10492634" y="303651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8847551" y="3285993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>
            <a:off x="8843375" y="2027361"/>
            <a:ext cx="2066700" cy="955800"/>
          </a:xfrm>
          <a:prstGeom prst="curvedConnector3">
            <a:avLst>
              <a:gd name="adj1" fmla="val 160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19"/>
          <p:cNvSpPr/>
          <p:nvPr/>
        </p:nvSpPr>
        <p:spPr>
          <a:xfrm>
            <a:off x="10070925" y="242691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9156527" y="3491629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Unsupervised learning – </a:t>
            </a:r>
            <a:r>
              <a:rPr lang="en-US" sz="3200">
                <a:highlight>
                  <a:srgbClr val="00FF00"/>
                </a:highlight>
              </a:rPr>
              <a:t>Dimensionality reduction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301635" cy="47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100s or 1000s of input column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Model performance will be slow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Highly dimensionality data cannot be visualized ?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Eg: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MNIST data set is ~ 784 dimension( 28  X 28)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T-SNE </a:t>
            </a:r>
            <a:r>
              <a:rPr lang="en-US"/>
              <a:t>helps to reduce the dimension to 3 dimension which can now be visualized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Youtube: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https://www.youtube.com/watch?v=-bijVUtFCm4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https://github.com/deveshSingh06/t-SNE/blob/master/t-SNE%20Implementation.ipynb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T-SNE with MNIST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00FFFF"/>
                </a:highlight>
              </a:rPr>
              <a:t>Anomaly detection</a:t>
            </a:r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Find anomalous pattern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Loan approval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Manufacturing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Software logs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User logins and log out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Security logs etc. </a:t>
            </a:r>
            <a:endParaRPr/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</p:txBody>
      </p:sp>
      <p:cxnSp>
        <p:nvCxnSpPr>
          <p:cNvPr id="468" name="Google Shape;468;p21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9" name="Google Shape;469;p21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21"/>
          <p:cNvSpPr/>
          <p:nvPr/>
        </p:nvSpPr>
        <p:spPr>
          <a:xfrm>
            <a:off x="9068843" y="241736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9113729" y="2757815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9475938" y="2506167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9599111" y="2772183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9753599" y="301146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0522964" y="3413097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8759375" y="261239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9371034" y="269927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9093898" y="307084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 rot="-5400000">
            <a:off x="7725697" y="2145175"/>
            <a:ext cx="607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FF00FF"/>
                </a:highlight>
              </a:rPr>
              <a:t>Association rule based learning </a:t>
            </a:r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Eg: Amazon recommendation of related products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Looks at the bills and identify patterns and may be place these items together or provide discounts together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Interesting case study: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/>
              <a:t>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490" name="Google Shape;4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726" y="2179530"/>
            <a:ext cx="5397545" cy="299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600" dirty="0"/>
              <a:t>ML types : Based on amount of supervision needed </a:t>
            </a:r>
            <a:endParaRPr sz="3600" dirty="0"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318134" y="1481376"/>
            <a:ext cx="5080230" cy="4896406"/>
            <a:chOff x="3540644" y="792"/>
            <a:chExt cx="5080230" cy="4896406"/>
          </a:xfrm>
        </p:grpSpPr>
        <p:sp>
          <p:nvSpPr>
            <p:cNvPr id="497" name="Google Shape;497;p23"/>
            <p:cNvSpPr/>
            <p:nvPr/>
          </p:nvSpPr>
          <p:spPr>
            <a:xfrm>
              <a:off x="3540644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560222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-4467012">
              <a:off x="4147521" y="1667993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 txBox="1"/>
            <p:nvPr/>
          </p:nvSpPr>
          <p:spPr>
            <a:xfrm rot="-4467012">
              <a:off x="5095057" y="1630406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412308" y="38515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5431886" y="40472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-2142401">
              <a:off x="6687311" y="51491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 txBox="1"/>
            <p:nvPr/>
          </p:nvSpPr>
          <p:spPr>
            <a:xfrm rot="-2142401">
              <a:off x="7000127" y="51073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283972" y="792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303550" y="20370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2142401">
              <a:off x="6687311" y="89927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 txBox="1"/>
            <p:nvPr/>
          </p:nvSpPr>
          <p:spPr>
            <a:xfrm rot="2142401">
              <a:off x="7000127" y="89509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283972" y="76951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7303550" y="78908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2142401">
              <a:off x="4815647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 rot="2142401">
              <a:off x="5128464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412308" y="269130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31886" y="271088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3907178">
              <a:off x="6381068" y="2436712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 txBox="1"/>
            <p:nvPr/>
          </p:nvSpPr>
          <p:spPr>
            <a:xfrm rot="-3907178">
              <a:off x="6984815" y="2417219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283972" y="1538230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7303550" y="1557808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-2142401">
              <a:off x="6687311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 txBox="1"/>
            <p:nvPr/>
          </p:nvSpPr>
          <p:spPr>
            <a:xfrm rot="-2142401">
              <a:off x="7000127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283972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7303550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rot="2142401">
              <a:off x="6687311" y="3205431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 txBox="1"/>
            <p:nvPr/>
          </p:nvSpPr>
          <p:spPr>
            <a:xfrm rot="2142401">
              <a:off x="7000127" y="3201250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283972" y="307566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7303550" y="309524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rot="3907178">
              <a:off x="6381068" y="358979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 txBox="1"/>
            <p:nvPr/>
          </p:nvSpPr>
          <p:spPr>
            <a:xfrm rot="3907178">
              <a:off x="6984815" y="357029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283972" y="384438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7303550" y="386396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rot="3907178">
              <a:off x="4509404" y="320543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 txBox="1"/>
            <p:nvPr/>
          </p:nvSpPr>
          <p:spPr>
            <a:xfrm rot="3907178">
              <a:off x="5113151" y="318593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412308" y="346002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 txBox="1"/>
            <p:nvPr/>
          </p:nvSpPr>
          <p:spPr>
            <a:xfrm>
              <a:off x="5431886" y="347960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4467012">
              <a:off x="4147521" y="3589791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 txBox="1"/>
            <p:nvPr/>
          </p:nvSpPr>
          <p:spPr>
            <a:xfrm rot="4467012">
              <a:off x="5095057" y="3552203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412308" y="422874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5431886" y="424832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39" name="Google Shape;539;p23"/>
          <p:cNvSpPr txBox="1"/>
          <p:nvPr/>
        </p:nvSpPr>
        <p:spPr>
          <a:xfrm>
            <a:off x="788933" y="166751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cost of labelling the data is high.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idea is to generate partially labelled data and use it to label other non labelled data.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Facebook if you label one image al other images with your pics will get labelled.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Photos cluster photos (without knowing the label) and once you label one image all other pictures are labelled. 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10333609" y="4625266"/>
            <a:ext cx="1020192" cy="851546"/>
          </a:xfrm>
          <a:prstGeom prst="rect">
            <a:avLst/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520189"/>
            <a:ext cx="10911840" cy="49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en-US" dirty="0"/>
              <a:t>Applications &amp; Future of machine learning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Types of machine learning </a:t>
            </a:r>
            <a:endParaRPr dirty="0"/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regression model </a:t>
            </a:r>
            <a:endParaRPr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CNN image detection model  </a:t>
            </a:r>
            <a:endParaRPr lang="en-US"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Challenges for Machine Learning </a:t>
            </a:r>
            <a:endParaRPr lang="en-US" dirty="0"/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Learning Roadmap for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What you should know to learn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Free resources ( you tube playlist, Books, </a:t>
            </a:r>
            <a:r>
              <a:rPr lang="en-US" dirty="0" err="1"/>
              <a:t>Github</a:t>
            </a:r>
            <a:r>
              <a:rPr lang="en-US" dirty="0"/>
              <a:t> profiles, Podcast )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Brain Twister (Interesting quiz)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MLGeeks</a:t>
            </a:r>
            <a:r>
              <a:rPr lang="en-US" dirty="0"/>
              <a:t> can help with you ML journey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70% applied machine learning, lots of assignments and hands-on practice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References</a:t>
            </a: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02359"/>
              <a:gd name="adj2" fmla="val 30389"/>
            </a:avLst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</a:t>
            </a:r>
            <a:endParaRPr/>
          </a:p>
        </p:txBody>
      </p:sp>
      <p:pic>
        <p:nvPicPr>
          <p:cNvPr id="119" name="Google Shape;119;p2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5540" y="4719215"/>
            <a:ext cx="515881" cy="50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0356039" y="5231464"/>
            <a:ext cx="1119747" cy="2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Twister/s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Reinforcement Learning</a:t>
            </a:r>
            <a:endParaRPr/>
          </a:p>
        </p:txBody>
      </p:sp>
      <p:grpSp>
        <p:nvGrpSpPr>
          <p:cNvPr id="545" name="Google Shape;545;p24"/>
          <p:cNvGrpSpPr/>
          <p:nvPr/>
        </p:nvGrpSpPr>
        <p:grpSpPr>
          <a:xfrm>
            <a:off x="6558167" y="1527045"/>
            <a:ext cx="4752564" cy="4580596"/>
            <a:chOff x="3529217" y="741"/>
            <a:chExt cx="4752564" cy="4580596"/>
          </a:xfrm>
        </p:grpSpPr>
        <p:sp>
          <p:nvSpPr>
            <p:cNvPr id="546" name="Google Shape;546;p2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88" name="Google Shape;588;p24"/>
          <p:cNvSpPr txBox="1"/>
          <p:nvPr/>
        </p:nvSpPr>
        <p:spPr>
          <a:xfrm>
            <a:off x="838200" y="1825625"/>
            <a:ext cx="61262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labelled data.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and improve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Maximize the rewards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Chess game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driving cars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mind – Alpha Go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Side Topic: Data Types</a:t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912121" y="1391200"/>
            <a:ext cx="7127680" cy="5020216"/>
            <a:chOff x="3152198" y="812"/>
            <a:chExt cx="7127680" cy="5020216"/>
          </a:xfrm>
        </p:grpSpPr>
        <p:sp>
          <p:nvSpPr>
            <p:cNvPr id="327" name="Google Shape;327;p16"/>
            <p:cNvSpPr/>
            <p:nvPr/>
          </p:nvSpPr>
          <p:spPr>
            <a:xfrm>
              <a:off x="3152198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3172271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-3907178">
              <a:off x="4145454" y="2104559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 rot="-3907178">
              <a:off x="4764467" y="2084262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071189" y="1183047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5091262" y="1203120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Categorical</a:t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3310531">
              <a:off x="6235984" y="1119363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 txBox="1"/>
            <p:nvPr/>
          </p:nvSpPr>
          <p:spPr>
            <a:xfrm rot="-3310531">
              <a:off x="6692035" y="1107643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90180" y="394890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 txBox="1"/>
            <p:nvPr/>
          </p:nvSpPr>
          <p:spPr>
            <a:xfrm>
              <a:off x="7010253" y="414963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</a:t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-2142401">
              <a:off x="8297423" y="528245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 txBox="1"/>
            <p:nvPr/>
          </p:nvSpPr>
          <p:spPr>
            <a:xfrm rot="-2142401">
              <a:off x="8618149" y="523648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909171" y="812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8929244" y="20885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2142401">
              <a:off x="8297423" y="922324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 rot="2142401">
              <a:off x="8618149" y="917726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09171" y="788969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 txBox="1"/>
            <p:nvPr/>
          </p:nvSpPr>
          <p:spPr>
            <a:xfrm>
              <a:off x="8929244" y="809042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Nation</a:t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3310531">
              <a:off x="6235984" y="1907520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 rot="3310531">
              <a:off x="6692035" y="1895800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90180" y="1971204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7010253" y="1991277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Ordinal</a:t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-2142401">
              <a:off x="8297423" y="2104559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 rot="-2142401">
              <a:off x="8618149" y="2099962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909171" y="1577126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 txBox="1"/>
            <p:nvPr/>
          </p:nvSpPr>
          <p:spPr>
            <a:xfrm>
              <a:off x="8929244" y="1597199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First, second</a:t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 rot="2142401">
              <a:off x="8297423" y="2498638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 rot="2142401">
              <a:off x="8618149" y="2494040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909171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8929244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High, medium, low</a:t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3907178">
              <a:off x="4145454" y="3286795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 rot="3907178">
              <a:off x="4764467" y="3266498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071189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091262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Numerical</a:t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-3310531">
              <a:off x="6235984" y="3483834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 rot="-3310531">
              <a:off x="6692035" y="3472114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990180" y="2759361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7010253" y="2779434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441896" y="3877913"/>
              <a:ext cx="548283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6702331" y="3876488"/>
              <a:ext cx="27414" cy="27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990180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7010253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3310531">
              <a:off x="6235984" y="4271991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 rot="3310531">
              <a:off x="6692035" y="4260271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990180" y="4335675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7010253" y="4355748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376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Brain-twister</a:t>
            </a:r>
            <a:endParaRPr dirty="0"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3609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How much will it rain today 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Will it rain today 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 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sp>
        <p:nvSpPr>
          <p:cNvPr id="380" name="Google Shape;380;p17"/>
          <p:cNvSpPr txBox="1"/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dogs is present in an image  ? 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many dogs in an image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78;p17">
            <a:extLst>
              <a:ext uri="{FF2B5EF4-FFF2-40B4-BE49-F238E27FC236}">
                <a16:creationId xmlns:a16="http://schemas.microsoft.com/office/drawing/2014/main" id="{6A4EE8EC-BA4D-4CF5-9307-7587222D7B13}"/>
              </a:ext>
            </a:extLst>
          </p:cNvPr>
          <p:cNvSpPr txBox="1">
            <a:spLocks/>
          </p:cNvSpPr>
          <p:nvPr/>
        </p:nvSpPr>
        <p:spPr>
          <a:xfrm>
            <a:off x="2343145" y="4405945"/>
            <a:ext cx="70840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>
                <a:solidFill>
                  <a:srgbClr val="FFC000"/>
                </a:solidFill>
              </a:rPr>
              <a:t> ? </a:t>
            </a:r>
            <a:r>
              <a:rPr lang="en-US" dirty="0"/>
              <a:t>Any other quick question 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78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 Simple Regression model </a:t>
            </a:r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977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a model which can predict Salary based on years of experience.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Supervised machine learning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Is it Classification ? Regression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Dataset: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Experience and Salary provided for ~30 professionals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595" name="Google Shape;595;p25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22" y="3235911"/>
            <a:ext cx="471578" cy="38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E68-57C4-43D0-8BF0-059EB85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Simple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3C5DB3-6C49-4DF4-9036-FE7160F1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What is the difference between a “Algorithm” and a “Model”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9BBDC-99E6-4562-8581-AD7B413D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641601"/>
            <a:ext cx="4432419" cy="2689332"/>
          </a:xfrm>
          <a:prstGeom prst="rect">
            <a:avLst/>
          </a:prstGeom>
        </p:spPr>
      </p:pic>
      <p:pic>
        <p:nvPicPr>
          <p:cNvPr id="1028" name="Picture 4" descr="Linear Regression Clearly Explained (Part 1) | by Ashish Mehta | Artificial  Intelligence in Plain English">
            <a:extLst>
              <a:ext uri="{FF2B5EF4-FFF2-40B4-BE49-F238E27FC236}">
                <a16:creationId xmlns:a16="http://schemas.microsoft.com/office/drawing/2014/main" id="{F27BC482-F81D-44D7-9E77-7EF99A5E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674880"/>
            <a:ext cx="4184650" cy="26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87194B-5A24-4D1F-A599-42B79A649B28}"/>
              </a:ext>
            </a:extLst>
          </p:cNvPr>
          <p:cNvSpPr/>
          <p:nvPr/>
        </p:nvSpPr>
        <p:spPr>
          <a:xfrm>
            <a:off x="533400" y="5993020"/>
            <a:ext cx="8016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https://github.com/MLGeeks/MasterClass/tree/main/Build_Simple_RegressionModel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3624-1695-4D30-9807-47BBEEAB4574}"/>
              </a:ext>
            </a:extLst>
          </p:cNvPr>
          <p:cNvSpPr/>
          <p:nvPr/>
        </p:nvSpPr>
        <p:spPr>
          <a:xfrm>
            <a:off x="8240813" y="5553215"/>
            <a:ext cx="3744936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ML_Training_simple_linear_regression.ipynb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0FE46-A5A5-444D-8B07-E50BA75EAD40}"/>
              </a:ext>
            </a:extLst>
          </p:cNvPr>
          <p:cNvSpPr/>
          <p:nvPr/>
        </p:nvSpPr>
        <p:spPr>
          <a:xfrm>
            <a:off x="9049656" y="6176429"/>
            <a:ext cx="14895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Salary_Data.csv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1A1121-0516-477B-BD85-985A1D0D24CF}"/>
              </a:ext>
            </a:extLst>
          </p:cNvPr>
          <p:cNvCxnSpPr/>
          <p:nvPr/>
        </p:nvCxnSpPr>
        <p:spPr>
          <a:xfrm flipV="1">
            <a:off x="7518400" y="5755561"/>
            <a:ext cx="616615" cy="38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B6BB1-4376-4AB0-B8C1-8C60A764B065}"/>
              </a:ext>
            </a:extLst>
          </p:cNvPr>
          <p:cNvCxnSpPr>
            <a:cxnSpLocks/>
          </p:cNvCxnSpPr>
          <p:nvPr/>
        </p:nvCxnSpPr>
        <p:spPr>
          <a:xfrm>
            <a:off x="7518400" y="6137385"/>
            <a:ext cx="711200" cy="1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3CA-A5D9-46AF-8325-2C87793C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pic>
        <p:nvPicPr>
          <p:cNvPr id="1026" name="Picture 2" descr="Most Hilarious Jokes &amp; Videos on Statistics and Data Science">
            <a:extLst>
              <a:ext uri="{FF2B5EF4-FFF2-40B4-BE49-F238E27FC236}">
                <a16:creationId xmlns:a16="http://schemas.microsoft.com/office/drawing/2014/main" id="{5FEDBB95-0661-4A54-8E50-AE7A4A7A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90398"/>
            <a:ext cx="7143750" cy="457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6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E38-6B0F-4DC7-83A0-01DED5AC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enabling </a:t>
            </a:r>
            <a:r>
              <a:rPr lang="en-US" dirty="0">
                <a:solidFill>
                  <a:srgbClr val="FFC000"/>
                </a:solidFill>
              </a:rPr>
              <a:t>Computer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C9C4-E0DF-4A6D-BADF-9D61E0412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Vision had and will transform many applications: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Self driving cars </a:t>
            </a:r>
          </a:p>
          <a:p>
            <a:pPr lvl="1"/>
            <a:r>
              <a:rPr lang="en-US" dirty="0"/>
              <a:t>Facebook </a:t>
            </a:r>
          </a:p>
          <a:p>
            <a:pPr lvl="1"/>
            <a:r>
              <a:rPr lang="en-US" dirty="0"/>
              <a:t>Threat control </a:t>
            </a:r>
          </a:p>
          <a:p>
            <a:r>
              <a:rPr lang="en-US" dirty="0"/>
              <a:t>How does a computer recognize an Image ?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45B34-14FF-4FE2-99C1-D906D9E8D98D}"/>
              </a:ext>
            </a:extLst>
          </p:cNvPr>
          <p:cNvSpPr/>
          <p:nvPr/>
        </p:nvSpPr>
        <p:spPr>
          <a:xfrm>
            <a:off x="1301553" y="5606832"/>
            <a:ext cx="6114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https://github.com/MLGeeks/MasterClass/tree/main/CNN_Image_detection</a:t>
            </a:r>
          </a:p>
        </p:txBody>
      </p:sp>
    </p:spTree>
    <p:extLst>
      <p:ext uri="{BB962C8B-B14F-4D97-AF65-F5344CB8AC3E}">
        <p14:creationId xmlns:p14="http://schemas.microsoft.com/office/powerpoint/2010/main" val="719043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DAF0-E57C-44EB-8329-0A1727A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21E6B-F40D-4353-B009-D7F5BF49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47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22E76-134D-4C54-9CCD-56BAA133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906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EC78A-27A5-472C-A7F7-E8868F8F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9065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06F9009-9541-4DC0-9C00-384D785804E6}"/>
              </a:ext>
            </a:extLst>
          </p:cNvPr>
          <p:cNvSpPr/>
          <p:nvPr/>
        </p:nvSpPr>
        <p:spPr>
          <a:xfrm rot="12808940">
            <a:off x="10968170" y="6001432"/>
            <a:ext cx="266700" cy="8001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9BF4D-98FF-4D1D-A426-ED4142F5BE4D}"/>
              </a:ext>
            </a:extLst>
          </p:cNvPr>
          <p:cNvSpPr txBox="1"/>
          <p:nvPr/>
        </p:nvSpPr>
        <p:spPr>
          <a:xfrm>
            <a:off x="11277600" y="62721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373791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050-DAA7-4135-BD2D-F57E95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Image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DACB7-F5D6-47DF-8698-DF231C4F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3525"/>
            <a:ext cx="9751192" cy="4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ADE-459B-4368-94D3-067A211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A3C37-12F8-40DB-AC49-99330D5C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834500"/>
            <a:ext cx="1075522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317-2054-46FE-8795-9397CB4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7273-2C82-4FDF-AC3D-794FEBD6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7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keep you line on mute, you can ask questions over chat and our coordinator will pick them up in </a:t>
            </a:r>
            <a:r>
              <a:rPr lang="en-US" dirty="0" err="1"/>
              <a:t>QnA</a:t>
            </a:r>
            <a:r>
              <a:rPr lang="en-US" dirty="0"/>
              <a:t> slot </a:t>
            </a:r>
          </a:p>
          <a:p>
            <a:r>
              <a:rPr lang="en-US" dirty="0"/>
              <a:t>Please keep your Videos off, will save network bandwidth </a:t>
            </a:r>
          </a:p>
          <a:p>
            <a:r>
              <a:rPr lang="en-US" dirty="0"/>
              <a:t>If any of your question is unanswered, please ask them after the session, another 15 min is dedicated for </a:t>
            </a:r>
            <a:r>
              <a:rPr lang="en-US" dirty="0" err="1"/>
              <a:t>QnA</a:t>
            </a:r>
            <a:r>
              <a:rPr lang="en-US" dirty="0"/>
              <a:t> </a:t>
            </a:r>
          </a:p>
          <a:p>
            <a:r>
              <a:rPr lang="en-US" dirty="0"/>
              <a:t>For anything else please send a note to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mlgeeksinfo@gmail.com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/>
              <a:t>Github</a:t>
            </a:r>
            <a:r>
              <a:rPr lang="en-US" dirty="0"/>
              <a:t> link for ppt and jupyter notebooks available at :</a:t>
            </a:r>
          </a:p>
          <a:p>
            <a:pPr lvl="1"/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r>
              <a:rPr lang="en-US" dirty="0"/>
              <a:t>Please fill the survey before the end of master class:</a:t>
            </a:r>
          </a:p>
          <a:p>
            <a:pPr lvl="1"/>
            <a:r>
              <a:rPr lang="en-US" dirty="0"/>
              <a:t>https://tinyurl.com/mlclassurvey</a:t>
            </a:r>
          </a:p>
        </p:txBody>
      </p:sp>
    </p:spTree>
    <p:extLst>
      <p:ext uri="{BB962C8B-B14F-4D97-AF65-F5344CB8AC3E}">
        <p14:creationId xmlns:p14="http://schemas.microsoft.com/office/powerpoint/2010/main" val="351086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an Image detection model </a:t>
            </a:r>
            <a:endParaRPr/>
          </a:p>
        </p:txBody>
      </p:sp>
      <p:sp>
        <p:nvSpPr>
          <p:cNvPr id="609" name="Google Shape;60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121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CNN layers (can also be referred as computer vision) </a:t>
            </a:r>
            <a:endParaRPr dirty="0"/>
          </a:p>
        </p:txBody>
      </p:sp>
      <p:pic>
        <p:nvPicPr>
          <p:cNvPr id="2052" name="Picture 4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8B5B3C27-EF63-45AF-BA6C-78AB5E26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329205"/>
            <a:ext cx="10515600" cy="37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8b251630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Machine Learning</a:t>
            </a:r>
            <a:endParaRPr/>
          </a:p>
        </p:txBody>
      </p:sp>
      <p:sp>
        <p:nvSpPr>
          <p:cNvPr id="617" name="Google Shape;617;g158b2516302_0_0"/>
          <p:cNvSpPr txBox="1">
            <a:spLocks noGrp="1"/>
          </p:cNvSpPr>
          <p:nvPr>
            <p:ph type="body" idx="1"/>
          </p:nvPr>
        </p:nvSpPr>
        <p:spPr>
          <a:xfrm>
            <a:off x="838199" y="1286540"/>
            <a:ext cx="10793819" cy="52063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Complexities with Data: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800" dirty="0">
                <a:solidFill>
                  <a:schemeClr val="bg1"/>
                </a:solidFill>
              </a:rPr>
              <a:t>Amount of data for training </a:t>
            </a:r>
            <a:r>
              <a:rPr lang="en-US" sz="1800" dirty="0"/>
              <a:t>: often times, there aren't enough data available for building models.</a:t>
            </a:r>
            <a:endParaRPr sz="18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Quality of data: </a:t>
            </a:r>
            <a:r>
              <a:rPr lang="en-US" sz="1800" dirty="0"/>
              <a:t>Often while building models, amount of data is not sufficient , has lots of noise, is not clean, has missing values etc. This part consumes about 80% of time.</a:t>
            </a:r>
            <a:endParaRPr sz="1800" dirty="0"/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Model Deployment </a:t>
            </a:r>
            <a:r>
              <a:rPr lang="en-US" sz="2300" dirty="0"/>
              <a:t>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900" dirty="0"/>
              <a:t> Given the tech stack which a company uses, deploying models built in python/pandas could be challenge too.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Managing and stabilizing Models </a:t>
            </a:r>
            <a:r>
              <a:rPr lang="en-US" sz="2300" dirty="0"/>
              <a:t>: </a:t>
            </a:r>
          </a:p>
          <a:p>
            <a:pPr lvl="1" indent="-300037">
              <a:buSzPct val="75000"/>
            </a:pPr>
            <a:r>
              <a:rPr lang="en-US" sz="1900" dirty="0"/>
              <a:t>Understanding results, running health checks, monitoring model performance, watching out for data anomalies, and retraining the mod</a:t>
            </a:r>
            <a:r>
              <a:rPr lang="en-US" sz="1900" dirty="0">
                <a:solidFill>
                  <a:srgbClr val="3F43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Configuring Environments: </a:t>
            </a:r>
            <a:endParaRPr sz="2300" dirty="0">
              <a:solidFill>
                <a:srgbClr val="FFC000"/>
              </a:solidFill>
            </a:endParaRPr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While building models, first and foremost step is to configure suitable environment which takes up another effort of data scientists.</a:t>
            </a:r>
            <a:endParaRPr sz="19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Over the period of time, libraries / environment changes which leads to upgrading all relevant libraries for a model to run successfully.</a:t>
            </a:r>
            <a:endParaRPr sz="19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(self)Learning RoadMap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If you want to learn ML or DS concepts on your own, then below the things to focus on: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 err="1"/>
              <a:t>Maths</a:t>
            </a:r>
            <a:r>
              <a:rPr lang="en-US" dirty="0"/>
              <a:t> and Stats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Programming with Python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Database and SQL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 Analysis and simple Visualization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Unsupervised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Advanced ML Concepts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 err="1"/>
              <a:t>Tensorflow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Deep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NLP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Productionizing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: Practice as much as you can . Kaggle is one of the best source to start from.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7899181" y="2738110"/>
            <a:ext cx="13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5" name="Google Shape;6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925" y="2134975"/>
            <a:ext cx="4161249" cy="3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F6A-D194-4A79-9CF9-7367B7CA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(free)Learning Resources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971E6-90B8-4303-A3B4-ED75606F3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62"/>
              </p:ext>
            </p:extLst>
          </p:nvPr>
        </p:nvGraphicFramePr>
        <p:xfrm>
          <a:off x="674370" y="1600200"/>
          <a:ext cx="10984230" cy="4171949"/>
        </p:xfrm>
        <a:graphic>
          <a:graphicData uri="http://schemas.openxmlformats.org/drawingml/2006/table">
            <a:tbl>
              <a:tblPr firstRow="1" bandRow="1">
                <a:tableStyleId>{2700AC82-4812-4F94-A9D7-0D25D6ABEBC7}</a:tableStyleId>
              </a:tblPr>
              <a:tblGrid>
                <a:gridCol w="5492115">
                  <a:extLst>
                    <a:ext uri="{9D8B030D-6E8A-4147-A177-3AD203B41FA5}">
                      <a16:colId xmlns:a16="http://schemas.microsoft.com/office/drawing/2014/main" val="1015046527"/>
                    </a:ext>
                  </a:extLst>
                </a:gridCol>
                <a:gridCol w="5492115">
                  <a:extLst>
                    <a:ext uri="{9D8B030D-6E8A-4147-A177-3AD203B41FA5}">
                      <a16:colId xmlns:a16="http://schemas.microsoft.com/office/drawing/2014/main" val="2964376145"/>
                    </a:ext>
                  </a:extLst>
                </a:gridCol>
              </a:tblGrid>
              <a:tr h="522389">
                <a:tc>
                  <a:txBody>
                    <a:bodyPr/>
                    <a:lstStyle/>
                    <a:p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04406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Statistics Fundamental(</a:t>
                      </a:r>
                      <a:r>
                        <a:rPr lang="en-US" dirty="0" err="1"/>
                        <a:t>StatQuest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Statquest-Youtube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31275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Essentials of Linear Algebra(3Blue1Brown)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3Blue1Brown-Youtube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53951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Basics of Machine Learning(</a:t>
                      </a:r>
                      <a:r>
                        <a:rPr lang="en-US" dirty="0" err="1"/>
                        <a:t>StatQuest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Youtube</a:t>
                      </a:r>
                      <a:r>
                        <a:rPr lang="en-US" dirty="0"/>
                        <a:t> playlist)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StatQuest</a:t>
                      </a:r>
                      <a:r>
                        <a:rPr lang="en-US" dirty="0">
                          <a:hlinkClick r:id="rId4"/>
                        </a:rPr>
                        <a:t>-</a:t>
                      </a:r>
                      <a:r>
                        <a:rPr lang="en-US" dirty="0" err="1">
                          <a:hlinkClick r:id="rId4"/>
                        </a:rPr>
                        <a:t>Youtube</a:t>
                      </a:r>
                      <a:r>
                        <a:rPr lang="en-US" dirty="0">
                          <a:hlinkClick r:id="rId4"/>
                        </a:rPr>
                        <a:t>-ML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46659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Machine lecture by Prof. Kilian Weinberger(University of Cornell)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University of Cornell - 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11972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Introduction to Deep Learning 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MIT </a:t>
                      </a:r>
                      <a:r>
                        <a:rPr lang="en-US" dirty="0" err="1">
                          <a:hlinkClick r:id="rId6"/>
                        </a:rPr>
                        <a:t>DeepLearning</a:t>
                      </a:r>
                      <a:r>
                        <a:rPr lang="en-US" dirty="0">
                          <a:hlinkClick r:id="rId6"/>
                        </a:rPr>
                        <a:t> - </a:t>
                      </a:r>
                      <a:r>
                        <a:rPr lang="en-US" dirty="0" err="1">
                          <a:hlinkClick r:id="rId6"/>
                        </a:rPr>
                        <a:t>YuoTube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19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598945-7AA8-4A6F-A96B-688D3A24C8DD}"/>
              </a:ext>
            </a:extLst>
          </p:cNvPr>
          <p:cNvSpPr txBox="1"/>
          <p:nvPr/>
        </p:nvSpPr>
        <p:spPr>
          <a:xfrm>
            <a:off x="4000500" y="592074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Watch out for </a:t>
            </a:r>
            <a:r>
              <a:rPr lang="en-US" sz="1800" dirty="0" err="1">
                <a:solidFill>
                  <a:srgbClr val="FFC000"/>
                </a:solidFill>
              </a:rPr>
              <a:t>MLGeeksGitHub</a:t>
            </a:r>
            <a:r>
              <a:rPr lang="en-US" sz="1800" dirty="0">
                <a:solidFill>
                  <a:srgbClr val="FFC000"/>
                </a:solidFill>
              </a:rPr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59332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Feedback survey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30" name="Google Shape;630;p28"/>
          <p:cNvSpPr txBox="1">
            <a:spLocks noGrp="1"/>
          </p:cNvSpPr>
          <p:nvPr>
            <p:ph type="body" idx="1"/>
          </p:nvPr>
        </p:nvSpPr>
        <p:spPr>
          <a:xfrm>
            <a:off x="3040380" y="2907347"/>
            <a:ext cx="65379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buSzPts val="2800"/>
              <a:buNone/>
            </a:pPr>
            <a:r>
              <a:rPr lang="en-US" sz="3600" dirty="0"/>
              <a:t>https://tinyurl.com/mlclassurvey</a:t>
            </a:r>
            <a:endParaRPr sz="3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can </a:t>
            </a:r>
            <a:r>
              <a:rPr lang="en-US">
                <a:solidFill>
                  <a:schemeClr val="accent4"/>
                </a:solidFill>
                <a:highlight>
                  <a:srgbClr val="00FF00"/>
                </a:highlight>
              </a:rPr>
              <a:t>MLGeeks</a:t>
            </a:r>
            <a:r>
              <a:rPr lang="en-US"/>
              <a:t> help !</a:t>
            </a:r>
            <a:endParaRPr/>
          </a:p>
        </p:txBody>
      </p:sp>
      <p:pic>
        <p:nvPicPr>
          <p:cNvPr id="636" name="Google Shape;636;p29" descr="Handshak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563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 is a crowdsourced Machine learning teaching group.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the faculty members are professionals with DS/ML academic background.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Applied ML program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from MLGeeks will be 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70% hands-on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numerous implementation examples and assignments.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Sessions to review assignments and quizzes.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Doubts resolution support over Whatsapp or something similar.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project at the end of the session.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 Twister </a:t>
            </a:r>
            <a:endParaRPr/>
          </a:p>
        </p:txBody>
      </p:sp>
      <p:sp>
        <p:nvSpPr>
          <p:cNvPr id="643" name="Google Shape;643;p30"/>
          <p:cNvSpPr txBox="1">
            <a:spLocks noGrp="1"/>
          </p:cNvSpPr>
          <p:nvPr>
            <p:ph type="body" idx="1"/>
          </p:nvPr>
        </p:nvSpPr>
        <p:spPr>
          <a:xfrm>
            <a:off x="1443990" y="2751455"/>
            <a:ext cx="10515600" cy="232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4400" dirty="0"/>
              <a:t>https://tinyurl.com/mlbraintwister </a:t>
            </a:r>
            <a:endParaRPr sz="4400" dirty="0"/>
          </a:p>
        </p:txBody>
      </p:sp>
      <p:pic>
        <p:nvPicPr>
          <p:cNvPr id="644" name="Google Shape;644;p30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70" y="796312"/>
            <a:ext cx="641230" cy="64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50" name="Google Shape;650;p31"/>
          <p:cNvSpPr txBox="1">
            <a:spLocks noGrp="1"/>
          </p:cNvSpPr>
          <p:nvPr>
            <p:ph type="body" idx="1"/>
          </p:nvPr>
        </p:nvSpPr>
        <p:spPr>
          <a:xfrm>
            <a:off x="514350" y="1825625"/>
            <a:ext cx="108394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GitHub Link: 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4"/>
              </a:rPr>
              <a:t>LinkedIn post</a:t>
            </a:r>
            <a:r>
              <a:rPr lang="en-US" dirty="0">
                <a:sym typeface="Wingdings" panose="05000000000000000000" pitchFamily="2" charset="2"/>
              </a:rPr>
              <a:t> (Like it,  if you enjoyed the session)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5"/>
              </a:rPr>
              <a:t>LinkedIn Profile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For 3-month program registration send details to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mlgeeksinfo@gmail.com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82880" y="365125"/>
            <a:ext cx="111709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000" dirty="0"/>
              <a:t>Lets start with some </a:t>
            </a:r>
            <a:r>
              <a:rPr lang="en-US" sz="4000" dirty="0">
                <a:solidFill>
                  <a:srgbClr val="FFC000"/>
                </a:solidFill>
              </a:rPr>
              <a:t>motivation </a:t>
            </a:r>
            <a:r>
              <a:rPr lang="en-US" sz="4000" dirty="0"/>
              <a:t>(while others join)</a:t>
            </a:r>
            <a:endParaRPr sz="4000"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1931670" y="2754947"/>
            <a:ext cx="7776210" cy="6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https://www.youtube.com/watch?v=d_ahOQIvPLk</a:t>
            </a:r>
            <a:endParaRPr dirty="0"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Application of Machine Learning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7111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352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Let's see some powerful examples:</a:t>
            </a:r>
          </a:p>
          <a:p>
            <a:pPr marL="685800" lvl="1" indent="-135255">
              <a:spcBef>
                <a:spcPts val="0"/>
              </a:spcBef>
              <a:buSzPct val="100000"/>
            </a:pPr>
            <a:r>
              <a:rPr lang="en-US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dirty="0">
              <a:solidFill>
                <a:schemeClr val="bg1"/>
              </a:solidFill>
            </a:endParaRPr>
          </a:p>
          <a:p>
            <a:pPr marL="685800" lvl="1" indent="-1485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48" name="Google Shape;148;p6"/>
          <p:cNvSpPr txBox="1"/>
          <p:nvPr/>
        </p:nvSpPr>
        <p:spPr>
          <a:xfrm>
            <a:off x="982980" y="3563936"/>
            <a:ext cx="461772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script written by AI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sng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D9234-0638-4783-ACEB-0DDD6033C809}"/>
              </a:ext>
            </a:extLst>
          </p:cNvPr>
          <p:cNvSpPr txBox="1"/>
          <p:nvPr/>
        </p:nvSpPr>
        <p:spPr>
          <a:xfrm>
            <a:off x="838200" y="5302247"/>
            <a:ext cx="7139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Try tit yourself: </a:t>
            </a:r>
          </a:p>
          <a:p>
            <a:r>
              <a:rPr lang="en-US" u="sng" dirty="0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https://teachablemachine.withgoogle.com/v1/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Future of Machine Learning</a:t>
            </a:r>
            <a:endParaRPr dirty="0"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673" y="3029169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751573" y="1613869"/>
            <a:ext cx="41765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HealthCare: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Disease Prediction : Based on patient's demographics, health records.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Drug Discovery: Speeds up drug testing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Medical Image diagnosis: Deep learning and computer vision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FinTech: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Fraud Detection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Loan automation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889" y="1949775"/>
            <a:ext cx="6449325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Retail: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Customer Service: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Chatbots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IT and Telecom: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Predictive maintenance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Demand prediction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24" y="1478932"/>
            <a:ext cx="2590888" cy="25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043" y="1833239"/>
            <a:ext cx="2829195" cy="18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 descr="Telecom Software Development Services - ScienceSof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0308" y="4211259"/>
            <a:ext cx="3865946" cy="129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Can you identify other applications for machine learning? 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90" name="Google Shape;190;p1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480" y="2652824"/>
            <a:ext cx="2610026" cy="229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8C359E-FE9C-40F0-8DF9-CBFF58B2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55E863-ED78-4DDE-AA9D-F4F1FA884F96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d61c925-776f-4a86-a5a3-80189300057c"/>
    <ds:schemaRef ds:uri="b08d0861-2a0b-4b16-bbde-53a01a52cdf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8A333F-3A7E-49C7-8E34-40D4A898CA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1624</Words>
  <Application>Microsoft Office PowerPoint</Application>
  <PresentationFormat>Widescreen</PresentationFormat>
  <Paragraphs>343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Helvetica Neue</vt:lpstr>
      <vt:lpstr>Office Theme</vt:lpstr>
      <vt:lpstr>Applied Machine Learning</vt:lpstr>
      <vt:lpstr>Agenda</vt:lpstr>
      <vt:lpstr>Logistics </vt:lpstr>
      <vt:lpstr>Lets start with some motivation (while others join)</vt:lpstr>
      <vt:lpstr>Application of Machine Learning</vt:lpstr>
      <vt:lpstr>Future of Machine Learning</vt:lpstr>
      <vt:lpstr>Industries disrupted by Machine Learning </vt:lpstr>
      <vt:lpstr>Industries disrupted by Machine Learning </vt:lpstr>
      <vt:lpstr>Can you identify other applications for machine learning? </vt:lpstr>
      <vt:lpstr>Definition</vt:lpstr>
      <vt:lpstr>Classification Vs Regression</vt:lpstr>
      <vt:lpstr>Machine Learning types : Based on amount of supervision needed </vt:lpstr>
      <vt:lpstr>Supervised Learning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 based learning </vt:lpstr>
      <vt:lpstr>ML types : Based on amount of supervision needed </vt:lpstr>
      <vt:lpstr>Reinforcement Learning</vt:lpstr>
      <vt:lpstr>Side Topic: Data Types</vt:lpstr>
      <vt:lpstr>Brain-twister</vt:lpstr>
      <vt:lpstr>Build a Simple Regression model </vt:lpstr>
      <vt:lpstr>Building Simple Regression model</vt:lpstr>
      <vt:lpstr>Beware!</vt:lpstr>
      <vt:lpstr>CNN – enabling Computer Vision</vt:lpstr>
      <vt:lpstr>Image representation </vt:lpstr>
      <vt:lpstr>Challenges for Image detection</vt:lpstr>
      <vt:lpstr>Approach</vt:lpstr>
      <vt:lpstr>Build an Image detection model </vt:lpstr>
      <vt:lpstr>Challenges in Machine Learning</vt:lpstr>
      <vt:lpstr>(self)Learning RoadMap</vt:lpstr>
      <vt:lpstr>(free)Learning Resources </vt:lpstr>
      <vt:lpstr>Feedback survey </vt:lpstr>
      <vt:lpstr>How can MLGeeks help !</vt:lpstr>
      <vt:lpstr>Brain Twister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2022-09-24T14:36:10Z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