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8" r:id="rId1"/>
  </p:sldMasterIdLst>
  <p:notesMasterIdLst>
    <p:notesMasterId r:id="rId39"/>
  </p:notesMasterIdLst>
  <p:handoutMasterIdLst>
    <p:handoutMasterId r:id="rId40"/>
  </p:handoutMasterIdLst>
  <p:sldIdLst>
    <p:sldId id="441" r:id="rId2"/>
    <p:sldId id="525" r:id="rId3"/>
    <p:sldId id="450" r:id="rId4"/>
    <p:sldId id="526" r:id="rId5"/>
    <p:sldId id="494" r:id="rId6"/>
    <p:sldId id="493" r:id="rId7"/>
    <p:sldId id="495" r:id="rId8"/>
    <p:sldId id="496" r:id="rId9"/>
    <p:sldId id="497" r:id="rId10"/>
    <p:sldId id="498" r:id="rId11"/>
    <p:sldId id="517" r:id="rId12"/>
    <p:sldId id="502" r:id="rId13"/>
    <p:sldId id="503" r:id="rId14"/>
    <p:sldId id="523" r:id="rId15"/>
    <p:sldId id="524" r:id="rId16"/>
    <p:sldId id="499" r:id="rId17"/>
    <p:sldId id="500" r:id="rId18"/>
    <p:sldId id="504" r:id="rId19"/>
    <p:sldId id="509" r:id="rId20"/>
    <p:sldId id="527" r:id="rId21"/>
    <p:sldId id="506" r:id="rId22"/>
    <p:sldId id="518" r:id="rId23"/>
    <p:sldId id="519" r:id="rId24"/>
    <p:sldId id="507" r:id="rId25"/>
    <p:sldId id="501" r:id="rId26"/>
    <p:sldId id="510" r:id="rId27"/>
    <p:sldId id="505" r:id="rId28"/>
    <p:sldId id="512" r:id="rId29"/>
    <p:sldId id="511" r:id="rId30"/>
    <p:sldId id="520" r:id="rId31"/>
    <p:sldId id="515" r:id="rId32"/>
    <p:sldId id="521" r:id="rId33"/>
    <p:sldId id="522" r:id="rId34"/>
    <p:sldId id="516" r:id="rId35"/>
    <p:sldId id="528" r:id="rId36"/>
    <p:sldId id="514" r:id="rId37"/>
    <p:sldId id="51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>
          <p15:clr>
            <a:srgbClr val="A4A3A4"/>
          </p15:clr>
        </p15:guide>
        <p15:guide id="2" orient="horz" pos="39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82801" autoAdjust="0"/>
  </p:normalViewPr>
  <p:slideViewPr>
    <p:cSldViewPr snapToGrid="0" showGuides="1">
      <p:cViewPr varScale="1">
        <p:scale>
          <a:sx n="55" d="100"/>
          <a:sy n="55" d="100"/>
        </p:scale>
        <p:origin x="904" y="44"/>
      </p:cViewPr>
      <p:guideLst>
        <p:guide orient="horz" pos="936"/>
        <p:guide orient="horz" pos="39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5" d="100"/>
          <a:sy n="115" d="100"/>
        </p:scale>
        <p:origin x="507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F9E11-F642-4BF2-B4DC-AF7D35EA7551}" type="datetimeFigureOut">
              <a:rPr lang="en-GB" smtClean="0"/>
              <a:t>20/09/2023</a:t>
            </a:fld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371A3-64EC-4735-8565-D99D782796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927141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2A38B-F9FA-4036-A084-652409E98F08}" type="datetimeFigureOut">
              <a:rPr lang="en-GB" smtClean="0"/>
              <a:t>20/09/2023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36F85-577F-4A92-A47F-D540A2BCC8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
##-AccessibilityAssistant: Skip layout check-##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689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Shifts in location and variation? </a:t>
            </a:r>
          </a:p>
          <a:p>
            <a:r>
              <a:rPr lang="en-GB" dirty="0"/>
              <a:t>Some bad plots, but unfortunately the best ones (from an old handbook): These are the plots that your supervisor used in their PhD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994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Magnitude of shifts and variation, patterns in shifts and variation?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7088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024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 distribution is usually the most common</a:t>
            </a:r>
          </a:p>
          <a:p>
            <a:r>
              <a:rPr lang="en-US" dirty="0"/>
              <a:t>Also useful for outlier detection!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0709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Left skewed example: human life</a:t>
            </a:r>
          </a:p>
          <a:p>
            <a:r>
              <a:rPr lang="en-GB" dirty="0"/>
              <a:t>Right skewed example: Salaries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623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Positive kurtosis: Higher chance of outliers, distribution along a narrow range</a:t>
            </a:r>
          </a:p>
          <a:p>
            <a:r>
              <a:rPr lang="en-GB" dirty="0"/>
              <a:t>Negative kurtosis: Lower variance, most values are closer to mean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7548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233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3255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 25%, last 25%, middle part is 50%</a:t>
            </a:r>
          </a:p>
          <a:p>
            <a:endParaRPr lang="en-GB" dirty="0"/>
          </a:p>
          <a:p>
            <a:r>
              <a:rPr lang="en-GB" dirty="0"/>
              <a:t>Can also use violin plots as an alternative!</a:t>
            </a:r>
          </a:p>
          <a:p>
            <a:r>
              <a:rPr lang="en-GB" dirty="0"/>
              <a:t>Box plots still useful for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818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5157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60377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735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998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7022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785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3921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257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0354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98698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17278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139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Poll</a:t>
            </a:r>
          </a:p>
          <a:p>
            <a:r>
              <a:rPr lang="en-GB" dirty="0"/>
              <a:t>Answer I am looking for- delays with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5944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90918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28115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8655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 distribution with mean 0 and standard deviation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6402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33349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07609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16131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1064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977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 instinct would be to start working with the analysis immediately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4461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
##-AccessibilityAssistant: Skip layout check-##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0889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8382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
##-AccessibilityAssistant: Skip layout check-##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128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Give example of malaria paper (misclassification of dataset)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828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hyperlink" Target="http://www.designguide.ku.dk/skabeloner/powerpoint/praesentationer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image.ku.dk/shared/aZwD18034DnM3TYEw9XagEF6kxI6MLkV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egl lil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/>
          <p:nvPr userDrawn="1"/>
        </p:nvSpPr>
        <p:spPr>
          <a:xfrm>
            <a:off x="0" y="0"/>
            <a:ext cx="12198350" cy="68580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34" r="10628" b="7654"/>
          <a:stretch/>
        </p:blipFill>
        <p:spPr>
          <a:xfrm>
            <a:off x="1733575" y="-6016"/>
            <a:ext cx="10465859" cy="6858000"/>
          </a:xfrm>
          <a:prstGeom prst="rect">
            <a:avLst/>
          </a:prstGeom>
        </p:spPr>
      </p:pic>
      <p:sp>
        <p:nvSpPr>
          <p:cNvPr id="22" name="Titel 2"/>
          <p:cNvSpPr>
            <a:spLocks noGrp="1"/>
          </p:cNvSpPr>
          <p:nvPr>
            <p:ph type="ctrTitle"/>
          </p:nvPr>
        </p:nvSpPr>
        <p:spPr>
          <a:xfrm>
            <a:off x="0" y="2271092"/>
            <a:ext cx="5959476" cy="3895200"/>
          </a:xfrm>
          <a:blipFill>
            <a:blip r:embed="rId3"/>
            <a:stretch>
              <a:fillRect/>
            </a:stretch>
          </a:blipFill>
        </p:spPr>
        <p:txBody>
          <a:bodyPr lIns="540000" tIns="468000" rIns="360000" bIns="2340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Titel 1"/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2610941"/>
            <a:ext cx="4946649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/>
              <a:t>Klik for at tilføje titel</a:t>
            </a:r>
            <a:endParaRPr lang="en-GB" dirty="0"/>
          </a:p>
        </p:txBody>
      </p:sp>
      <p:sp>
        <p:nvSpPr>
          <p:cNvPr id="15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53600"/>
            <a:ext cx="4946649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GB"/>
              <a:t>Navn på oplægsholder, KU-enhed, sted og dato</a:t>
            </a:r>
            <a:endParaRPr lang="en-GB" dirty="0"/>
          </a:p>
        </p:txBody>
      </p:sp>
      <p:sp>
        <p:nvSpPr>
          <p:cNvPr id="4" name="Pladsholder til dato 3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C1939100-E010-4143-9AE4-D4252D808A58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5" name="Pladsholder til sidefod 4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Pladsholder til slidenumm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068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588963" y="1628775"/>
            <a:ext cx="11012487" cy="4673600"/>
          </a:xfrm>
          <a:solidFill>
            <a:schemeClr val="bg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Klik på ikonet, hvis du vil indsætte et billede 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2"/>
            <a:ext cx="11012486" cy="865187"/>
          </a:xfrm>
        </p:spPr>
        <p:txBody>
          <a:bodyPr/>
          <a:lstStyle/>
          <a:p>
            <a:r>
              <a:rPr lang="en-GB"/>
              <a:t>Klik for at tilføje overskrift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CA84-DC5F-4F54-86C4-3A3F71268220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916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 baseline="0"/>
            </a:lvl1pPr>
          </a:lstStyle>
          <a:p>
            <a:r>
              <a:rPr lang="en-GB"/>
              <a:t>Klik for at tilføje overskrift</a:t>
            </a:r>
            <a:endParaRPr lang="en-GB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930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4256D-1A02-4FDD-AA38-4D8490006FD4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1545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3" hidden="1">
            <a:extLst>
              <a:ext uri="{FF2B5EF4-FFF2-40B4-BE49-F238E27FC236}">
                <a16:creationId xmlns:a16="http://schemas.microsoft.com/office/drawing/2014/main" id="{619D26E9-5B2E-9EAD-7ADF-91C2F6F5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0A4E1C7-F811-4F51-BDA9-17EBB9618420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4" name="Pladsholder til sidefod 4" hidden="1">
            <a:extLst>
              <a:ext uri="{FF2B5EF4-FFF2-40B4-BE49-F238E27FC236}">
                <a16:creationId xmlns:a16="http://schemas.microsoft.com/office/drawing/2014/main" id="{8A951072-2ED2-FF27-14A1-979FCDF1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Pladsholder til slidenummer 5" hidden="1">
            <a:extLst>
              <a:ext uri="{FF2B5EF4-FFF2-40B4-BE49-F238E27FC236}">
                <a16:creationId xmlns:a16="http://schemas.microsoft.com/office/drawing/2014/main" id="{E8D58753-B44C-E044-E735-98262605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7575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to bulletli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4"/>
            <a:ext cx="11012486" cy="1008062"/>
          </a:xfrm>
        </p:spPr>
        <p:txBody>
          <a:bodyPr tIns="154800"/>
          <a:lstStyle>
            <a:lvl1pPr>
              <a:defRPr sz="6600" b="1" i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tilføj overskrift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2239315"/>
            <a:ext cx="5356800" cy="4063060"/>
          </a:xfrm>
        </p:spPr>
        <p:txBody>
          <a:bodyPr vert="horz" lIns="0" tIns="0" rIns="0" bIns="0" rtlCol="0">
            <a:noAutofit/>
          </a:bodyPr>
          <a:lstStyle>
            <a:lvl1pPr marL="363600" marR="0" indent="-363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a-DK" b="0" i="0" baseline="0" dirty="0" smtClean="0">
                <a:solidFill>
                  <a:schemeClr val="tx1"/>
                </a:solidFill>
              </a:defRPr>
            </a:lvl1pPr>
            <a:lvl2pPr>
              <a:defRPr lang="da-DK" b="0" i="0" baseline="0" dirty="0" smtClean="0">
                <a:solidFill>
                  <a:schemeClr val="tx1"/>
                </a:solidFill>
              </a:defRPr>
            </a:lvl2pPr>
            <a:lvl3pPr>
              <a:defRPr lang="da-DK" b="0" i="0" baseline="0" dirty="0" smtClean="0">
                <a:solidFill>
                  <a:schemeClr val="tx1"/>
                </a:solidFill>
              </a:defRPr>
            </a:lvl3pPr>
            <a:lvl4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 lang="da-DK" b="0" i="0" baseline="0" dirty="0" smtClean="0">
                <a:solidFill>
                  <a:schemeClr val="tx1"/>
                </a:solidFill>
              </a:defRPr>
            </a:lvl4pPr>
            <a:lvl5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5pPr>
            <a:lvl6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6pPr>
            <a:lvl7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7pPr>
            <a:lvl8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8pPr>
            <a:lvl9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GB"/>
              <a:t>Klik for at indsætte tekst</a:t>
            </a:r>
          </a:p>
          <a:p>
            <a:pPr lvl="1"/>
            <a:r>
              <a:rPr lang="en-GB"/>
              <a:t>2</a:t>
            </a:r>
          </a:p>
          <a:p>
            <a:pPr lvl="2"/>
            <a:r>
              <a:rPr lang="en-GB"/>
              <a:t>3</a:t>
            </a:r>
          </a:p>
          <a:p>
            <a:pPr lvl="3"/>
            <a:r>
              <a:rPr lang="en-GB"/>
              <a:t>4</a:t>
            </a:r>
          </a:p>
          <a:p>
            <a:pPr lvl="4"/>
            <a:r>
              <a:rPr lang="en-GB"/>
              <a:t>5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14" name="Pladsholder til indhold 3">
            <a:extLst>
              <a:ext uri="{FF2B5EF4-FFF2-40B4-BE49-F238E27FC236}">
                <a16:creationId xmlns:a16="http://schemas.microsoft.com/office/drawing/2014/main" id="{D13A21B6-F7F5-D15B-402D-6C21868F878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6000" y="2239315"/>
            <a:ext cx="5356800" cy="4063061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 marL="1072800" indent="-352800">
              <a:lnSpc>
                <a:spcPct val="90000"/>
              </a:lnSpc>
              <a:defRPr lang="da-DK" b="0" i="0" baseline="0" dirty="0" smtClean="0"/>
            </a:lvl3pPr>
            <a:lvl4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 lang="da-DK" dirty="0" smtClean="0"/>
            </a:lvl4pPr>
            <a:lvl5pPr marL="1072800" indent="-352800">
              <a:lnSpc>
                <a:spcPct val="90000"/>
              </a:lnSpc>
              <a:defRPr lang="da-DK" dirty="0"/>
            </a:lvl5pPr>
            <a:lvl6pPr marL="1072800" indent="-352800">
              <a:lnSpc>
                <a:spcPct val="90000"/>
              </a:lnSpc>
              <a:defRPr/>
            </a:lvl6pPr>
            <a:lvl7pPr marL="1072800" indent="-352800">
              <a:lnSpc>
                <a:spcPct val="90000"/>
              </a:lnSpc>
              <a:defRPr/>
            </a:lvl7pPr>
            <a:lvl8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/>
            </a:lvl8pPr>
            <a:lvl9pPr marL="1072800" indent="-352800">
              <a:lnSpc>
                <a:spcPct val="90000"/>
              </a:lnSpc>
              <a:defRPr/>
            </a:lvl9pPr>
          </a:lstStyle>
          <a:p>
            <a:pPr lvl="0"/>
            <a:r>
              <a:rPr lang="en-GB"/>
              <a:t>Klik for at indsætte tekst</a:t>
            </a:r>
          </a:p>
          <a:p>
            <a:pPr lvl="1"/>
            <a:r>
              <a:rPr lang="en-GB"/>
              <a:t>Andet niveau</a:t>
            </a:r>
          </a:p>
          <a:p>
            <a:pPr lvl="2"/>
            <a:r>
              <a:rPr lang="en-GB"/>
              <a:t>Tredje niveau</a:t>
            </a:r>
          </a:p>
          <a:p>
            <a:pPr lvl="3"/>
            <a:r>
              <a:rPr lang="en-GB"/>
              <a:t>4</a:t>
            </a:r>
          </a:p>
          <a:p>
            <a:pPr lvl="4"/>
            <a:r>
              <a:rPr lang="en-GB"/>
              <a:t>5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259-92F1-4C32-A312-C73CE2167131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779C41-6576-A494-B4DF-8A34076DB9A1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en-GB" sz="1400" b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en-GB" sz="1400" b="1">
                <a:solidFill>
                  <a:schemeClr val="bg1"/>
                </a:solidFill>
                <a:latin typeface="Microsoft New Tai Lue"/>
              </a:rPr>
              <a:t>fed skrift</a:t>
            </a:r>
            <a:endParaRPr lang="en-GB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4263816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934" userDrawn="1">
          <p15:clr>
            <a:srgbClr val="F26B43"/>
          </p15:clr>
        </p15:guide>
        <p15:guide id="2" pos="3746" userDrawn="1">
          <p15:clr>
            <a:srgbClr val="F26B43"/>
          </p15:clr>
        </p15:guide>
        <p15:guide id="3" orient="horz" pos="1410" userDrawn="1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én bullet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620714"/>
            <a:ext cx="11012488" cy="863599"/>
          </a:xfrm>
        </p:spPr>
        <p:txBody>
          <a:bodyPr/>
          <a:lstStyle>
            <a:lvl1pPr>
              <a:defRPr sz="3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Klik for at tilføje overskrift</a:t>
            </a:r>
            <a:endParaRPr lang="en-GB" dirty="0"/>
          </a:p>
        </p:txBody>
      </p:sp>
      <p:sp>
        <p:nvSpPr>
          <p:cNvPr id="3" name="Pladsholder til indhold 3"/>
          <p:cNvSpPr>
            <a:spLocks noGrp="1"/>
          </p:cNvSpPr>
          <p:nvPr>
            <p:ph idx="1" hasCustomPrompt="1"/>
          </p:nvPr>
        </p:nvSpPr>
        <p:spPr>
          <a:xfrm>
            <a:off x="588963" y="1628775"/>
            <a:ext cx="11012488" cy="4673600"/>
          </a:xfrm>
        </p:spPr>
        <p:txBody>
          <a:bodyPr vert="horz" lIns="0" tIns="0" rIns="0" bIns="0" rtlCol="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da-DK" sz="3200" b="0" i="0" baseline="0" dirty="0" smtClean="0">
                <a:solidFill>
                  <a:schemeClr val="tx1"/>
                </a:solidFill>
              </a:defRPr>
            </a:lvl1pPr>
            <a:lvl2pPr>
              <a:defRPr lang="da-DK" b="0" i="0" baseline="0" dirty="0" smtClean="0">
                <a:solidFill>
                  <a:schemeClr val="tx1"/>
                </a:solidFill>
              </a:defRPr>
            </a:lvl2pPr>
            <a:lvl3pPr>
              <a:defRPr lang="da-DK" b="0" i="0" baseline="0" dirty="0" smtClean="0">
                <a:solidFill>
                  <a:schemeClr val="tx1"/>
                </a:solidFill>
              </a:defRPr>
            </a:lvl3pPr>
            <a:lvl4pPr marL="1072800" indent="-352800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GB"/>
              <a:t>Klik for at indsætte tekst</a:t>
            </a:r>
          </a:p>
          <a:p>
            <a:pPr lvl="1"/>
            <a:endParaRPr lang="en-GB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5082-3ECA-430B-8AFE-6C0254841555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748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stfelt 8">
            <a:extLst>
              <a:ext uri="{FF2B5EF4-FFF2-40B4-BE49-F238E27FC236}">
                <a16:creationId xmlns:a16="http://schemas.microsoft.com/office/drawing/2014/main" id="{3E866D85-79EE-184D-80E1-3ED545621736}"/>
              </a:ext>
            </a:extLst>
          </p:cNvPr>
          <p:cNvSpPr txBox="1"/>
          <p:nvPr userDrawn="1"/>
        </p:nvSpPr>
        <p:spPr>
          <a:xfrm>
            <a:off x="421280" y="612884"/>
            <a:ext cx="1167618" cy="8714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5000" b="1">
                <a:solidFill>
                  <a:schemeClr val="tx1"/>
                </a:solidFill>
              </a:rPr>
              <a:t>”</a:t>
            </a:r>
            <a:endParaRPr lang="en-GB" sz="15000" b="1" dirty="0">
              <a:solidFill>
                <a:schemeClr val="tx1"/>
              </a:solidFill>
            </a:endParaRPr>
          </a:p>
        </p:txBody>
      </p:sp>
      <p:sp>
        <p:nvSpPr>
          <p:cNvPr id="11" name="Pladsholder til tekst 9">
            <a:extLst>
              <a:ext uri="{FF2B5EF4-FFF2-40B4-BE49-F238E27FC236}">
                <a16:creationId xmlns:a16="http://schemas.microsoft.com/office/drawing/2014/main" id="{1B53F7DA-513D-4E4A-A901-E83A56F29AC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963" y="1628775"/>
            <a:ext cx="11012487" cy="4114799"/>
          </a:xfrm>
          <a:noFill/>
        </p:spPr>
        <p:txBody>
          <a:bodyPr lIns="0" tIns="0" rIns="0" bIns="0"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Klik for at tilføje tekst</a:t>
            </a:r>
            <a:endParaRPr lang="en-GB" dirty="0"/>
          </a:p>
        </p:txBody>
      </p:sp>
      <p:sp>
        <p:nvSpPr>
          <p:cNvPr id="12" name="Pladsholder til tekst 14">
            <a:extLst>
              <a:ext uri="{FF2B5EF4-FFF2-40B4-BE49-F238E27FC236}">
                <a16:creationId xmlns:a16="http://schemas.microsoft.com/office/drawing/2014/main" id="{E095D626-8544-1B49-AD85-894AF40118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0400" y="5934971"/>
            <a:ext cx="11012400" cy="367404"/>
          </a:xfrm>
        </p:spPr>
        <p:txBody>
          <a:bodyPr anchor="b" anchorCtr="0">
            <a:noAutofit/>
          </a:bodyPr>
          <a:lstStyle>
            <a:lvl1pPr marL="0" indent="0">
              <a:spcBef>
                <a:spcPts val="500"/>
              </a:spcBef>
              <a:buNone/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Navn, kilde</a:t>
            </a:r>
            <a:endParaRPr lang="en-GB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2271-5E3D-4E06-BC0A-7C1022408CCC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9868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06056-13C4-B341-9D8B-68EA383036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527812"/>
            <a:ext cx="12192000" cy="955506"/>
          </a:xfrm>
          <a:noFill/>
        </p:spPr>
        <p:txBody>
          <a:bodyPr anchor="b" anchorCtr="0"/>
          <a:lstStyle>
            <a:lvl1pPr marL="0" indent="0" algn="ctr">
              <a:buFontTx/>
              <a:buNone/>
              <a:defRPr sz="6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Klik for at indsætte tekst</a:t>
            </a:r>
            <a:endParaRPr lang="en-GB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FA67884-B97F-CB46-AABC-75F5273BB9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559852"/>
            <a:ext cx="12192000" cy="955506"/>
          </a:xfrm>
          <a:noFill/>
        </p:spPr>
        <p:txBody>
          <a:bodyPr/>
          <a:lstStyle>
            <a:lvl1pPr marL="0" indent="0" algn="ctr">
              <a:buFontTx/>
              <a:buNone/>
              <a:defRPr sz="6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Klik for at indsætte tekst</a:t>
            </a:r>
            <a:endParaRPr lang="en-GB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93FE-D5FA-4E0E-8FFF-8F10D57A1EC1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5453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DF7CB8-A29D-FD7D-E01C-9FA290029336}"/>
              </a:ext>
            </a:extLst>
          </p:cNvPr>
          <p:cNvSpPr>
            <a:spLocks noGrp="1" noChangeAspect="1"/>
          </p:cNvSpPr>
          <p:nvPr>
            <p:ph type="body" sz="quarter" idx="38" hasCustomPrompt="1"/>
          </p:nvPr>
        </p:nvSpPr>
        <p:spPr>
          <a:xfrm>
            <a:off x="593043" y="992701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spcBef>
                <a:spcPts val="0"/>
              </a:spcBef>
              <a:buNone/>
              <a:defRPr sz="6000" b="1"/>
            </a:lvl1pPr>
          </a:lstStyle>
          <a:p>
            <a:pPr lvl="0"/>
            <a:r>
              <a:rPr lang="en-GB"/>
              <a:t>1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999F43-7DCD-0386-4C37-C66F637D75F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935309" y="992701"/>
            <a:ext cx="3590534" cy="1162800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800" b="1"/>
            </a:lvl1pPr>
            <a:lvl2pPr marL="0" indent="0">
              <a:buNone/>
              <a:defRPr sz="2800" b="1"/>
            </a:lvl2pPr>
            <a:lvl3pPr marL="0" indent="0">
              <a:buNone/>
              <a:defRPr sz="2800" b="1"/>
            </a:lvl3pPr>
            <a:lvl4pPr marL="0" indent="0">
              <a:buNone/>
              <a:defRPr sz="2800" b="1"/>
            </a:lvl4pPr>
            <a:lvl5pPr marL="0" indent="0">
              <a:buNone/>
              <a:defRPr sz="2800" b="1"/>
            </a:lvl5pPr>
          </a:lstStyle>
          <a:p>
            <a:pPr lvl="0"/>
            <a:r>
              <a:rPr lang="en-GB"/>
              <a:t>Indsæt tekst</a:t>
            </a:r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A0FE321-409A-CB41-0D2F-3A239A66393D}"/>
              </a:ext>
            </a:extLst>
          </p:cNvPr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6092802" y="911224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</a:lstStyle>
          <a:p>
            <a:pPr lvl="0"/>
            <a:r>
              <a:rPr lang="en-GB"/>
              <a:t>2</a:t>
            </a:r>
            <a:endParaRPr lang="en-GB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85D9037-4808-3FB4-8291-164C228C83E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38265" y="911224"/>
            <a:ext cx="3705822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en-GB"/>
              <a:t>Indsæt tekst</a:t>
            </a:r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4F98610-1AA8-ED76-CB97-422A1761A39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272868" y="2409825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en-GB"/>
              <a:t>3</a:t>
            </a:r>
            <a:endParaRPr lang="en-GB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4C99C31-A019-EB05-99AD-9B5C4892C3E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620656" y="2409825"/>
            <a:ext cx="3113087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buNone/>
              <a:defRPr sz="2800" b="1"/>
            </a:lvl2pPr>
            <a:lvl3pPr marL="0" indent="0">
              <a:buNone/>
              <a:defRPr sz="2800" b="1"/>
            </a:lvl3pPr>
            <a:lvl4pPr marL="0" indent="0">
              <a:buNone/>
              <a:defRPr sz="2800" b="1"/>
            </a:lvl4pPr>
            <a:lvl5pPr marL="0" indent="0">
              <a:buNone/>
              <a:defRPr sz="2800" b="1"/>
            </a:lvl5pPr>
          </a:lstStyle>
          <a:p>
            <a:pPr lvl="0"/>
            <a:r>
              <a:rPr lang="en-GB"/>
              <a:t>Indsæt tekst</a:t>
            </a:r>
            <a:endParaRPr lang="en-GB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A112A83-1D6E-E31B-3869-56E056FE8E0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188200" y="2970213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en-GB"/>
              <a:t>4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5507CD6-BB87-26DA-1CB3-C86DBC2ACD1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535988" y="2970213"/>
            <a:ext cx="3065462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en-GB"/>
              <a:t>Indsæt tekst</a:t>
            </a:r>
            <a:endParaRPr lang="en-GB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2EED4611-1BCD-13B0-4F45-DAEAB35290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58913" y="4498975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en-GB"/>
              <a:t>5</a:t>
            </a:r>
            <a:endParaRPr lang="en-GB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B3B6A4E6-E617-BAD1-0112-A96754231B6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814435" y="4498975"/>
            <a:ext cx="2938665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en-GB"/>
              <a:t>Indsæt tekst</a:t>
            </a:r>
            <a:endParaRPr lang="en-GB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0135649F-22C1-794A-F31C-7DC6EA04B2E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72225" y="5138044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en-GB"/>
              <a:t>6</a:t>
            </a:r>
            <a:endParaRPr lang="en-GB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35999C3D-9DB2-8B28-1D0E-EDC2C950F68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20013" y="5138044"/>
            <a:ext cx="3343275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en-GB"/>
              <a:t>Indsæt tekst</a:t>
            </a:r>
            <a:endParaRPr lang="en-GB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76D0-1C54-4AA2-B3C6-9EDE760637A2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4ADEF-11A6-3C5E-1BA5-4CA81A2F71C9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en-GB" sz="1400" b="0">
                <a:solidFill>
                  <a:schemeClr val="bg1"/>
                </a:solidFill>
                <a:latin typeface="Microsoft New Tai Lue"/>
              </a:rPr>
              <a:t>i tekst ved at bruge </a:t>
            </a:r>
            <a:r>
              <a:rPr lang="en-GB" sz="1400" b="1">
                <a:solidFill>
                  <a:schemeClr val="bg1"/>
                </a:solidFill>
                <a:latin typeface="Microsoft New Tai Lue"/>
              </a:rPr>
              <a:t>fed skrift</a:t>
            </a:r>
            <a:endParaRPr lang="en-GB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784342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19F3-EBEC-4665-8131-8E409DE99ADE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6C2CA-F7BC-1643-99E7-A7AF34D16F06}"/>
              </a:ext>
            </a:extLst>
          </p:cNvPr>
          <p:cNvSpPr txBox="1"/>
          <p:nvPr userDrawn="1"/>
        </p:nvSpPr>
        <p:spPr>
          <a:xfrm>
            <a:off x="-1219200" y="-222738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4800" b="1" dirty="0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392B83-0AC6-A343-9007-FC3430F06E87}"/>
              </a:ext>
            </a:extLst>
          </p:cNvPr>
          <p:cNvSpPr txBox="1"/>
          <p:nvPr userDrawn="1"/>
        </p:nvSpPr>
        <p:spPr>
          <a:xfrm>
            <a:off x="4531540" y="2322414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4800" b="1" dirty="0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ACD76-9286-81DA-B95A-33C567818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3" y="620712"/>
            <a:ext cx="11012488" cy="86485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GB"/>
              <a:t>Klik for at indsætte tekst...</a:t>
            </a:r>
            <a:endParaRPr lang="en-GB" dirty="0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79DDD350-47B3-3DAF-DDC1-39725F8B959E}"/>
              </a:ext>
            </a:extLst>
          </p:cNvPr>
          <p:cNvSpPr>
            <a:spLocks noGrp="1" noChangeAspect="1"/>
          </p:cNvSpPr>
          <p:nvPr>
            <p:ph type="body" sz="quarter" idx="38" hasCustomPrompt="1"/>
          </p:nvPr>
        </p:nvSpPr>
        <p:spPr>
          <a:xfrm>
            <a:off x="1478044" y="1850705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Indsæt tekst</a:t>
            </a:r>
            <a:endParaRPr lang="en-GB" dirty="0"/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D6F92D26-3C4A-BE86-A701-D767C111FE07}"/>
              </a:ext>
            </a:extLst>
          </p:cNvPr>
          <p:cNvSpPr>
            <a:spLocks noGrp="1" noChangeAspect="1"/>
          </p:cNvSpPr>
          <p:nvPr>
            <p:ph type="body" sz="quarter" idx="39" hasCustomPrompt="1"/>
          </p:nvPr>
        </p:nvSpPr>
        <p:spPr>
          <a:xfrm>
            <a:off x="5358802" y="2416707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Indsæt tekst</a:t>
            </a:r>
            <a:endParaRPr lang="en-GB" dirty="0"/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376900F8-7802-5F50-6A9A-E75ED0B3EC0B}"/>
              </a:ext>
            </a:extLst>
          </p:cNvPr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2869616" y="3779962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Indsæt tekst</a:t>
            </a:r>
            <a:endParaRPr lang="en-GB" dirty="0"/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246C4547-72A6-0EEC-A5AF-48DBCE377E13}"/>
              </a:ext>
            </a:extLst>
          </p:cNvPr>
          <p:cNvSpPr>
            <a:spLocks noGrp="1" noChangeAspect="1"/>
          </p:cNvSpPr>
          <p:nvPr>
            <p:ph type="body" sz="quarter" idx="41" hasCustomPrompt="1"/>
          </p:nvPr>
        </p:nvSpPr>
        <p:spPr>
          <a:xfrm>
            <a:off x="7101336" y="4168447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Indsæt tekst</a:t>
            </a:r>
            <a:endParaRPr lang="en-GB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C0FCDE3-3080-15ED-F757-BF51628B67D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88964" y="5623418"/>
            <a:ext cx="11012486" cy="678958"/>
          </a:xfrm>
        </p:spPr>
        <p:txBody>
          <a:bodyPr anchor="b" anchorCtr="0"/>
          <a:lstStyle>
            <a:lvl1pPr marL="0" indent="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1pPr>
            <a:lvl2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5pPr>
            <a:lvl6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6pPr>
            <a:lvl7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7pPr>
            <a:lvl8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8pPr>
            <a:lvl9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9pPr>
          </a:lstStyle>
          <a:p>
            <a:pPr lvl="0"/>
            <a:r>
              <a:rPr lang="en-GB"/>
              <a:t>...klik for at indsætte tekst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965C0B-FFD6-8BEB-537E-1AEDA679D666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en-GB" sz="1400" b="0">
                <a:solidFill>
                  <a:schemeClr val="bg1"/>
                </a:solidFill>
                <a:latin typeface="Microsoft New Tai Lue"/>
              </a:rPr>
              <a:t>i tekst ved at bruge </a:t>
            </a:r>
            <a:r>
              <a:rPr lang="en-GB" sz="1400" b="1">
                <a:solidFill>
                  <a:schemeClr val="bg1"/>
                </a:solidFill>
                <a:latin typeface="Microsoft New Tai Lue"/>
              </a:rPr>
              <a:t>fed skrift</a:t>
            </a:r>
            <a:endParaRPr lang="en-GB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720734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egl sto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8350" cy="68580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34" r="10628" b="7654"/>
          <a:stretch/>
        </p:blipFill>
        <p:spPr>
          <a:xfrm>
            <a:off x="1733575" y="-6016"/>
            <a:ext cx="10465859" cy="6858000"/>
          </a:xfrm>
          <a:prstGeom prst="rect">
            <a:avLst/>
          </a:prstGeom>
        </p:spPr>
      </p:pic>
      <p:sp>
        <p:nvSpPr>
          <p:cNvPr id="22" name="Titel 2"/>
          <p:cNvSpPr>
            <a:spLocks noGrp="1"/>
          </p:cNvSpPr>
          <p:nvPr>
            <p:ph type="ctrTitle" hasCustomPrompt="1"/>
          </p:nvPr>
        </p:nvSpPr>
        <p:spPr>
          <a:xfrm>
            <a:off x="0" y="691815"/>
            <a:ext cx="5959476" cy="5474035"/>
          </a:xfrm>
          <a:blipFill>
            <a:blip r:embed="rId3"/>
            <a:stretch>
              <a:fillRect/>
            </a:stretch>
          </a:blipFill>
        </p:spPr>
        <p:txBody>
          <a:bodyPr lIns="540000" tIns="468000" rIns="360000" bIns="3384000" anchor="b" anchorCtr="0">
            <a:noAutofit/>
          </a:bodyPr>
          <a:lstStyle>
            <a:lvl1pPr algn="l">
              <a:lnSpc>
                <a:spcPct val="9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master</a:t>
            </a:r>
            <a:endParaRPr lang="en-GB" dirty="0"/>
          </a:p>
        </p:txBody>
      </p:sp>
      <p:sp>
        <p:nvSpPr>
          <p:cNvPr id="12" name="Titel 1"/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1020200"/>
            <a:ext cx="4946649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/>
              <a:t>Klik for at tilføje titel</a:t>
            </a:r>
            <a:endParaRPr lang="en-GB" dirty="0"/>
          </a:p>
        </p:txBody>
      </p:sp>
      <p:sp>
        <p:nvSpPr>
          <p:cNvPr id="37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588964" y="3007285"/>
            <a:ext cx="4946648" cy="726435"/>
          </a:xfrm>
        </p:spPr>
        <p:txBody>
          <a:bodyPr rIns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Klik for at tilføje undertitel</a:t>
            </a:r>
            <a:endParaRPr lang="en-GB" dirty="0"/>
          </a:p>
        </p:txBody>
      </p:sp>
      <p:sp>
        <p:nvSpPr>
          <p:cNvPr id="38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53600"/>
            <a:ext cx="4946649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GB"/>
              <a:t>Navn på oplægsholder, KU-enhed, sted og dato</a:t>
            </a:r>
            <a:endParaRPr lang="en-GB" dirty="0"/>
          </a:p>
        </p:txBody>
      </p:sp>
      <p:sp>
        <p:nvSpPr>
          <p:cNvPr id="4" name="Pladsholder til dato 3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43EC545E-1E39-4013-A907-D4C8F3E3A8B4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5" name="Pladsholder til sidefod 4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Pladsholder til slidenumm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795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bille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9757" y="842657"/>
            <a:ext cx="11012486" cy="1141268"/>
          </a:xfrm>
        </p:spPr>
        <p:txBody>
          <a:bodyPr/>
          <a:lstStyle>
            <a:lvl1pPr>
              <a:lnSpc>
                <a:spcPct val="90000"/>
              </a:lnSpc>
              <a:defRPr sz="66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Indsæt overskrift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B9D2-A192-42E6-9020-F3EAB57A6114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ladsholder til billede 9">
            <a:extLst>
              <a:ext uri="{FF2B5EF4-FFF2-40B4-BE49-F238E27FC236}">
                <a16:creationId xmlns:a16="http://schemas.microsoft.com/office/drawing/2014/main" id="{EE1B35E0-A5B1-1748-D054-2575D7411CC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1402571">
            <a:off x="985914" y="2449156"/>
            <a:ext cx="4115489" cy="2817262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0" tIns="1080000" rIns="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Klik på ikonet, hvis du vil indsætte et billede </a:t>
            </a:r>
            <a:endParaRPr lang="en-GB" dirty="0"/>
          </a:p>
        </p:txBody>
      </p:sp>
      <p:sp>
        <p:nvSpPr>
          <p:cNvPr id="9" name="Pladsholder til billede 9">
            <a:extLst>
              <a:ext uri="{FF2B5EF4-FFF2-40B4-BE49-F238E27FC236}">
                <a16:creationId xmlns:a16="http://schemas.microsoft.com/office/drawing/2014/main" id="{E815A343-B052-E851-8FDF-17976A3957D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533356">
            <a:off x="5893725" y="2510306"/>
            <a:ext cx="5462634" cy="3596788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360000" tIns="1080000" rIns="36000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Klik på ikonet, hvis du vil indsætte et billede 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F33A7-1D81-AB36-A3BB-FC35AF2B3579}"/>
              </a:ext>
            </a:extLst>
          </p:cNvPr>
          <p:cNvSpPr txBox="1"/>
          <p:nvPr userDrawn="1"/>
        </p:nvSpPr>
        <p:spPr>
          <a:xfrm>
            <a:off x="0" y="-310243"/>
            <a:ext cx="6825343" cy="31024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4800" b="1" dirty="0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3D2255-9E79-5D04-C4A9-288BF0CCD6B2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tx1"/>
                </a:solidFill>
                <a:latin typeface="Microsoft New Tai Lue"/>
              </a:rPr>
              <a:t>Fremhæv ord </a:t>
            </a:r>
            <a:r>
              <a:rPr lang="en-GB" sz="1400" b="0">
                <a:solidFill>
                  <a:schemeClr val="tx1"/>
                </a:solidFill>
                <a:latin typeface="Microsoft New Tai Lue"/>
              </a:rPr>
              <a:t>i overskrift ved at bruge </a:t>
            </a:r>
            <a:r>
              <a:rPr lang="en-GB" sz="1400" b="1">
                <a:solidFill>
                  <a:schemeClr val="tx1"/>
                </a:solidFill>
                <a:latin typeface="Microsoft New Tai Lue"/>
              </a:rPr>
              <a:t>fed skrift</a:t>
            </a:r>
            <a:endParaRPr lang="en-GB" sz="1400" b="0" dirty="0">
              <a:solidFill>
                <a:schemeClr val="tx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4261065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bille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9CB1-FD99-442F-B632-7502FA9A3C45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ladsholder til billede 9">
            <a:extLst>
              <a:ext uri="{FF2B5EF4-FFF2-40B4-BE49-F238E27FC236}">
                <a16:creationId xmlns:a16="http://schemas.microsoft.com/office/drawing/2014/main" id="{EE1B35E0-A5B1-1748-D054-2575D7411CC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9757" y="2890520"/>
            <a:ext cx="3433685" cy="3403600"/>
          </a:xfrm>
          <a:solidFill>
            <a:schemeClr val="bg1">
              <a:lumMod val="6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1188000" rIns="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Klik på ikonet, hvis du vil indsætte et billede </a:t>
            </a:r>
            <a:endParaRPr lang="en-GB" dirty="0"/>
          </a:p>
        </p:txBody>
      </p:sp>
      <p:sp>
        <p:nvSpPr>
          <p:cNvPr id="9" name="Pladsholder til billede 9">
            <a:extLst>
              <a:ext uri="{FF2B5EF4-FFF2-40B4-BE49-F238E27FC236}">
                <a16:creationId xmlns:a16="http://schemas.microsoft.com/office/drawing/2014/main" id="{E815A343-B052-E851-8FDF-17976A3957D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52160" y="612233"/>
            <a:ext cx="5749290" cy="5681887"/>
          </a:xfrm>
          <a:solidFill>
            <a:schemeClr val="bg1">
              <a:lumMod val="7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40000" tIns="1080000" rIns="54000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Klik på ikonet, hvis du vil indsætte et billede </a:t>
            </a:r>
            <a:endParaRPr lang="en-GB" dirty="0"/>
          </a:p>
        </p:txBody>
      </p:sp>
      <p:sp>
        <p:nvSpPr>
          <p:cNvPr id="10" name="Pladsholder til billede 9">
            <a:extLst>
              <a:ext uri="{FF2B5EF4-FFF2-40B4-BE49-F238E27FC236}">
                <a16:creationId xmlns:a16="http://schemas.microsoft.com/office/drawing/2014/main" id="{43FCB96B-CD6D-B9F3-A688-74E5893485C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55041" y="1961476"/>
            <a:ext cx="2336801" cy="2294929"/>
          </a:xfrm>
          <a:solidFill>
            <a:schemeClr val="bg1">
              <a:lumMod val="8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1188000" rIns="0" anchor="ctr" anchorCtr="1"/>
          <a:lstStyle>
            <a:lvl1pPr marL="0" indent="0" algn="ctr">
              <a:buNone/>
              <a:defRPr sz="18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Klik på ikonet, hvis du vil indsætte et billede 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23C8CB-D006-2AF2-DF37-08254005FB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5" y="620713"/>
            <a:ext cx="4602877" cy="10080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GB"/>
              <a:t>Klik for at tilføje overskrift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5714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 billede med tekst 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 rot="20891566">
            <a:off x="1018941" y="1976793"/>
            <a:ext cx="3832754" cy="3749640"/>
          </a:xfrm>
          <a:solidFill>
            <a:schemeClr val="tx1">
              <a:lumMod val="65000"/>
            </a:schemeClr>
          </a:solidFill>
          <a:ln w="146050" cap="flat">
            <a:solidFill>
              <a:schemeClr val="tx1"/>
            </a:solidFill>
            <a:miter lim="800000"/>
          </a:ln>
        </p:spPr>
        <p:txBody>
          <a:bodyPr lIns="0" tIns="1224000" rIns="0" anchor="ctr" anchorCtr="1"/>
          <a:lstStyle>
            <a:lvl1pPr marL="0" indent="0" algn="ctr">
              <a:buNone/>
              <a:defRPr sz="240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Klik på ikonet, hvis du vil indsætte et billede 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Klik for at tilføje overskrift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783580" y="2097067"/>
            <a:ext cx="5817869" cy="4205308"/>
          </a:xfrm>
        </p:spPr>
        <p:txBody>
          <a:bodyPr vert="horz" lIns="0" tIns="0" rIns="0" bIns="0" rtlCol="0">
            <a:noAutofit/>
          </a:bodyPr>
          <a:lstStyle>
            <a:lvl1pPr>
              <a:defRPr lang="da-DK" sz="3600" b="1" dirty="0" smtClean="0">
                <a:solidFill>
                  <a:schemeClr val="tx1"/>
                </a:solidFill>
              </a:defRPr>
            </a:lvl1pPr>
            <a:lvl2pPr>
              <a:defRPr lang="da-DK" sz="3200" b="1" dirty="0" smtClean="0">
                <a:solidFill>
                  <a:schemeClr val="tx1"/>
                </a:solidFill>
              </a:defRPr>
            </a:lvl2pPr>
            <a:lvl3pPr>
              <a:defRPr lang="da-DK" sz="2400" b="1" dirty="0" smtClean="0">
                <a:solidFill>
                  <a:schemeClr val="tx1"/>
                </a:solidFill>
              </a:defRPr>
            </a:lvl3pPr>
            <a:lvl4pPr>
              <a:defRPr lang="da-DK" b="1" dirty="0" smtClean="0">
                <a:solidFill>
                  <a:schemeClr val="tx1"/>
                </a:solidFill>
              </a:defRPr>
            </a:lvl4pPr>
            <a:lvl5pPr>
              <a:defRPr lang="da-DK" b="1" dirty="0">
                <a:solidFill>
                  <a:schemeClr val="tx1"/>
                </a:solidFill>
              </a:defRPr>
            </a:lvl5pPr>
            <a:lvl6pPr>
              <a:defRPr b="1">
                <a:solidFill>
                  <a:schemeClr val="tx1"/>
                </a:solidFill>
              </a:defRPr>
            </a:lvl6pPr>
            <a:lvl7pPr>
              <a:defRPr b="1">
                <a:solidFill>
                  <a:schemeClr val="tx1"/>
                </a:solidFill>
              </a:defRPr>
            </a:lvl7pPr>
            <a:lvl8pPr>
              <a:defRPr b="1">
                <a:solidFill>
                  <a:schemeClr val="tx1"/>
                </a:solidFill>
              </a:defRPr>
            </a:lvl8pPr>
            <a:lvl9pPr>
              <a:defRPr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GB"/>
              <a:t>Klik for at indsætte tekst</a:t>
            </a:r>
          </a:p>
          <a:p>
            <a:pPr lvl="1"/>
            <a:r>
              <a:rPr lang="en-GB"/>
              <a:t>Andet niveau</a:t>
            </a:r>
          </a:p>
          <a:p>
            <a:pPr lvl="2"/>
            <a:r>
              <a:rPr lang="en-GB"/>
              <a:t>Tredje niveau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6D48-5B3F-4C59-A9D8-68D0A39D6CD2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968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 billede med tekst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 rot="496878">
            <a:off x="6504534" y="1615672"/>
            <a:ext cx="4653097" cy="4640373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0" tIns="1188000" rIns="0" anchor="ctr" anchorCtr="1"/>
          <a:lstStyle>
            <a:lvl1pPr marL="0" indent="0" algn="ctr">
              <a:buNone/>
              <a:defRPr sz="2400" b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Klik på ikonet, hvis du vil indsætte et billede 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CAA0-42C1-41A7-86CE-BA2D8D2C2EF0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44AE573B-1000-D841-B8B4-F927523899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Klik for at tilføje overskrift</a:t>
            </a:r>
            <a:endParaRPr lang="en-GB" dirty="0"/>
          </a:p>
        </p:txBody>
      </p:sp>
      <p:sp>
        <p:nvSpPr>
          <p:cNvPr id="11" name="Pladsholder til indhold 2">
            <a:extLst>
              <a:ext uri="{FF2B5EF4-FFF2-40B4-BE49-F238E27FC236}">
                <a16:creationId xmlns:a16="http://schemas.microsoft.com/office/drawing/2014/main" id="{9B691B69-65AA-9748-80BF-996C89344BB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8963" y="2097067"/>
            <a:ext cx="5818682" cy="4205308"/>
          </a:xfrm>
        </p:spPr>
        <p:txBody>
          <a:bodyPr vert="horz" lIns="0" tIns="0" rIns="0" bIns="0" rtlCol="0">
            <a:noAutofit/>
          </a:bodyPr>
          <a:lstStyle>
            <a:lvl1pPr>
              <a:defRPr lang="da-DK" sz="3600" b="1" dirty="0" smtClean="0">
                <a:solidFill>
                  <a:schemeClr val="bg1"/>
                </a:solidFill>
              </a:defRPr>
            </a:lvl1pPr>
            <a:lvl2pPr>
              <a:defRPr lang="da-DK" sz="3200" b="1" dirty="0" smtClean="0">
                <a:solidFill>
                  <a:schemeClr val="bg1"/>
                </a:solidFill>
              </a:defRPr>
            </a:lvl2pPr>
            <a:lvl3pPr>
              <a:defRPr lang="da-DK" sz="2400" b="1" dirty="0" smtClean="0">
                <a:solidFill>
                  <a:schemeClr val="bg1"/>
                </a:solidFill>
              </a:defRPr>
            </a:lvl3pPr>
            <a:lvl4pPr>
              <a:defRPr lang="da-DK" dirty="0" smtClean="0"/>
            </a:lvl4pPr>
            <a:lvl5pPr>
              <a:defRPr lang="da-DK" dirty="0"/>
            </a:lvl5pPr>
          </a:lstStyle>
          <a:p>
            <a:pPr lvl="0"/>
            <a:r>
              <a:rPr lang="en-GB"/>
              <a:t>Klik for at indsætte tekst</a:t>
            </a:r>
          </a:p>
          <a:p>
            <a:pPr lvl="1"/>
            <a:r>
              <a:rPr lang="en-GB"/>
              <a:t>Andet niveau</a:t>
            </a:r>
          </a:p>
          <a:p>
            <a:pPr lvl="2"/>
            <a:r>
              <a:rPr lang="en-GB"/>
              <a:t>Tredje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0657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Klik på ikonet, hvis du vil indsætte et billede 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756000"/>
            <a:ext cx="6822000" cy="1804492"/>
          </a:xfrm>
          <a:solidFill>
            <a:schemeClr val="accent1">
              <a:alpha val="99950"/>
            </a:schemeClr>
          </a:solidFill>
        </p:spPr>
        <p:txBody>
          <a:bodyPr wrap="square" lIns="252000" tIns="216000" rIns="252000" bIns="108000">
            <a:spAutoFit/>
          </a:bodyPr>
          <a:lstStyle>
            <a:lvl1pPr>
              <a:spcAft>
                <a:spcPts val="600"/>
              </a:spcAft>
              <a:defRPr sz="4800" b="1" spc="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Klik for at tilføje tekst...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073E-A784-466B-98E2-8BDE3F08A73A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277BB-5254-1D84-EA0B-F5AF633F0933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en-GB" sz="1400" b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en-GB" sz="1400" b="1">
                <a:solidFill>
                  <a:schemeClr val="bg1"/>
                </a:solidFill>
                <a:latin typeface="Microsoft New Tai Lue"/>
              </a:rPr>
              <a:t>fed skrift</a:t>
            </a:r>
            <a:endParaRPr lang="en-GB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317485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Klik på ikonet, hvis du vil indsætte et billede 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1" y="4962214"/>
            <a:ext cx="4173870" cy="1340161"/>
          </a:xfrm>
          <a:solidFill>
            <a:schemeClr val="accent4">
              <a:alpha val="99950"/>
            </a:schemeClr>
          </a:solidFill>
        </p:spPr>
        <p:txBody>
          <a:bodyPr wrap="square" lIns="252000" tIns="108000" rIns="252000" bIns="0" anchor="t" anchorCtr="0">
            <a:spAutoFit/>
          </a:bodyPr>
          <a:lstStyle>
            <a:lvl1pPr>
              <a:defRPr sz="4000" b="1" spc="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Klik for at tilføje tekst...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92E9-ED6E-4E2D-9447-0E7DB3FDA12F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DB20F-CD30-3447-301A-903E5BC5BED1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en-GB" sz="1400" b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en-GB" sz="1400" b="1">
                <a:solidFill>
                  <a:schemeClr val="bg1"/>
                </a:solidFill>
                <a:latin typeface="Microsoft New Tai Lue"/>
              </a:rPr>
              <a:t>fed skrift</a:t>
            </a:r>
            <a:endParaRPr lang="en-GB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20044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Klik på ikonet, hvis du vil indsætte et billede 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79450" y="4497883"/>
            <a:ext cx="6822000" cy="1804492"/>
          </a:xfrm>
          <a:solidFill>
            <a:schemeClr val="bg1">
              <a:alpha val="99950"/>
            </a:schemeClr>
          </a:solidFill>
        </p:spPr>
        <p:txBody>
          <a:bodyPr wrap="square" lIns="252000" tIns="216000" rIns="252000" bIns="108000">
            <a:spAutoFit/>
          </a:bodyPr>
          <a:lstStyle>
            <a:lvl1pPr>
              <a:defRPr sz="4800" b="1" spc="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Klik for at tilføje tekst...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7C1D-A477-4C13-845F-4C5AC4DEDF20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5C28F-4EA0-040C-C6B4-A14FC010CCCE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en-GB" sz="1400" b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en-GB" sz="1400" b="1">
                <a:solidFill>
                  <a:schemeClr val="bg1"/>
                </a:solidFill>
                <a:latin typeface="Microsoft New Tai Lue"/>
              </a:rPr>
              <a:t>fed skrift</a:t>
            </a:r>
            <a:endParaRPr lang="en-GB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021185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Klik på ikonet, hvis du vil indsætte et billede 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1017402"/>
            <a:ext cx="11012487" cy="917513"/>
          </a:xfrm>
          <a:solidFill>
            <a:schemeClr val="accent2">
              <a:alpha val="99950"/>
            </a:schemeClr>
          </a:solidFill>
        </p:spPr>
        <p:txBody>
          <a:bodyPr wrap="square" lIns="180000" tIns="180000" rIns="180000" bIns="180000">
            <a:spAutoFit/>
          </a:bodyPr>
          <a:lstStyle>
            <a:lvl1pPr>
              <a:defRPr sz="3600" b="1" spc="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Klik for at tilføje tekst...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22DB-13B5-430F-8C6F-F11F20BF0D18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58AF7-9740-8AD8-0C21-42A01D828328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en-GB" sz="1400" b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en-GB" sz="1400" b="1">
                <a:solidFill>
                  <a:schemeClr val="bg1"/>
                </a:solidFill>
                <a:latin typeface="Microsoft New Tai Lue"/>
              </a:rPr>
              <a:t>fed skrift</a:t>
            </a:r>
            <a:endParaRPr lang="en-GB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717169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Klik på ikonet, hvis du vil indsætte et billede 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4161995"/>
            <a:ext cx="11012487" cy="2140380"/>
          </a:xfrm>
          <a:solidFill>
            <a:schemeClr val="bg1">
              <a:alpha val="46000"/>
            </a:schemeClr>
          </a:solidFill>
        </p:spPr>
        <p:txBody>
          <a:bodyPr wrap="square" lIns="252000" tIns="108000" rIns="252000" bIns="0">
            <a:spAutoFit/>
          </a:bodyPr>
          <a:lstStyle>
            <a:lvl1pPr algn="ctr">
              <a:defRPr sz="66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Klik for at tilføje tekst...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EF25-ACCC-4F90-BF7A-77B4DDE7678A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727BB-AC18-C435-CD32-52483CA4B110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en-GB" sz="1400" b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en-GB" sz="1400" b="1">
                <a:solidFill>
                  <a:schemeClr val="bg1"/>
                </a:solidFill>
                <a:latin typeface="Microsoft New Tai Lue"/>
              </a:rPr>
              <a:t>fed skrift</a:t>
            </a:r>
            <a:endParaRPr lang="en-GB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573279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ørgsmål &amp; komment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B2A5-1DCC-48EA-93B7-A2D65B200BE6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7" name="?">
            <a:extLst>
              <a:ext uri="{FF2B5EF4-FFF2-40B4-BE49-F238E27FC236}">
                <a16:creationId xmlns:a16="http://schemas.microsoft.com/office/drawing/2014/main" id="{C9382B17-B390-C8C0-F5F8-7665434C718C}"/>
              </a:ext>
            </a:extLst>
          </p:cNvPr>
          <p:cNvSpPr/>
          <p:nvPr userDrawn="1"/>
        </p:nvSpPr>
        <p:spPr>
          <a:xfrm>
            <a:off x="3642413" y="900524"/>
            <a:ext cx="4787900" cy="5558804"/>
          </a:xfrm>
          <a:prstGeom prst="rect">
            <a:avLst/>
          </a:prstGeom>
        </p:spPr>
        <p:txBody>
          <a:bodyPr wrap="square" rtlCol="0" anchor="t" anchorCtr="0">
            <a:noAutofit/>
          </a:bodyPr>
          <a:lstStyle/>
          <a:p>
            <a:pPr algn="ctr">
              <a:lnSpc>
                <a:spcPct val="83000"/>
              </a:lnSpc>
            </a:pPr>
            <a:r>
              <a:rPr lang="en-GB" sz="59500" b="1">
                <a:solidFill>
                  <a:schemeClr val="tx1">
                    <a:alpha val="14559"/>
                  </a:schemeClr>
                </a:solidFill>
              </a:rPr>
              <a:t>?</a:t>
            </a:r>
            <a:endParaRPr lang="en-GB" sz="59500" b="1" dirty="0">
              <a:solidFill>
                <a:schemeClr val="tx1">
                  <a:alpha val="14559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0714F6-6F11-9826-9767-37567B1EC5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9732" y="1628776"/>
            <a:ext cx="9461718" cy="3999626"/>
          </a:xfrm>
        </p:spPr>
        <p:txBody>
          <a:bodyPr anchor="ctr" anchorCtr="0"/>
          <a:lstStyle>
            <a:lvl1pPr>
              <a:lnSpc>
                <a:spcPct val="83000"/>
              </a:lnSpc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en-GB"/>
              <a:t>Klik for at tilføje tekst...</a:t>
            </a:r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61DB2-11FB-99E1-B80B-1463133B9A24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tx1"/>
                </a:solidFill>
                <a:latin typeface="Microsoft New Tai Lue"/>
              </a:rPr>
              <a:t>Fremhæv ord </a:t>
            </a:r>
            <a:r>
              <a:rPr lang="en-GB" sz="1400" b="0">
                <a:solidFill>
                  <a:schemeClr val="tx1"/>
                </a:solidFill>
                <a:latin typeface="Microsoft New Tai Lue"/>
              </a:rPr>
              <a:t>i overskrift ved at bruge </a:t>
            </a:r>
            <a:r>
              <a:rPr lang="en-GB" sz="1400" b="1">
                <a:solidFill>
                  <a:schemeClr val="tx1"/>
                </a:solidFill>
                <a:latin typeface="Microsoft New Tai Lue"/>
              </a:rPr>
              <a:t>fed skrift</a:t>
            </a:r>
            <a:endParaRPr lang="en-GB" sz="1400" b="0" dirty="0">
              <a:solidFill>
                <a:schemeClr val="tx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02728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billede lille 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1080000" tIns="360000" rIns="6408000" anchor="ctr" anchorCtr="0"/>
          <a:lstStyle>
            <a:lvl1pPr marL="0" indent="0" algn="r">
              <a:buNone/>
              <a:defRPr sz="2400" b="1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Klik på ikonet, hvis du vil indsætte et billede  </a:t>
            </a:r>
            <a:endParaRPr lang="en-GB" dirty="0"/>
          </a:p>
        </p:txBody>
      </p:sp>
      <p:sp>
        <p:nvSpPr>
          <p:cNvPr id="22" name="Titel 2"/>
          <p:cNvSpPr>
            <a:spLocks noGrp="1"/>
          </p:cNvSpPr>
          <p:nvPr>
            <p:ph type="ctrTitle"/>
          </p:nvPr>
        </p:nvSpPr>
        <p:spPr>
          <a:xfrm>
            <a:off x="6243638" y="2271092"/>
            <a:ext cx="5948362" cy="3895200"/>
          </a:xfrm>
          <a:blipFill>
            <a:blip r:embed="rId3"/>
            <a:stretch>
              <a:fillRect/>
            </a:stretch>
          </a:blipFill>
        </p:spPr>
        <p:txBody>
          <a:bodyPr lIns="360000" tIns="468000" rIns="540000" bIns="2448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6622258" y="2610941"/>
            <a:ext cx="4962920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/>
              <a:t>Klik for at tilføje titel</a:t>
            </a:r>
            <a:endParaRPr lang="en-GB" dirty="0"/>
          </a:p>
        </p:txBody>
      </p:sp>
      <p:sp>
        <p:nvSpPr>
          <p:cNvPr id="9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6622257" y="4053600"/>
            <a:ext cx="4979193" cy="899766"/>
          </a:xfrm>
        </p:spPr>
        <p:txBody>
          <a:bodyPr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 baseline="0"/>
            </a:lvl1pPr>
          </a:lstStyle>
          <a:p>
            <a:pPr lvl="0"/>
            <a:r>
              <a:rPr lang="en-GB"/>
              <a:t>Navn på oplægsholder, KU-enhed, sted og dato</a:t>
            </a:r>
            <a:endParaRPr lang="en-GB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E5195FB-CC23-4662-BC95-6C4057FF490E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9679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 userDrawn="1"/>
        </p:nvSpPr>
        <p:spPr>
          <a:xfrm>
            <a:off x="588964" y="613649"/>
            <a:ext cx="11012486" cy="8799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sz="3000">
                <a:solidFill>
                  <a:schemeClr val="tx1"/>
                </a:solidFill>
              </a:rPr>
              <a:t>Brugerguide</a:t>
            </a:r>
            <a:r>
              <a:rPr lang="en-GB" baseline="0">
                <a:solidFill>
                  <a:schemeClr val="tx1"/>
                </a:solidFill>
              </a:rPr>
              <a:t> </a:t>
            </a:r>
            <a:r>
              <a:rPr lang="en-GB" sz="1800" baseline="0">
                <a:solidFill>
                  <a:schemeClr val="tx1"/>
                </a:solidFill>
              </a:rPr>
              <a:t>– </a:t>
            </a:r>
            <a:r>
              <a:rPr lang="en-GB" sz="1800">
                <a:solidFill>
                  <a:schemeClr val="tx1"/>
                </a:solidFill>
              </a:rPr>
              <a:t>Slet, før du færdiggør din</a:t>
            </a:r>
            <a:r>
              <a:rPr lang="en-GB" sz="1800" baseline="0">
                <a:solidFill>
                  <a:schemeClr val="tx1"/>
                </a:solidFill>
              </a:rPr>
              <a:t> </a:t>
            </a:r>
            <a:r>
              <a:rPr lang="en-GB" sz="1800">
                <a:solidFill>
                  <a:schemeClr val="tx1"/>
                </a:solidFill>
              </a:rPr>
              <a:t>præsentation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48" name="Text Box 48"/>
          <p:cNvSpPr txBox="1">
            <a:spLocks noChangeArrowheads="1"/>
          </p:cNvSpPr>
          <p:nvPr userDrawn="1"/>
        </p:nvSpPr>
        <p:spPr bwMode="auto">
          <a:xfrm>
            <a:off x="587376" y="1640495"/>
            <a:ext cx="1750290" cy="384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KU-skabeloner til PowerPoint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Når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du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åbner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PowerPoint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på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din KU-pc,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åbner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skabelon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16:9-format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og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med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dansk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KU-logo.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Når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du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klikker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på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KU-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fanen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værktøjslinjen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kan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du via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knappen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”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Vælg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Skabelon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vælge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mellem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skabeloner</a:t>
            </a:r>
            <a:endParaRPr lang="en-GB" sz="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8900" lvl="0" indent="-88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på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henholdsvis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dansk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og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engelsk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88900" lvl="0" indent="-88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”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fuld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eller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”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lille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” version (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den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fulde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version ser du et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eksempel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på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hver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diastype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venstrespalten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88900" lvl="0" indent="-88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/>
            </a:pP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samt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demopræsentation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med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indsat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tekst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på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engelsk</a:t>
            </a:r>
            <a:endParaRPr lang="en-GB" sz="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Hvis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du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bruger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”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fuld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” version,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skal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du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slette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dias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du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ikke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vil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bruge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Mac-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brugere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m.fl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kan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hente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PowerPoint-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skabelonerne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på</a:t>
            </a:r>
            <a:r>
              <a:rPr lang="en-GB" sz="800" baseline="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dirty="0">
                <a:solidFill>
                  <a:schemeClr val="accent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www.designguide.ku.dk/skabeloner/powerpoint/</a:t>
            </a:r>
            <a:br>
              <a:rPr lang="en-GB" sz="800" dirty="0">
                <a:solidFill>
                  <a:schemeClr val="accent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</a:br>
            <a:r>
              <a:rPr lang="en-GB" sz="800" dirty="0" err="1">
                <a:solidFill>
                  <a:schemeClr val="accent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praesentationer</a:t>
            </a:r>
            <a:r>
              <a:rPr lang="en-GB" sz="800" dirty="0">
                <a:solidFill>
                  <a:schemeClr val="accent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/</a:t>
            </a:r>
            <a:endParaRPr lang="en-GB" sz="800" dirty="0">
              <a:solidFill>
                <a:schemeClr val="accent4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Text Box 48"/>
          <p:cNvSpPr txBox="1">
            <a:spLocks noChangeArrowheads="1"/>
          </p:cNvSpPr>
          <p:nvPr userDrawn="1"/>
        </p:nvSpPr>
        <p:spPr bwMode="auto">
          <a:xfrm>
            <a:off x="2576655" y="4237555"/>
            <a:ext cx="1755548" cy="176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Indsæt  din enheds navn (fx institut), sidenummer og dato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Vælg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b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Indsæt</a:t>
            </a:r>
            <a:r>
              <a:rPr lang="en-GB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topmenuen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GB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Vælg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b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Sidehoved</a:t>
            </a:r>
            <a:r>
              <a:rPr lang="en-GB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b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og</a:t>
            </a:r>
            <a:r>
              <a:rPr lang="en-GB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b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Sidefod</a:t>
            </a:r>
            <a:endParaRPr lang="en-GB" sz="8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GB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Udfyld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felterne</a:t>
            </a:r>
            <a:endParaRPr lang="en-GB" sz="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Vælg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b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Anvend</a:t>
            </a:r>
            <a:r>
              <a:rPr lang="en-GB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b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på</a:t>
            </a:r>
            <a:r>
              <a:rPr lang="en-GB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alle 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eller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b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Anvend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hvis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det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kun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skal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være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på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enkelt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dias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/slide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Oplysningerne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placeres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højre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side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af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den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grå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topbjælke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0" name="Text Box 48"/>
          <p:cNvSpPr txBox="1">
            <a:spLocks noChangeArrowheads="1"/>
          </p:cNvSpPr>
          <p:nvPr userDrawn="1"/>
        </p:nvSpPr>
        <p:spPr bwMode="auto">
          <a:xfrm>
            <a:off x="587375" y="5678667"/>
            <a:ext cx="18995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Lav nyt dias/slide (hhv. 2010- + 2013- og 2016-version) 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på </a:t>
            </a: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Startside/Hjem</a:t>
            </a:r>
          </a:p>
        </p:txBody>
      </p:sp>
      <p:pic>
        <p:nvPicPr>
          <p:cNvPr id="51" name="Billede 40"/>
          <p:cNvPicPr>
            <a:picLocks noChangeAspect="1"/>
          </p:cNvPicPr>
          <p:nvPr userDrawn="1"/>
        </p:nvPicPr>
        <p:blipFill rotWithShape="1">
          <a:blip r:embed="rId3"/>
          <a:srcRect l="36944" r="2272" b="69429"/>
          <a:stretch/>
        </p:blipFill>
        <p:spPr>
          <a:xfrm>
            <a:off x="4157637" y="2940574"/>
            <a:ext cx="395416" cy="126627"/>
          </a:xfrm>
          <a:prstGeom prst="rect">
            <a:avLst/>
          </a:prstGeom>
        </p:spPr>
      </p:pic>
      <p:sp>
        <p:nvSpPr>
          <p:cNvPr id="52" name="Text Box 48"/>
          <p:cNvSpPr txBox="1">
            <a:spLocks noChangeArrowheads="1"/>
          </p:cNvSpPr>
          <p:nvPr userDrawn="1"/>
        </p:nvSpPr>
        <p:spPr bwMode="auto">
          <a:xfrm>
            <a:off x="2587038" y="2582327"/>
            <a:ext cx="1624241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Diastype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på </a:t>
            </a: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Startside/Hjem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Layout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for at ændre dit nuværende dias/slide til et alternativt layout</a:t>
            </a:r>
          </a:p>
        </p:txBody>
      </p:sp>
      <p:sp>
        <p:nvSpPr>
          <p:cNvPr id="53" name="Text Box 48"/>
          <p:cNvSpPr txBox="1">
            <a:spLocks noChangeArrowheads="1"/>
          </p:cNvSpPr>
          <p:nvPr userDrawn="1"/>
        </p:nvSpPr>
        <p:spPr bwMode="auto">
          <a:xfrm>
            <a:off x="2576655" y="3571524"/>
            <a:ext cx="16346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Skrift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KU Anvender skriften Microsoft New Tai Lue i PowerPoint.</a:t>
            </a:r>
            <a:endParaRPr lang="en-GB" altLang="da-DK" sz="8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4" name="Text Box 48"/>
          <p:cNvSpPr txBox="1">
            <a:spLocks noChangeArrowheads="1"/>
          </p:cNvSpPr>
          <p:nvPr userDrawn="1"/>
        </p:nvSpPr>
        <p:spPr bwMode="auto">
          <a:xfrm>
            <a:off x="4739114" y="1627125"/>
            <a:ext cx="1634624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Gitter- og hjælpelinjer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For at se gitter- og hjælpelinjer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Klik på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Vis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Vælg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Gitterlinjer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og/eller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For at etablere flere gitter- og hjælpelinjer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Før musen over en eksisterende hjælpelinje og klik på linjen (koordinater på linjen vises)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Hold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CTRL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nede, mens du flytter placeringen af den eksisterende linje (tilføjer en ny)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Tip: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Tryk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Alt + F9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for hurtig visning af hjælpelinjer</a:t>
            </a:r>
          </a:p>
        </p:txBody>
      </p:sp>
      <p:sp>
        <p:nvSpPr>
          <p:cNvPr id="55" name="Text Box 48"/>
          <p:cNvSpPr txBox="1">
            <a:spLocks noChangeArrowheads="1"/>
          </p:cNvSpPr>
          <p:nvPr userDrawn="1"/>
        </p:nvSpPr>
        <p:spPr bwMode="auto">
          <a:xfrm>
            <a:off x="4728822" y="4141417"/>
            <a:ext cx="1634624" cy="192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Indsæt billede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På layouts med billedholder: Klik på ikon og vælg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Indsæt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Teksten ”Klik her, hvis du vil udskifte billedet” bliver ikke vist i din præsentation. 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Du kan hente KU-billeder, som er tilpasset og minimeret til 16:9-format via dette link:</a:t>
            </a:r>
            <a:b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4"/>
              </a:rPr>
              <a:t>https://image.ku.dk/shared/aZwD18034DnM3TYEw9XagEF6kxI6MLkV</a:t>
            </a:r>
            <a:endParaRPr lang="en-GB" sz="800" b="0" noProof="1">
              <a:solidFill>
                <a:schemeClr val="accent4"/>
              </a:solidFill>
              <a:latin typeface="+mj-lt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Vælg slideshow-visning for at gøre linket aktivt.</a:t>
            </a:r>
          </a:p>
        </p:txBody>
      </p:sp>
      <p:sp>
        <p:nvSpPr>
          <p:cNvPr id="56" name="Text Box 48"/>
          <p:cNvSpPr txBox="1">
            <a:spLocks noChangeArrowheads="1"/>
          </p:cNvSpPr>
          <p:nvPr userDrawn="1"/>
        </p:nvSpPr>
        <p:spPr bwMode="auto">
          <a:xfrm>
            <a:off x="6691561" y="1640495"/>
            <a:ext cx="163462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Billedstørrelser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De optimale billedstørrelser 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16:9-format: 1.500 x 818 pixels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Gem billederne i 72 dpi og i ”jpg-medium-kvalitet”</a:t>
            </a:r>
          </a:p>
        </p:txBody>
      </p:sp>
      <p:sp>
        <p:nvSpPr>
          <p:cNvPr id="57" name="Text Box 48"/>
          <p:cNvSpPr txBox="1">
            <a:spLocks noChangeArrowheads="1"/>
          </p:cNvSpPr>
          <p:nvPr userDrawn="1"/>
        </p:nvSpPr>
        <p:spPr bwMode="auto">
          <a:xfrm>
            <a:off x="6691561" y="2720006"/>
            <a:ext cx="1634624" cy="192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Beskær billede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. Klik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Beskær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for at ændre billedets fokus/størrelse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Ønsker du at skalere billedet, så hold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SHIFT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-knappen nede, mens du trækker i billedets hjørner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3.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Højreklik på billedet og vælg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Placer bagerst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Tip: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Hvis du sletter billedet og indsætter et nyt, kan billedet lægge sig foran tekst og grafik. Hvis dette sker, skal du vælge billedet, højreklikke og vælge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Placer bagerst</a:t>
            </a:r>
          </a:p>
        </p:txBody>
      </p:sp>
      <p:sp>
        <p:nvSpPr>
          <p:cNvPr id="58" name="Text Box 48"/>
          <p:cNvSpPr txBox="1">
            <a:spLocks noChangeArrowheads="1"/>
          </p:cNvSpPr>
          <p:nvPr userDrawn="1"/>
        </p:nvSpPr>
        <p:spPr bwMode="auto">
          <a:xfrm>
            <a:off x="6691561" y="4765322"/>
            <a:ext cx="1634624" cy="88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Skabelonens farver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Du kan vælge mellem en række farver til baggrunde og grafer.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Højreklik på den flade, du vil skifte farve på, og derefter malerbøtte-ikonet (Fyldfarve til figur)</a:t>
            </a:r>
          </a:p>
        </p:txBody>
      </p:sp>
      <p:sp>
        <p:nvSpPr>
          <p:cNvPr id="59" name="Text Box 48"/>
          <p:cNvSpPr txBox="1">
            <a:spLocks noChangeArrowheads="1"/>
          </p:cNvSpPr>
          <p:nvPr userDrawn="1"/>
        </p:nvSpPr>
        <p:spPr bwMode="auto">
          <a:xfrm>
            <a:off x="6691561" y="5815137"/>
            <a:ext cx="16346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Mere information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</a:t>
            </a:r>
            <a:r>
              <a:rPr lang="en-GB" sz="800" b="0" baseline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designguiden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på</a:t>
            </a:r>
            <a:br>
              <a:rPr lang="en-GB" sz="800" b="0" baseline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2"/>
              </a:rPr>
              <a:t>www.designguide.ku.dk/skabeloner/powerpoint/</a:t>
            </a:r>
            <a:b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2"/>
              </a:rPr>
            </a:br>
            <a: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2"/>
              </a:rPr>
              <a:t>praesentationer/</a:t>
            </a:r>
            <a:endParaRPr lang="en-GB" sz="800" b="0" noProof="1">
              <a:solidFill>
                <a:schemeClr val="accent4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0" name="Billede 2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268044" y="4201412"/>
            <a:ext cx="257327" cy="275280"/>
          </a:xfrm>
          <a:prstGeom prst="rect">
            <a:avLst/>
          </a:prstGeom>
        </p:spPr>
      </p:pic>
      <p:pic>
        <p:nvPicPr>
          <p:cNvPr id="61" name="Billede 3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223538" y="2795378"/>
            <a:ext cx="288708" cy="275280"/>
          </a:xfrm>
          <a:prstGeom prst="rect">
            <a:avLst/>
          </a:prstGeom>
        </p:spPr>
      </p:pic>
      <p:pic>
        <p:nvPicPr>
          <p:cNvPr id="62" name="Billede 3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41826" y="3187789"/>
            <a:ext cx="223122" cy="228843"/>
          </a:xfrm>
          <a:prstGeom prst="rect">
            <a:avLst/>
          </a:prstGeom>
        </p:spPr>
      </p:pic>
      <p:sp>
        <p:nvSpPr>
          <p:cNvPr id="63" name="Text Box 48"/>
          <p:cNvSpPr txBox="1">
            <a:spLocks noChangeArrowheads="1"/>
          </p:cNvSpPr>
          <p:nvPr userDrawn="1"/>
        </p:nvSpPr>
        <p:spPr bwMode="auto">
          <a:xfrm>
            <a:off x="2564067" y="1666128"/>
            <a:ext cx="176813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Under knappen 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Nyt dias/Nyt slide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 Klik på øverste del af knappen for at oprette i et dias/slide magen til det markerede. Klik på nederste del for at se et udvalg af mulige layoutvalg</a:t>
            </a:r>
            <a:endParaRPr lang="en-GB" altLang="da-DK" sz="8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64" name="Billede 39"/>
          <p:cNvPicPr>
            <a:picLocks noChangeAspect="1"/>
          </p:cNvPicPr>
          <p:nvPr userDrawn="1"/>
        </p:nvPicPr>
        <p:blipFill rotWithShape="1">
          <a:blip r:embed="rId3"/>
          <a:srcRect l="2931" r="60888"/>
          <a:stretch/>
        </p:blipFill>
        <p:spPr>
          <a:xfrm>
            <a:off x="4231619" y="1844048"/>
            <a:ext cx="235367" cy="418987"/>
          </a:xfrm>
          <a:prstGeom prst="rect">
            <a:avLst/>
          </a:prstGeom>
        </p:spPr>
      </p:pic>
      <p:sp>
        <p:nvSpPr>
          <p:cNvPr id="65" name="Freeform 10"/>
          <p:cNvSpPr>
            <a:spLocks noChangeAspect="1"/>
          </p:cNvSpPr>
          <p:nvPr userDrawn="1"/>
        </p:nvSpPr>
        <p:spPr>
          <a:xfrm rot="19800000">
            <a:off x="4404080" y="1900198"/>
            <a:ext cx="69672" cy="124351"/>
          </a:xfrm>
          <a:custGeom>
            <a:avLst/>
            <a:gdLst>
              <a:gd name="connsiteX0" fmla="*/ 381342 w 762684"/>
              <a:gd name="connsiteY0" fmla="*/ 0 h 1361254"/>
              <a:gd name="connsiteX1" fmla="*/ 762684 w 762684"/>
              <a:gd name="connsiteY1" fmla="*/ 823784 h 1361254"/>
              <a:gd name="connsiteX2" fmla="*/ 459602 w 762684"/>
              <a:gd name="connsiteY2" fmla="*/ 823784 h 1361254"/>
              <a:gd name="connsiteX3" fmla="*/ 459601 w 762684"/>
              <a:gd name="connsiteY3" fmla="*/ 1282994 h 1361254"/>
              <a:gd name="connsiteX4" fmla="*/ 381341 w 762684"/>
              <a:gd name="connsiteY4" fmla="*/ 1361254 h 1361254"/>
              <a:gd name="connsiteX5" fmla="*/ 381342 w 762684"/>
              <a:gd name="connsiteY5" fmla="*/ 1361253 h 1361254"/>
              <a:gd name="connsiteX6" fmla="*/ 303082 w 762684"/>
              <a:gd name="connsiteY6" fmla="*/ 1282993 h 1361254"/>
              <a:gd name="connsiteX7" fmla="*/ 303082 w 762684"/>
              <a:gd name="connsiteY7" fmla="*/ 823784 h 1361254"/>
              <a:gd name="connsiteX8" fmla="*/ 0 w 762684"/>
              <a:gd name="connsiteY8" fmla="*/ 823784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81342 w 762684"/>
              <a:gd name="connsiteY10" fmla="*/ 0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16886 w 762684"/>
              <a:gd name="connsiteY10" fmla="*/ 123104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6550 w 762684"/>
              <a:gd name="connsiteY10" fmla="*/ 91149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6550 w 762684"/>
              <a:gd name="connsiteY10" fmla="*/ 91149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19866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48840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34 h 1361288"/>
              <a:gd name="connsiteX1" fmla="*/ 425041 w 762684"/>
              <a:gd name="connsiteY1" fmla="*/ 27274 h 1361288"/>
              <a:gd name="connsiteX2" fmla="*/ 762684 w 762684"/>
              <a:gd name="connsiteY2" fmla="*/ 823818 h 1361288"/>
              <a:gd name="connsiteX3" fmla="*/ 459602 w 762684"/>
              <a:gd name="connsiteY3" fmla="*/ 823818 h 1361288"/>
              <a:gd name="connsiteX4" fmla="*/ 459601 w 762684"/>
              <a:gd name="connsiteY4" fmla="*/ 1283028 h 1361288"/>
              <a:gd name="connsiteX5" fmla="*/ 381341 w 762684"/>
              <a:gd name="connsiteY5" fmla="*/ 1361288 h 1361288"/>
              <a:gd name="connsiteX6" fmla="*/ 381342 w 762684"/>
              <a:gd name="connsiteY6" fmla="*/ 1361287 h 1361288"/>
              <a:gd name="connsiteX7" fmla="*/ 303082 w 762684"/>
              <a:gd name="connsiteY7" fmla="*/ 1283027 h 1361288"/>
              <a:gd name="connsiteX8" fmla="*/ 303082 w 762684"/>
              <a:gd name="connsiteY8" fmla="*/ 823818 h 1361288"/>
              <a:gd name="connsiteX9" fmla="*/ 0 w 762684"/>
              <a:gd name="connsiteY9" fmla="*/ 823818 h 1361288"/>
              <a:gd name="connsiteX10" fmla="*/ 334092 w 762684"/>
              <a:gd name="connsiteY10" fmla="*/ 27275 h 1361288"/>
              <a:gd name="connsiteX11" fmla="*/ 381342 w 762684"/>
              <a:gd name="connsiteY11" fmla="*/ 34 h 1361288"/>
              <a:gd name="connsiteX0" fmla="*/ 381342 w 762684"/>
              <a:gd name="connsiteY0" fmla="*/ 269 h 1361523"/>
              <a:gd name="connsiteX1" fmla="*/ 425041 w 762684"/>
              <a:gd name="connsiteY1" fmla="*/ 27509 h 1361523"/>
              <a:gd name="connsiteX2" fmla="*/ 762684 w 762684"/>
              <a:gd name="connsiteY2" fmla="*/ 824053 h 1361523"/>
              <a:gd name="connsiteX3" fmla="*/ 459602 w 762684"/>
              <a:gd name="connsiteY3" fmla="*/ 824053 h 1361523"/>
              <a:gd name="connsiteX4" fmla="*/ 459601 w 762684"/>
              <a:gd name="connsiteY4" fmla="*/ 1283263 h 1361523"/>
              <a:gd name="connsiteX5" fmla="*/ 381341 w 762684"/>
              <a:gd name="connsiteY5" fmla="*/ 1361523 h 1361523"/>
              <a:gd name="connsiteX6" fmla="*/ 381342 w 762684"/>
              <a:gd name="connsiteY6" fmla="*/ 1361522 h 1361523"/>
              <a:gd name="connsiteX7" fmla="*/ 303082 w 762684"/>
              <a:gd name="connsiteY7" fmla="*/ 1283262 h 1361523"/>
              <a:gd name="connsiteX8" fmla="*/ 303082 w 762684"/>
              <a:gd name="connsiteY8" fmla="*/ 824053 h 1361523"/>
              <a:gd name="connsiteX9" fmla="*/ 0 w 762684"/>
              <a:gd name="connsiteY9" fmla="*/ 824053 h 1361523"/>
              <a:gd name="connsiteX10" fmla="*/ 334092 w 762684"/>
              <a:gd name="connsiteY10" fmla="*/ 27510 h 1361523"/>
              <a:gd name="connsiteX11" fmla="*/ 381342 w 762684"/>
              <a:gd name="connsiteY11" fmla="*/ 269 h 1361523"/>
              <a:gd name="connsiteX0" fmla="*/ 381342 w 762684"/>
              <a:gd name="connsiteY0" fmla="*/ 414 h 1361668"/>
              <a:gd name="connsiteX1" fmla="*/ 425041 w 762684"/>
              <a:gd name="connsiteY1" fmla="*/ 27654 h 1361668"/>
              <a:gd name="connsiteX2" fmla="*/ 762684 w 762684"/>
              <a:gd name="connsiteY2" fmla="*/ 824198 h 1361668"/>
              <a:gd name="connsiteX3" fmla="*/ 459602 w 762684"/>
              <a:gd name="connsiteY3" fmla="*/ 824198 h 1361668"/>
              <a:gd name="connsiteX4" fmla="*/ 459601 w 762684"/>
              <a:gd name="connsiteY4" fmla="*/ 1283408 h 1361668"/>
              <a:gd name="connsiteX5" fmla="*/ 381341 w 762684"/>
              <a:gd name="connsiteY5" fmla="*/ 1361668 h 1361668"/>
              <a:gd name="connsiteX6" fmla="*/ 381342 w 762684"/>
              <a:gd name="connsiteY6" fmla="*/ 1361667 h 1361668"/>
              <a:gd name="connsiteX7" fmla="*/ 303082 w 762684"/>
              <a:gd name="connsiteY7" fmla="*/ 1283407 h 1361668"/>
              <a:gd name="connsiteX8" fmla="*/ 303082 w 762684"/>
              <a:gd name="connsiteY8" fmla="*/ 824198 h 1361668"/>
              <a:gd name="connsiteX9" fmla="*/ 0 w 762684"/>
              <a:gd name="connsiteY9" fmla="*/ 824198 h 1361668"/>
              <a:gd name="connsiteX10" fmla="*/ 334092 w 762684"/>
              <a:gd name="connsiteY10" fmla="*/ 27655 h 1361668"/>
              <a:gd name="connsiteX11" fmla="*/ 381342 w 762684"/>
              <a:gd name="connsiteY11" fmla="*/ 414 h 1361668"/>
              <a:gd name="connsiteX0" fmla="*/ 381342 w 762684"/>
              <a:gd name="connsiteY0" fmla="*/ 414 h 1361668"/>
              <a:gd name="connsiteX1" fmla="*/ 425041 w 762684"/>
              <a:gd name="connsiteY1" fmla="*/ 27654 h 1361668"/>
              <a:gd name="connsiteX2" fmla="*/ 762684 w 762684"/>
              <a:gd name="connsiteY2" fmla="*/ 824198 h 1361668"/>
              <a:gd name="connsiteX3" fmla="*/ 459602 w 762684"/>
              <a:gd name="connsiteY3" fmla="*/ 824198 h 1361668"/>
              <a:gd name="connsiteX4" fmla="*/ 459601 w 762684"/>
              <a:gd name="connsiteY4" fmla="*/ 1283408 h 1361668"/>
              <a:gd name="connsiteX5" fmla="*/ 381341 w 762684"/>
              <a:gd name="connsiteY5" fmla="*/ 1361668 h 1361668"/>
              <a:gd name="connsiteX6" fmla="*/ 381342 w 762684"/>
              <a:gd name="connsiteY6" fmla="*/ 1361667 h 1361668"/>
              <a:gd name="connsiteX7" fmla="*/ 303082 w 762684"/>
              <a:gd name="connsiteY7" fmla="*/ 1283407 h 1361668"/>
              <a:gd name="connsiteX8" fmla="*/ 303082 w 762684"/>
              <a:gd name="connsiteY8" fmla="*/ 824198 h 1361668"/>
              <a:gd name="connsiteX9" fmla="*/ 0 w 762684"/>
              <a:gd name="connsiteY9" fmla="*/ 824198 h 1361668"/>
              <a:gd name="connsiteX10" fmla="*/ 334092 w 762684"/>
              <a:gd name="connsiteY10" fmla="*/ 27655 h 1361668"/>
              <a:gd name="connsiteX11" fmla="*/ 381342 w 762684"/>
              <a:gd name="connsiteY11" fmla="*/ 414 h 1361668"/>
              <a:gd name="connsiteX0" fmla="*/ 381342 w 762684"/>
              <a:gd name="connsiteY0" fmla="*/ 18 h 1361272"/>
              <a:gd name="connsiteX1" fmla="*/ 425041 w 762684"/>
              <a:gd name="connsiteY1" fmla="*/ 27258 h 1361272"/>
              <a:gd name="connsiteX2" fmla="*/ 762684 w 762684"/>
              <a:gd name="connsiteY2" fmla="*/ 823802 h 1361272"/>
              <a:gd name="connsiteX3" fmla="*/ 459602 w 762684"/>
              <a:gd name="connsiteY3" fmla="*/ 823802 h 1361272"/>
              <a:gd name="connsiteX4" fmla="*/ 459601 w 762684"/>
              <a:gd name="connsiteY4" fmla="*/ 1283012 h 1361272"/>
              <a:gd name="connsiteX5" fmla="*/ 381341 w 762684"/>
              <a:gd name="connsiteY5" fmla="*/ 1361272 h 1361272"/>
              <a:gd name="connsiteX6" fmla="*/ 381342 w 762684"/>
              <a:gd name="connsiteY6" fmla="*/ 1361271 h 1361272"/>
              <a:gd name="connsiteX7" fmla="*/ 303082 w 762684"/>
              <a:gd name="connsiteY7" fmla="*/ 1283011 h 1361272"/>
              <a:gd name="connsiteX8" fmla="*/ 303082 w 762684"/>
              <a:gd name="connsiteY8" fmla="*/ 823802 h 1361272"/>
              <a:gd name="connsiteX9" fmla="*/ 0 w 762684"/>
              <a:gd name="connsiteY9" fmla="*/ 823802 h 1361272"/>
              <a:gd name="connsiteX10" fmla="*/ 334092 w 762684"/>
              <a:gd name="connsiteY10" fmla="*/ 27259 h 1361272"/>
              <a:gd name="connsiteX11" fmla="*/ 381342 w 762684"/>
              <a:gd name="connsiteY11" fmla="*/ 18 h 1361272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6750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2684" h="1361254">
                <a:moveTo>
                  <a:pt x="381342" y="0"/>
                </a:moveTo>
                <a:cubicBezTo>
                  <a:pt x="395908" y="1387"/>
                  <a:pt x="412184" y="3630"/>
                  <a:pt x="426750" y="27240"/>
                </a:cubicBezTo>
                <a:lnTo>
                  <a:pt x="762684" y="823784"/>
                </a:lnTo>
                <a:lnTo>
                  <a:pt x="459602" y="823784"/>
                </a:lnTo>
                <a:cubicBezTo>
                  <a:pt x="459602" y="976854"/>
                  <a:pt x="459601" y="1129924"/>
                  <a:pt x="459601" y="1282994"/>
                </a:cubicBezTo>
                <a:cubicBezTo>
                  <a:pt x="459601" y="1326216"/>
                  <a:pt x="424563" y="1361254"/>
                  <a:pt x="381341" y="1361254"/>
                </a:cubicBezTo>
                <a:lnTo>
                  <a:pt x="381342" y="1361253"/>
                </a:lnTo>
                <a:cubicBezTo>
                  <a:pt x="338120" y="1361253"/>
                  <a:pt x="303082" y="1326215"/>
                  <a:pt x="303082" y="1282993"/>
                </a:cubicBezTo>
                <a:lnTo>
                  <a:pt x="303082" y="823784"/>
                </a:lnTo>
                <a:lnTo>
                  <a:pt x="0" y="823784"/>
                </a:lnTo>
                <a:lnTo>
                  <a:pt x="334092" y="27241"/>
                </a:lnTo>
                <a:cubicBezTo>
                  <a:pt x="343005" y="9615"/>
                  <a:pt x="366447" y="533"/>
                  <a:pt x="381342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6" name="Freeform 10"/>
          <p:cNvSpPr>
            <a:spLocks noChangeAspect="1"/>
          </p:cNvSpPr>
          <p:nvPr userDrawn="1"/>
        </p:nvSpPr>
        <p:spPr>
          <a:xfrm rot="19800000">
            <a:off x="4416414" y="2138150"/>
            <a:ext cx="69672" cy="124351"/>
          </a:xfrm>
          <a:custGeom>
            <a:avLst/>
            <a:gdLst>
              <a:gd name="connsiteX0" fmla="*/ 381342 w 762684"/>
              <a:gd name="connsiteY0" fmla="*/ 0 h 1361254"/>
              <a:gd name="connsiteX1" fmla="*/ 762684 w 762684"/>
              <a:gd name="connsiteY1" fmla="*/ 823784 h 1361254"/>
              <a:gd name="connsiteX2" fmla="*/ 459602 w 762684"/>
              <a:gd name="connsiteY2" fmla="*/ 823784 h 1361254"/>
              <a:gd name="connsiteX3" fmla="*/ 459601 w 762684"/>
              <a:gd name="connsiteY3" fmla="*/ 1282994 h 1361254"/>
              <a:gd name="connsiteX4" fmla="*/ 381341 w 762684"/>
              <a:gd name="connsiteY4" fmla="*/ 1361254 h 1361254"/>
              <a:gd name="connsiteX5" fmla="*/ 381342 w 762684"/>
              <a:gd name="connsiteY5" fmla="*/ 1361253 h 1361254"/>
              <a:gd name="connsiteX6" fmla="*/ 303082 w 762684"/>
              <a:gd name="connsiteY6" fmla="*/ 1282993 h 1361254"/>
              <a:gd name="connsiteX7" fmla="*/ 303082 w 762684"/>
              <a:gd name="connsiteY7" fmla="*/ 823784 h 1361254"/>
              <a:gd name="connsiteX8" fmla="*/ 0 w 762684"/>
              <a:gd name="connsiteY8" fmla="*/ 823784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81342 w 762684"/>
              <a:gd name="connsiteY10" fmla="*/ 0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16886 w 762684"/>
              <a:gd name="connsiteY10" fmla="*/ 123104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6550 w 762684"/>
              <a:gd name="connsiteY10" fmla="*/ 91149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6550 w 762684"/>
              <a:gd name="connsiteY10" fmla="*/ 91149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19866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48840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34 h 1361288"/>
              <a:gd name="connsiteX1" fmla="*/ 425041 w 762684"/>
              <a:gd name="connsiteY1" fmla="*/ 27274 h 1361288"/>
              <a:gd name="connsiteX2" fmla="*/ 762684 w 762684"/>
              <a:gd name="connsiteY2" fmla="*/ 823818 h 1361288"/>
              <a:gd name="connsiteX3" fmla="*/ 459602 w 762684"/>
              <a:gd name="connsiteY3" fmla="*/ 823818 h 1361288"/>
              <a:gd name="connsiteX4" fmla="*/ 459601 w 762684"/>
              <a:gd name="connsiteY4" fmla="*/ 1283028 h 1361288"/>
              <a:gd name="connsiteX5" fmla="*/ 381341 w 762684"/>
              <a:gd name="connsiteY5" fmla="*/ 1361288 h 1361288"/>
              <a:gd name="connsiteX6" fmla="*/ 381342 w 762684"/>
              <a:gd name="connsiteY6" fmla="*/ 1361287 h 1361288"/>
              <a:gd name="connsiteX7" fmla="*/ 303082 w 762684"/>
              <a:gd name="connsiteY7" fmla="*/ 1283027 h 1361288"/>
              <a:gd name="connsiteX8" fmla="*/ 303082 w 762684"/>
              <a:gd name="connsiteY8" fmla="*/ 823818 h 1361288"/>
              <a:gd name="connsiteX9" fmla="*/ 0 w 762684"/>
              <a:gd name="connsiteY9" fmla="*/ 823818 h 1361288"/>
              <a:gd name="connsiteX10" fmla="*/ 334092 w 762684"/>
              <a:gd name="connsiteY10" fmla="*/ 27275 h 1361288"/>
              <a:gd name="connsiteX11" fmla="*/ 381342 w 762684"/>
              <a:gd name="connsiteY11" fmla="*/ 34 h 1361288"/>
              <a:gd name="connsiteX0" fmla="*/ 381342 w 762684"/>
              <a:gd name="connsiteY0" fmla="*/ 269 h 1361523"/>
              <a:gd name="connsiteX1" fmla="*/ 425041 w 762684"/>
              <a:gd name="connsiteY1" fmla="*/ 27509 h 1361523"/>
              <a:gd name="connsiteX2" fmla="*/ 762684 w 762684"/>
              <a:gd name="connsiteY2" fmla="*/ 824053 h 1361523"/>
              <a:gd name="connsiteX3" fmla="*/ 459602 w 762684"/>
              <a:gd name="connsiteY3" fmla="*/ 824053 h 1361523"/>
              <a:gd name="connsiteX4" fmla="*/ 459601 w 762684"/>
              <a:gd name="connsiteY4" fmla="*/ 1283263 h 1361523"/>
              <a:gd name="connsiteX5" fmla="*/ 381341 w 762684"/>
              <a:gd name="connsiteY5" fmla="*/ 1361523 h 1361523"/>
              <a:gd name="connsiteX6" fmla="*/ 381342 w 762684"/>
              <a:gd name="connsiteY6" fmla="*/ 1361522 h 1361523"/>
              <a:gd name="connsiteX7" fmla="*/ 303082 w 762684"/>
              <a:gd name="connsiteY7" fmla="*/ 1283262 h 1361523"/>
              <a:gd name="connsiteX8" fmla="*/ 303082 w 762684"/>
              <a:gd name="connsiteY8" fmla="*/ 824053 h 1361523"/>
              <a:gd name="connsiteX9" fmla="*/ 0 w 762684"/>
              <a:gd name="connsiteY9" fmla="*/ 824053 h 1361523"/>
              <a:gd name="connsiteX10" fmla="*/ 334092 w 762684"/>
              <a:gd name="connsiteY10" fmla="*/ 27510 h 1361523"/>
              <a:gd name="connsiteX11" fmla="*/ 381342 w 762684"/>
              <a:gd name="connsiteY11" fmla="*/ 269 h 1361523"/>
              <a:gd name="connsiteX0" fmla="*/ 381342 w 762684"/>
              <a:gd name="connsiteY0" fmla="*/ 414 h 1361668"/>
              <a:gd name="connsiteX1" fmla="*/ 425041 w 762684"/>
              <a:gd name="connsiteY1" fmla="*/ 27654 h 1361668"/>
              <a:gd name="connsiteX2" fmla="*/ 762684 w 762684"/>
              <a:gd name="connsiteY2" fmla="*/ 824198 h 1361668"/>
              <a:gd name="connsiteX3" fmla="*/ 459602 w 762684"/>
              <a:gd name="connsiteY3" fmla="*/ 824198 h 1361668"/>
              <a:gd name="connsiteX4" fmla="*/ 459601 w 762684"/>
              <a:gd name="connsiteY4" fmla="*/ 1283408 h 1361668"/>
              <a:gd name="connsiteX5" fmla="*/ 381341 w 762684"/>
              <a:gd name="connsiteY5" fmla="*/ 1361668 h 1361668"/>
              <a:gd name="connsiteX6" fmla="*/ 381342 w 762684"/>
              <a:gd name="connsiteY6" fmla="*/ 1361667 h 1361668"/>
              <a:gd name="connsiteX7" fmla="*/ 303082 w 762684"/>
              <a:gd name="connsiteY7" fmla="*/ 1283407 h 1361668"/>
              <a:gd name="connsiteX8" fmla="*/ 303082 w 762684"/>
              <a:gd name="connsiteY8" fmla="*/ 824198 h 1361668"/>
              <a:gd name="connsiteX9" fmla="*/ 0 w 762684"/>
              <a:gd name="connsiteY9" fmla="*/ 824198 h 1361668"/>
              <a:gd name="connsiteX10" fmla="*/ 334092 w 762684"/>
              <a:gd name="connsiteY10" fmla="*/ 27655 h 1361668"/>
              <a:gd name="connsiteX11" fmla="*/ 381342 w 762684"/>
              <a:gd name="connsiteY11" fmla="*/ 414 h 1361668"/>
              <a:gd name="connsiteX0" fmla="*/ 381342 w 762684"/>
              <a:gd name="connsiteY0" fmla="*/ 414 h 1361668"/>
              <a:gd name="connsiteX1" fmla="*/ 425041 w 762684"/>
              <a:gd name="connsiteY1" fmla="*/ 27654 h 1361668"/>
              <a:gd name="connsiteX2" fmla="*/ 762684 w 762684"/>
              <a:gd name="connsiteY2" fmla="*/ 824198 h 1361668"/>
              <a:gd name="connsiteX3" fmla="*/ 459602 w 762684"/>
              <a:gd name="connsiteY3" fmla="*/ 824198 h 1361668"/>
              <a:gd name="connsiteX4" fmla="*/ 459601 w 762684"/>
              <a:gd name="connsiteY4" fmla="*/ 1283408 h 1361668"/>
              <a:gd name="connsiteX5" fmla="*/ 381341 w 762684"/>
              <a:gd name="connsiteY5" fmla="*/ 1361668 h 1361668"/>
              <a:gd name="connsiteX6" fmla="*/ 381342 w 762684"/>
              <a:gd name="connsiteY6" fmla="*/ 1361667 h 1361668"/>
              <a:gd name="connsiteX7" fmla="*/ 303082 w 762684"/>
              <a:gd name="connsiteY7" fmla="*/ 1283407 h 1361668"/>
              <a:gd name="connsiteX8" fmla="*/ 303082 w 762684"/>
              <a:gd name="connsiteY8" fmla="*/ 824198 h 1361668"/>
              <a:gd name="connsiteX9" fmla="*/ 0 w 762684"/>
              <a:gd name="connsiteY9" fmla="*/ 824198 h 1361668"/>
              <a:gd name="connsiteX10" fmla="*/ 334092 w 762684"/>
              <a:gd name="connsiteY10" fmla="*/ 27655 h 1361668"/>
              <a:gd name="connsiteX11" fmla="*/ 381342 w 762684"/>
              <a:gd name="connsiteY11" fmla="*/ 414 h 1361668"/>
              <a:gd name="connsiteX0" fmla="*/ 381342 w 762684"/>
              <a:gd name="connsiteY0" fmla="*/ 18 h 1361272"/>
              <a:gd name="connsiteX1" fmla="*/ 425041 w 762684"/>
              <a:gd name="connsiteY1" fmla="*/ 27258 h 1361272"/>
              <a:gd name="connsiteX2" fmla="*/ 762684 w 762684"/>
              <a:gd name="connsiteY2" fmla="*/ 823802 h 1361272"/>
              <a:gd name="connsiteX3" fmla="*/ 459602 w 762684"/>
              <a:gd name="connsiteY3" fmla="*/ 823802 h 1361272"/>
              <a:gd name="connsiteX4" fmla="*/ 459601 w 762684"/>
              <a:gd name="connsiteY4" fmla="*/ 1283012 h 1361272"/>
              <a:gd name="connsiteX5" fmla="*/ 381341 w 762684"/>
              <a:gd name="connsiteY5" fmla="*/ 1361272 h 1361272"/>
              <a:gd name="connsiteX6" fmla="*/ 381342 w 762684"/>
              <a:gd name="connsiteY6" fmla="*/ 1361271 h 1361272"/>
              <a:gd name="connsiteX7" fmla="*/ 303082 w 762684"/>
              <a:gd name="connsiteY7" fmla="*/ 1283011 h 1361272"/>
              <a:gd name="connsiteX8" fmla="*/ 303082 w 762684"/>
              <a:gd name="connsiteY8" fmla="*/ 823802 h 1361272"/>
              <a:gd name="connsiteX9" fmla="*/ 0 w 762684"/>
              <a:gd name="connsiteY9" fmla="*/ 823802 h 1361272"/>
              <a:gd name="connsiteX10" fmla="*/ 334092 w 762684"/>
              <a:gd name="connsiteY10" fmla="*/ 27259 h 1361272"/>
              <a:gd name="connsiteX11" fmla="*/ 381342 w 762684"/>
              <a:gd name="connsiteY11" fmla="*/ 18 h 1361272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6750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2684" h="1361254">
                <a:moveTo>
                  <a:pt x="381342" y="0"/>
                </a:moveTo>
                <a:cubicBezTo>
                  <a:pt x="395908" y="1387"/>
                  <a:pt x="412184" y="3630"/>
                  <a:pt x="426750" y="27240"/>
                </a:cubicBezTo>
                <a:lnTo>
                  <a:pt x="762684" y="823784"/>
                </a:lnTo>
                <a:lnTo>
                  <a:pt x="459602" y="823784"/>
                </a:lnTo>
                <a:cubicBezTo>
                  <a:pt x="459602" y="976854"/>
                  <a:pt x="459601" y="1129924"/>
                  <a:pt x="459601" y="1282994"/>
                </a:cubicBezTo>
                <a:cubicBezTo>
                  <a:pt x="459601" y="1326216"/>
                  <a:pt x="424563" y="1361254"/>
                  <a:pt x="381341" y="1361254"/>
                </a:cubicBezTo>
                <a:lnTo>
                  <a:pt x="381342" y="1361253"/>
                </a:lnTo>
                <a:cubicBezTo>
                  <a:pt x="338120" y="1361253"/>
                  <a:pt x="303082" y="1326215"/>
                  <a:pt x="303082" y="1282993"/>
                </a:cubicBezTo>
                <a:lnTo>
                  <a:pt x="303082" y="823784"/>
                </a:lnTo>
                <a:lnTo>
                  <a:pt x="0" y="823784"/>
                </a:lnTo>
                <a:lnTo>
                  <a:pt x="334092" y="27241"/>
                </a:lnTo>
                <a:cubicBezTo>
                  <a:pt x="343005" y="9615"/>
                  <a:pt x="366447" y="533"/>
                  <a:pt x="381342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Pladsholder til dato 3" hidden="1">
            <a:extLst>
              <a:ext uri="{FF2B5EF4-FFF2-40B4-BE49-F238E27FC236}">
                <a16:creationId xmlns:a16="http://schemas.microsoft.com/office/drawing/2014/main" id="{79C6BA40-0A49-7673-45A9-7C4D3541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A96AD4B-435A-4D0A-87A0-F4000646B7B6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23" name="Pladsholder til sidefod 4" hidden="1">
            <a:extLst>
              <a:ext uri="{FF2B5EF4-FFF2-40B4-BE49-F238E27FC236}">
                <a16:creationId xmlns:a16="http://schemas.microsoft.com/office/drawing/2014/main" id="{F4D4719E-1E3F-B75D-AF75-C575C79D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4" name="Pladsholder til slidenummer 5" hidden="1">
            <a:extLst>
              <a:ext uri="{FF2B5EF4-FFF2-40B4-BE49-F238E27FC236}">
                <a16:creationId xmlns:a16="http://schemas.microsoft.com/office/drawing/2014/main" id="{9434FDBC-E923-AFC0-E942-C9567245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027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billede stor 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1080000" tIns="360000" rIns="6408000" anchor="ctr" anchorCtr="0"/>
          <a:lstStyle>
            <a:lvl1pPr marL="0" indent="0" algn="r">
              <a:buNone/>
              <a:defRPr sz="2400" b="1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Klik på ikonet, hvis du vil indsætte et billede  </a:t>
            </a:r>
            <a:endParaRPr lang="en-GB" dirty="0"/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9210F5A1-BA4C-C241-930B-E24AB0E14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638" y="691815"/>
            <a:ext cx="5948362" cy="5474035"/>
          </a:xfrm>
          <a:blipFill>
            <a:blip r:embed="rId3"/>
            <a:stretch>
              <a:fillRect/>
            </a:stretch>
          </a:blipFill>
        </p:spPr>
        <p:txBody>
          <a:bodyPr lIns="360000" tIns="468000" rIns="540000" bIns="3384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2" name="Pladsholder til tekst 14">
            <a:extLst>
              <a:ext uri="{FF2B5EF4-FFF2-40B4-BE49-F238E27FC236}">
                <a16:creationId xmlns:a16="http://schemas.microsoft.com/office/drawing/2014/main" id="{7AF680B5-5F7B-7C42-BF08-E9B604FEDF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22257" y="4053600"/>
            <a:ext cx="4979193" cy="899766"/>
          </a:xfrm>
        </p:spPr>
        <p:txBody>
          <a:bodyPr rIns="0">
            <a:noAutofit/>
          </a:bodyPr>
          <a:lstStyle>
            <a:lvl1pPr marL="0" indent="0">
              <a:spcBef>
                <a:spcPts val="0"/>
              </a:spcBef>
              <a:buNone/>
              <a:defRPr sz="1800" b="0" i="0" baseline="0"/>
            </a:lvl1pPr>
          </a:lstStyle>
          <a:p>
            <a:pPr lvl="0"/>
            <a:r>
              <a:rPr lang="en-GB"/>
              <a:t>Navn på oplægsholder, KU-enhed, sted og dato</a:t>
            </a:r>
            <a:endParaRPr lang="en-GB" dirty="0"/>
          </a:p>
        </p:txBody>
      </p:sp>
      <p:sp>
        <p:nvSpPr>
          <p:cNvPr id="13" name="Undertitel 2">
            <a:extLst>
              <a:ext uri="{FF2B5EF4-FFF2-40B4-BE49-F238E27FC236}">
                <a16:creationId xmlns:a16="http://schemas.microsoft.com/office/drawing/2014/main" id="{E8639E81-1331-644F-9855-3A9C253754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22257" y="3007285"/>
            <a:ext cx="4979193" cy="72643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Klik for at tilføje undertitel</a:t>
            </a:r>
            <a:endParaRPr lang="en-GB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B7A6A120-00EE-3144-9AB3-0695A4240B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22257" y="1020200"/>
            <a:ext cx="4977606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/>
              <a:t>Klik for at tilføje titel</a:t>
            </a:r>
            <a:endParaRPr lang="en-GB" dirty="0"/>
          </a:p>
        </p:txBody>
      </p:sp>
      <p:sp>
        <p:nvSpPr>
          <p:cNvPr id="10" name="Pladsholder til dato 3" hidden="1">
            <a:extLst>
              <a:ext uri="{FF2B5EF4-FFF2-40B4-BE49-F238E27FC236}">
                <a16:creationId xmlns:a16="http://schemas.microsoft.com/office/drawing/2014/main" id="{5D6F800E-E8DB-D1E9-A292-CDCB828E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850C8D61-CF2F-4293-9A1F-6B0C79C373C6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15" name="Pladsholder til sidefod 4" hidden="1">
            <a:extLst>
              <a:ext uri="{FF2B5EF4-FFF2-40B4-BE49-F238E27FC236}">
                <a16:creationId xmlns:a16="http://schemas.microsoft.com/office/drawing/2014/main" id="{75F96715-1FD5-51ED-7CC1-42E30D08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6" name="Pladsholder til slidenummer 5" hidden="1">
            <a:extLst>
              <a:ext uri="{FF2B5EF4-FFF2-40B4-BE49-F238E27FC236}">
                <a16:creationId xmlns:a16="http://schemas.microsoft.com/office/drawing/2014/main" id="{FF7B57F8-B201-8F25-4597-86F1EE0A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8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billede lille venst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lIns="6408000" tIns="360000" rIns="72000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a-DK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defRPr>
            </a:lvl1pPr>
          </a:lstStyle>
          <a:p>
            <a:r>
              <a:rPr lang="en-GB"/>
              <a:t> Klik på ikonet, hvis du vil indsætte et billede</a:t>
            </a:r>
            <a:endParaRPr lang="en-GB" dirty="0"/>
          </a:p>
        </p:txBody>
      </p:sp>
      <p:sp>
        <p:nvSpPr>
          <p:cNvPr id="22" name="Titel 2"/>
          <p:cNvSpPr>
            <a:spLocks noGrp="1"/>
          </p:cNvSpPr>
          <p:nvPr>
            <p:ph type="ctrTitle"/>
          </p:nvPr>
        </p:nvSpPr>
        <p:spPr>
          <a:xfrm>
            <a:off x="0" y="2271092"/>
            <a:ext cx="5959476" cy="3895200"/>
          </a:xfrm>
          <a:blipFill>
            <a:blip r:embed="rId2"/>
            <a:stretch>
              <a:fillRect/>
            </a:stretch>
          </a:blipFill>
        </p:spPr>
        <p:txBody>
          <a:bodyPr lIns="540000" tIns="468000" rIns="360000" bIns="2340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2610941"/>
            <a:ext cx="4946649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/>
              <a:t>Klik for at tilføje titel</a:t>
            </a:r>
            <a:endParaRPr lang="en-GB" dirty="0"/>
          </a:p>
        </p:txBody>
      </p:sp>
      <p:sp>
        <p:nvSpPr>
          <p:cNvPr id="26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42705"/>
            <a:ext cx="4983162" cy="899766"/>
          </a:xfrm>
        </p:spPr>
        <p:txBody>
          <a:bodyPr rIns="0"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GB"/>
              <a:t>Navn på oplægsholder, KU-enhed, sted og dato</a:t>
            </a:r>
            <a:endParaRPr lang="en-GB" dirty="0"/>
          </a:p>
        </p:txBody>
      </p:sp>
      <p:sp>
        <p:nvSpPr>
          <p:cNvPr id="10" name="Pladsholder til dato 3" hidden="1">
            <a:extLst>
              <a:ext uri="{FF2B5EF4-FFF2-40B4-BE49-F238E27FC236}">
                <a16:creationId xmlns:a16="http://schemas.microsoft.com/office/drawing/2014/main" id="{1570F19F-11E9-F8A1-DCD4-0B2BD422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34D99FEB-2FC3-4FA6-9F36-280592A4EBA0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11" name="Pladsholder til sidefod 4" hidden="1">
            <a:extLst>
              <a:ext uri="{FF2B5EF4-FFF2-40B4-BE49-F238E27FC236}">
                <a16:creationId xmlns:a16="http://schemas.microsoft.com/office/drawing/2014/main" id="{B7D930ED-6F01-0E90-6740-D9E50AA5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2" name="Pladsholder til slidenummer 5" hidden="1">
            <a:extLst>
              <a:ext uri="{FF2B5EF4-FFF2-40B4-BE49-F238E27FC236}">
                <a16:creationId xmlns:a16="http://schemas.microsoft.com/office/drawing/2014/main" id="{ADD5A7A0-1930-6FDD-F270-B46368D3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80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billede stor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lIns="6408000" tIns="360000" rIns="720000" anchor="ctr" anchorCtr="0"/>
          <a:lstStyle>
            <a:lvl1pPr marL="0" indent="0" algn="l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 Klik på ikonet, hvis du vil indsætte et billede</a:t>
            </a:r>
            <a:endParaRPr lang="en-GB" dirty="0"/>
          </a:p>
        </p:txBody>
      </p:sp>
      <p:sp>
        <p:nvSpPr>
          <p:cNvPr id="2" name="Titel 2"/>
          <p:cNvSpPr>
            <a:spLocks noGrp="1"/>
          </p:cNvSpPr>
          <p:nvPr>
            <p:ph type="ctrTitle"/>
          </p:nvPr>
        </p:nvSpPr>
        <p:spPr>
          <a:xfrm>
            <a:off x="0" y="691815"/>
            <a:ext cx="5959476" cy="5474035"/>
          </a:xfrm>
          <a:blipFill>
            <a:blip r:embed="rId2"/>
            <a:stretch>
              <a:fillRect/>
            </a:stretch>
          </a:blipFill>
        </p:spPr>
        <p:txBody>
          <a:bodyPr lIns="540000" tIns="468000" rIns="360000" bIns="3384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2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1020200"/>
            <a:ext cx="4946649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/>
              <a:t>Klik for at tilføje titel</a:t>
            </a:r>
            <a:endParaRPr lang="en-GB" dirty="0"/>
          </a:p>
        </p:txBody>
      </p:sp>
      <p:sp>
        <p:nvSpPr>
          <p:cNvPr id="9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588962" y="3007285"/>
            <a:ext cx="4946649" cy="726435"/>
          </a:xfrm>
        </p:spPr>
        <p:txBody>
          <a:bodyPr rIns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Klik for at tilføje undertitel</a:t>
            </a:r>
            <a:endParaRPr lang="en-GB" dirty="0"/>
          </a:p>
        </p:txBody>
      </p:sp>
      <p:sp>
        <p:nvSpPr>
          <p:cNvPr id="11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2" y="4053600"/>
            <a:ext cx="4946650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GB"/>
              <a:t>Navn på oplægsholder, KU-enhed, sted og dato</a:t>
            </a:r>
            <a:endParaRPr lang="en-GB" dirty="0"/>
          </a:p>
        </p:txBody>
      </p:sp>
      <p:sp>
        <p:nvSpPr>
          <p:cNvPr id="13" name="Pladsholder til dato 3" hidden="1">
            <a:extLst>
              <a:ext uri="{FF2B5EF4-FFF2-40B4-BE49-F238E27FC236}">
                <a16:creationId xmlns:a16="http://schemas.microsoft.com/office/drawing/2014/main" id="{B280A661-856C-E622-1331-CDB60AB0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A255E55A-4CBD-4745-9CAA-603B15E40F2A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14" name="Pladsholder til sidefod 4" hidden="1">
            <a:extLst>
              <a:ext uri="{FF2B5EF4-FFF2-40B4-BE49-F238E27FC236}">
                <a16:creationId xmlns:a16="http://schemas.microsoft.com/office/drawing/2014/main" id="{82F7776B-57AF-971B-A75B-223AFE26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5" name="Pladsholder til slidenummer 5" hidden="1">
            <a:extLst>
              <a:ext uri="{FF2B5EF4-FFF2-40B4-BE49-F238E27FC236}">
                <a16:creationId xmlns:a16="http://schemas.microsoft.com/office/drawing/2014/main" id="{EFF41101-1901-1836-D8DB-6C08E169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908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620714"/>
            <a:ext cx="11012488" cy="863599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en-GB"/>
              <a:t>Klik for at tilføje overskrift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588963" y="1628775"/>
            <a:ext cx="11012488" cy="46736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 marL="719138" indent="0">
              <a:buNone/>
              <a:defRPr/>
            </a:lvl4pPr>
          </a:lstStyle>
          <a:p>
            <a:pPr lvl="0"/>
            <a:r>
              <a:rPr lang="en-GB"/>
              <a:t>Klik for at indsætte tekst</a:t>
            </a:r>
          </a:p>
          <a:p>
            <a:pPr lvl="1"/>
            <a:r>
              <a:rPr lang="en-GB"/>
              <a:t>Andet niveau</a:t>
            </a:r>
          </a:p>
          <a:p>
            <a:pPr lvl="2"/>
            <a:r>
              <a:rPr lang="en-GB"/>
              <a:t>Tredje niveau</a:t>
            </a:r>
            <a:endParaRPr lang="en-GB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85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og to indholdsobjek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4"/>
            <a:ext cx="11012486" cy="865186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en-GB"/>
              <a:t>Klik for at tilføje overskrift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1628775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>
              <a:defRPr lang="da-DK" b="0" i="0" baseline="0" dirty="0" smtClean="0"/>
            </a:lvl4pPr>
          </a:lstStyle>
          <a:p>
            <a:pPr lvl="0"/>
            <a:r>
              <a:rPr lang="en-GB"/>
              <a:t>Klik for at indsætte tekst</a:t>
            </a:r>
          </a:p>
          <a:p>
            <a:pPr lvl="1"/>
            <a:r>
              <a:rPr lang="en-GB"/>
              <a:t>Andet niveau</a:t>
            </a:r>
          </a:p>
          <a:p>
            <a:pPr lvl="2"/>
            <a:r>
              <a:rPr lang="en-GB"/>
              <a:t>Tredje niveau</a:t>
            </a:r>
          </a:p>
          <a:p>
            <a:pPr lvl="3"/>
            <a:endParaRPr lang="en-GB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 hasCustomPrompt="1"/>
          </p:nvPr>
        </p:nvSpPr>
        <p:spPr>
          <a:xfrm>
            <a:off x="6246000" y="1628776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 marL="719138" indent="0">
              <a:buNone/>
              <a:defRPr lang="da-DK" dirty="0" smtClean="0"/>
            </a:lvl4pPr>
            <a:lvl5pPr>
              <a:defRPr lang="da-DK" dirty="0"/>
            </a:lvl5pPr>
            <a:lvl8pPr marL="719138" indent="0">
              <a:buNone/>
              <a:defRPr/>
            </a:lvl8pPr>
          </a:lstStyle>
          <a:p>
            <a:pPr lvl="0"/>
            <a:r>
              <a:rPr lang="en-GB"/>
              <a:t>Klik for at indsætte tekst</a:t>
            </a:r>
          </a:p>
          <a:p>
            <a:pPr lvl="1"/>
            <a:r>
              <a:rPr lang="en-GB"/>
              <a:t>Andet niveau</a:t>
            </a:r>
          </a:p>
          <a:p>
            <a:pPr lvl="2"/>
            <a:r>
              <a:rPr lang="en-GB"/>
              <a:t>Tredje niveau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4B7A-445E-4B32-AE33-AE6AFA618291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967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4" userDrawn="1">
          <p15:clr>
            <a:srgbClr val="F26B43"/>
          </p15:clr>
        </p15:guide>
        <p15:guide id="2" pos="3746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dhold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6244651" y="1628775"/>
            <a:ext cx="5356800" cy="4672800"/>
          </a:xfrm>
          <a:solidFill>
            <a:schemeClr val="bg1">
              <a:lumMod val="75000"/>
            </a:schemeClr>
          </a:solidFill>
        </p:spPr>
        <p:txBody>
          <a:bodyPr lIns="360000" tIns="1080000" rIns="360000" anchor="ctr" anchorCtr="0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Klik på ikonet, hvis du vil indsætte et billede 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en-GB"/>
              <a:t>Klik for at tilføje overskrift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1628775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>
              <a:defRPr lang="da-DK" dirty="0" smtClean="0"/>
            </a:lvl4pPr>
            <a:lvl5pPr>
              <a:defRPr lang="da-DK" dirty="0"/>
            </a:lvl5pPr>
          </a:lstStyle>
          <a:p>
            <a:pPr lvl="0"/>
            <a:r>
              <a:rPr lang="en-GB"/>
              <a:t>Klik for at indsætte tekst</a:t>
            </a:r>
          </a:p>
          <a:p>
            <a:pPr lvl="1"/>
            <a:r>
              <a:rPr lang="en-GB"/>
              <a:t>Andet niveau</a:t>
            </a:r>
          </a:p>
          <a:p>
            <a:pPr lvl="2"/>
            <a:r>
              <a:rPr lang="en-GB"/>
              <a:t>Tredje niveau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B346-6D22-4E2E-9D8A-0DE526CBF6C5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78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588965" y="620714"/>
            <a:ext cx="11012486" cy="8648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Klik for at redigere i master</a:t>
            </a:r>
            <a:endParaRPr lang="en-GB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88964" y="1628775"/>
            <a:ext cx="11012487" cy="4673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Klik for at redigere i master</a:t>
            </a:r>
          </a:p>
          <a:p>
            <a:pPr lvl="1"/>
            <a:r>
              <a:rPr lang="en-GB"/>
              <a:t>Andet niveau</a:t>
            </a:r>
          </a:p>
          <a:p>
            <a:pPr lvl="2"/>
            <a:r>
              <a:rPr lang="en-GB"/>
              <a:t>Tredje niveau</a:t>
            </a:r>
          </a:p>
          <a:p>
            <a:pPr lvl="3"/>
            <a:r>
              <a:rPr lang="en-GB"/>
              <a:t>4</a:t>
            </a:r>
          </a:p>
          <a:p>
            <a:pPr lvl="4"/>
            <a:r>
              <a:rPr lang="en-GB"/>
              <a:t>5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10" name="Rectangle 19">
            <a:extLst>
              <a:ext uri="{FF2B5EF4-FFF2-40B4-BE49-F238E27FC236}">
                <a16:creationId xmlns:a16="http://schemas.microsoft.com/office/drawing/2014/main" id="{AF5BBBEC-8DDA-37BC-3B1E-5DB781A5DDC2}"/>
              </a:ext>
            </a:extLst>
          </p:cNvPr>
          <p:cNvSpPr/>
          <p:nvPr userDrawn="1"/>
        </p:nvSpPr>
        <p:spPr>
          <a:xfrm>
            <a:off x="0" y="0"/>
            <a:ext cx="12192000" cy="332655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EEEFEE">
                  <a:alpha val="92941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2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9" name="Picture 27"/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98" y="96467"/>
            <a:ext cx="2346641" cy="159521"/>
          </a:xfrm>
          <a:prstGeom prst="rect">
            <a:avLst/>
          </a:prstGeom>
        </p:spPr>
      </p:pic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236495" y="85745"/>
            <a:ext cx="6981162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11219691" y="85745"/>
            <a:ext cx="381759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10329111" y="85745"/>
            <a:ext cx="814976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fld id="{7A056A0C-BA80-48B5-9C35-4A96F80DBB77}" type="datetime1">
              <a:rPr lang="en-GB" smtClean="0"/>
              <a:t>20/09/2023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362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9" r:id="rId2"/>
    <p:sldLayoutId id="2147483671" r:id="rId3"/>
    <p:sldLayoutId id="2147483701" r:id="rId4"/>
    <p:sldLayoutId id="2147483674" r:id="rId5"/>
    <p:sldLayoutId id="2147483670" r:id="rId6"/>
    <p:sldLayoutId id="2147483660" r:id="rId7"/>
    <p:sldLayoutId id="2147483662" r:id="rId8"/>
    <p:sldLayoutId id="2147483684" r:id="rId9"/>
    <p:sldLayoutId id="2147483685" r:id="rId10"/>
    <p:sldLayoutId id="2147483664" r:id="rId11"/>
    <p:sldLayoutId id="2147483665" r:id="rId12"/>
    <p:sldLayoutId id="2147483689" r:id="rId13"/>
    <p:sldLayoutId id="2147483702" r:id="rId14"/>
    <p:sldLayoutId id="2147483703" r:id="rId15"/>
    <p:sldLayoutId id="2147483694" r:id="rId16"/>
    <p:sldLayoutId id="2147483692" r:id="rId17"/>
    <p:sldLayoutId id="2147483691" r:id="rId18"/>
    <p:sldLayoutId id="2147483697" r:id="rId19"/>
    <p:sldLayoutId id="2147483704" r:id="rId20"/>
    <p:sldLayoutId id="2147483705" r:id="rId21"/>
    <p:sldLayoutId id="2147483695" r:id="rId22"/>
    <p:sldLayoutId id="2147483698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693" r:id="rId29"/>
    <p:sldLayoutId id="2147483688" r:id="rId30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b="0" i="0" kern="1200" spc="60" baseline="0">
          <a:solidFill>
            <a:schemeClr val="accent1"/>
          </a:solidFill>
          <a:latin typeface="+mj-lt"/>
          <a:ea typeface="Open Sans Extrabold" panose="020B0606030504020204" pitchFamily="34" charset="0"/>
          <a:cs typeface="Microsoft New Tai Lue" panose="020B0502040204020203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lang="da-DK" sz="24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1pPr>
      <a:lvl2pPr marL="719138" marR="0" indent="-358775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da-DK" sz="20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2pPr>
      <a:lvl3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3pPr>
      <a:lvl4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4pPr>
      <a:lvl5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5pPr>
      <a:lvl6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6pPr>
      <a:lvl7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7pPr>
      <a:lvl8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8pPr>
      <a:lvl9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391" userDrawn="1">
          <p15:clr>
            <a:srgbClr val="F26B43"/>
          </p15:clr>
        </p15:guide>
        <p15:guide id="4" orient="horz" pos="935" userDrawn="1">
          <p15:clr>
            <a:srgbClr val="F26B43"/>
          </p15:clr>
        </p15:guide>
        <p15:guide id="5" pos="371" userDrawn="1">
          <p15:clr>
            <a:srgbClr val="F26B43"/>
          </p15:clr>
        </p15:guide>
        <p15:guide id="6" pos="7308" userDrawn="1">
          <p15:clr>
            <a:srgbClr val="F26B43"/>
          </p15:clr>
        </p15:guide>
        <p15:guide id="7" orient="horz" pos="1026" userDrawn="1">
          <p15:clr>
            <a:srgbClr val="F26B43"/>
          </p15:clr>
        </p15:guide>
        <p15:guide id="8" orient="horz" pos="39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6">
            <a:extLst>
              <a:ext uri="{FF2B5EF4-FFF2-40B4-BE49-F238E27FC236}">
                <a16:creationId xmlns:a16="http://schemas.microsoft.com/office/drawing/2014/main" id="{8A82D294-513E-1DF1-BFF7-49DA84413C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1" r="1" b="1"/>
          <a:stretch/>
        </p:blipFill>
        <p:spPr>
          <a:xfrm>
            <a:off x="0" y="11575"/>
            <a:ext cx="12192000" cy="6858000"/>
          </a:xfrm>
          <a:prstGeom prst="rect">
            <a:avLst/>
          </a:prstGeom>
          <a:noFill/>
        </p:spPr>
      </p:pic>
      <p:sp>
        <p:nvSpPr>
          <p:cNvPr id="23" name="Title 2">
            <a:extLst>
              <a:ext uri="{FF2B5EF4-FFF2-40B4-BE49-F238E27FC236}">
                <a16:creationId xmlns:a16="http://schemas.microsoft.com/office/drawing/2014/main" id="{D1E8CF20-784D-D5DD-0013-9CE6E833E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91815"/>
            <a:ext cx="5959476" cy="54740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218C83D-C112-3B45-B0BC-99E9475815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5" y="1020200"/>
            <a:ext cx="4946649" cy="134541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latin typeface="Bahnschrift" panose="020B0502040204020203" pitchFamily="34" charset="0"/>
              </a:rPr>
              <a:t>Data Visualisation and Storytelling	</a:t>
            </a:r>
            <a:endParaRPr lang="en-GB" b="0" dirty="0">
              <a:latin typeface="Bahnschrift" panose="020B0502040204020203" pitchFamily="34" charset="0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55F9F9FB-61AF-8548-83E5-79EB62A8C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962" y="3007285"/>
            <a:ext cx="4946649" cy="726435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Exploratory Data Analysis</a:t>
            </a:r>
            <a:endParaRPr lang="en-GB" b="0" dirty="0">
              <a:latin typeface="Bahnschrift" panose="020B0502040204020203" pitchFamily="34" charset="0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2D5F85F-0777-314B-A8CB-A12F7D46B7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8962" y="4053600"/>
            <a:ext cx="4946650" cy="899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b="0" dirty="0">
                <a:latin typeface="Bahnschrift" panose="020B0502040204020203" pitchFamily="34" charset="0"/>
              </a:rPr>
              <a:t>KC</a:t>
            </a:r>
          </a:p>
          <a:p>
            <a:pPr>
              <a:spcAft>
                <a:spcPts val="600"/>
              </a:spcAft>
            </a:pPr>
            <a:r>
              <a:rPr lang="en-GB" dirty="0">
                <a:latin typeface="Bahnschrift" panose="020B0502040204020203" pitchFamily="34" charset="0"/>
              </a:rPr>
              <a:t>09.2023</a:t>
            </a:r>
            <a:endParaRPr lang="en-GB" b="0" dirty="0">
              <a:latin typeface="Bahnschrift" panose="020B05020402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4A27-B96F-FF49-952F-8EF3F8AA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8B270F0-8F8E-46A3-BFFE-96163F9D413B}" type="datetime1">
              <a:rPr lang="en-GB" smtClean="0"/>
              <a:pPr>
                <a:spcAft>
                  <a:spcPts val="600"/>
                </a:spcAft>
              </a:pPr>
              <a:t>20/09/2023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56401-0EC4-5C4E-B05C-BACA002C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91A926C-488A-4E3E-9C21-57CAA120E114}" type="slidenum">
              <a:rPr lang="en-GB" smtClean="0"/>
              <a:pPr>
                <a:spcAft>
                  <a:spcPts val="600"/>
                </a:spcAft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762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20E8-608C-0D20-C9F2-7A461C62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0178" y="3224283"/>
            <a:ext cx="2347184" cy="1000475"/>
          </a:xfrm>
        </p:spPr>
        <p:txBody>
          <a:bodyPr/>
          <a:lstStyle/>
          <a:p>
            <a:r>
              <a:rPr lang="en-GB" sz="3600" dirty="0">
                <a:latin typeface="Bahnschrift" panose="020B0502040204020203" pitchFamily="34" charset="0"/>
              </a:rPr>
              <a:t> Mean Plot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A2F29-9E58-92DF-B0A1-2A890EBA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07D0A-43C8-79E8-6C79-C98FBEE8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10</a:t>
            </a:fld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2A9CE1-5D9A-142E-6DD5-CC4B37F6208B}"/>
              </a:ext>
            </a:extLst>
          </p:cNvPr>
          <p:cNvSpPr txBox="1"/>
          <p:nvPr/>
        </p:nvSpPr>
        <p:spPr>
          <a:xfrm>
            <a:off x="217174" y="6591184"/>
            <a:ext cx="3768660" cy="15388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b="0" dirty="0">
                <a:solidFill>
                  <a:schemeClr val="bg1"/>
                </a:solidFill>
                <a:latin typeface="+mn-lt"/>
              </a:rPr>
              <a:t>https://www.itl.nist.gov/div898/handbook/eda/section3/eda33.htm</a:t>
            </a:r>
          </a:p>
        </p:txBody>
      </p:sp>
      <p:pic>
        <p:nvPicPr>
          <p:cNvPr id="9" name="Content Placeholder 8" descr="A graph showing the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271A9DBF-5C22-46CA-21B8-1CE3A7D67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643" y="536754"/>
            <a:ext cx="8036889" cy="5921919"/>
          </a:xfrm>
        </p:spPr>
      </p:pic>
    </p:spTree>
    <p:extLst>
      <p:ext uri="{BB962C8B-B14F-4D97-AF65-F5344CB8AC3E}">
        <p14:creationId xmlns:p14="http://schemas.microsoft.com/office/powerpoint/2010/main" val="532516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20E8-608C-0D20-C9F2-7A461C62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9354" y="2923411"/>
            <a:ext cx="2882096" cy="1011177"/>
          </a:xfrm>
        </p:spPr>
        <p:txBody>
          <a:bodyPr/>
          <a:lstStyle/>
          <a:p>
            <a:r>
              <a:rPr lang="en-GB" sz="3600" dirty="0">
                <a:latin typeface="Bahnschrift" panose="020B0502040204020203" pitchFamily="34" charset="0"/>
              </a:rPr>
              <a:t>Standard Deviation Plot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A2F29-9E58-92DF-B0A1-2A890EBA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07D0A-43C8-79E8-6C79-C98FBEE8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11</a:t>
            </a:fld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2A9CE1-5D9A-142E-6DD5-CC4B37F6208B}"/>
              </a:ext>
            </a:extLst>
          </p:cNvPr>
          <p:cNvSpPr txBox="1"/>
          <p:nvPr/>
        </p:nvSpPr>
        <p:spPr>
          <a:xfrm>
            <a:off x="217174" y="6591184"/>
            <a:ext cx="3768660" cy="15388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b="0" dirty="0">
                <a:solidFill>
                  <a:schemeClr val="bg1"/>
                </a:solidFill>
                <a:latin typeface="+mn-lt"/>
              </a:rPr>
              <a:t>https://www.itl.nist.gov/div898/handbook/eda/section3/eda33.htm</a:t>
            </a:r>
          </a:p>
        </p:txBody>
      </p:sp>
      <p:pic>
        <p:nvPicPr>
          <p:cNvPr id="6" name="Picture 5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398C5F21-9711-4174-9F02-5515F283E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59" y="446910"/>
            <a:ext cx="8251363" cy="606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04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20E8-608C-0D20-C9F2-7A461C628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latin typeface="Bahnschrift" panose="020B0502040204020203" pitchFamily="34" charset="0"/>
              </a:rPr>
              <a:t>Plotting Outliers using scatter plot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A2F29-9E58-92DF-B0A1-2A890EBA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07D0A-43C8-79E8-6C79-C98FBEE8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12</a:t>
            </a:fld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2A9CE1-5D9A-142E-6DD5-CC4B37F6208B}"/>
              </a:ext>
            </a:extLst>
          </p:cNvPr>
          <p:cNvSpPr txBox="1"/>
          <p:nvPr/>
        </p:nvSpPr>
        <p:spPr>
          <a:xfrm>
            <a:off x="217174" y="6591184"/>
            <a:ext cx="3768660" cy="15388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b="0" dirty="0">
                <a:solidFill>
                  <a:schemeClr val="bg1"/>
                </a:solidFill>
                <a:latin typeface="+mn-lt"/>
              </a:rPr>
              <a:t>https://www.itl.nist.gov/div898/handbook/eda/section3/eda33.htm</a:t>
            </a:r>
          </a:p>
        </p:txBody>
      </p:sp>
      <p:pic>
        <p:nvPicPr>
          <p:cNvPr id="8" name="Picture 7" descr="A graph with dots on it&#10;&#10;Description automatically generated">
            <a:extLst>
              <a:ext uri="{FF2B5EF4-FFF2-40B4-BE49-F238E27FC236}">
                <a16:creationId xmlns:a16="http://schemas.microsoft.com/office/drawing/2014/main" id="{C14D0F88-5697-F94C-4278-59C2EF9FA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030" y="1171101"/>
            <a:ext cx="5324354" cy="526519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B8A8B2-0ECB-FA36-7CAA-DDB94938E5DC}"/>
              </a:ext>
            </a:extLst>
          </p:cNvPr>
          <p:cNvCxnSpPr>
            <a:cxnSpLocks/>
          </p:cNvCxnSpPr>
          <p:nvPr/>
        </p:nvCxnSpPr>
        <p:spPr>
          <a:xfrm flipH="1">
            <a:off x="7750386" y="4074289"/>
            <a:ext cx="2331163" cy="128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3C5A29-D176-B566-723B-FB4898EB42DC}"/>
              </a:ext>
            </a:extLst>
          </p:cNvPr>
          <p:cNvCxnSpPr>
            <a:cxnSpLocks/>
          </p:cNvCxnSpPr>
          <p:nvPr/>
        </p:nvCxnSpPr>
        <p:spPr>
          <a:xfrm flipV="1">
            <a:off x="2108865" y="2034700"/>
            <a:ext cx="1876969" cy="83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46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20E8-608C-0D20-C9F2-7A461C628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latin typeface="Bahnschrift" panose="020B0502040204020203" pitchFamily="34" charset="0"/>
              </a:rPr>
              <a:t>Plotting Distribution using Histogram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A2F29-9E58-92DF-B0A1-2A890EBA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07D0A-43C8-79E8-6C79-C98FBEE8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13</a:t>
            </a:fld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2A9CE1-5D9A-142E-6DD5-CC4B37F6208B}"/>
              </a:ext>
            </a:extLst>
          </p:cNvPr>
          <p:cNvSpPr txBox="1"/>
          <p:nvPr/>
        </p:nvSpPr>
        <p:spPr>
          <a:xfrm>
            <a:off x="217174" y="6591184"/>
            <a:ext cx="3768660" cy="15388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b="0" dirty="0">
                <a:solidFill>
                  <a:schemeClr val="bg1"/>
                </a:solidFill>
                <a:latin typeface="+mn-lt"/>
              </a:rPr>
              <a:t>https://www.itl.nist.gov/div898/handbook/eda/section3/eda33.htm</a:t>
            </a:r>
          </a:p>
        </p:txBody>
      </p:sp>
      <p:pic>
        <p:nvPicPr>
          <p:cNvPr id="6" name="Picture 5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CEBA8A6C-C6F0-EE38-4468-D64F7DE06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63" y="1484313"/>
            <a:ext cx="6556443" cy="48310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74C12A-1EB6-6A18-E9BE-AF4E03C579FC}"/>
              </a:ext>
            </a:extLst>
          </p:cNvPr>
          <p:cNvSpPr txBox="1"/>
          <p:nvPr/>
        </p:nvSpPr>
        <p:spPr>
          <a:xfrm>
            <a:off x="7515833" y="2505670"/>
            <a:ext cx="4592604" cy="1846659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400" b="0" dirty="0">
                <a:solidFill>
                  <a:schemeClr val="bg1"/>
                </a:solidFill>
                <a:latin typeface="+mn-lt"/>
              </a:rPr>
              <a:t>Skewness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400" b="0" dirty="0">
                <a:solidFill>
                  <a:schemeClr val="bg1"/>
                </a:solidFill>
                <a:latin typeface="+mn-lt"/>
              </a:rPr>
              <a:t>Is the distribution symmetric?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2400" b="0" dirty="0">
              <a:solidFill>
                <a:schemeClr val="bg1"/>
              </a:solid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400" dirty="0">
                <a:solidFill>
                  <a:schemeClr val="bg1"/>
                </a:solidFill>
              </a:rPr>
              <a:t>Kurtosis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400" b="0" dirty="0">
                <a:solidFill>
                  <a:schemeClr val="bg1"/>
                </a:solidFill>
                <a:latin typeface="+mn-lt"/>
              </a:rPr>
              <a:t>Is the tail heavy or light? (outliers)</a:t>
            </a:r>
          </a:p>
        </p:txBody>
      </p:sp>
    </p:spTree>
    <p:extLst>
      <p:ext uri="{BB962C8B-B14F-4D97-AF65-F5344CB8AC3E}">
        <p14:creationId xmlns:p14="http://schemas.microsoft.com/office/powerpoint/2010/main" val="3274449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9A08-4002-52E8-2E0D-8BE46C160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92" y="458669"/>
            <a:ext cx="11012488" cy="863599"/>
          </a:xfrm>
        </p:spPr>
        <p:txBody>
          <a:bodyPr/>
          <a:lstStyle/>
          <a:p>
            <a:r>
              <a:rPr lang="en-GB" sz="3600" dirty="0">
                <a:latin typeface="Bahnschrift" panose="020B0502040204020203" pitchFamily="34" charset="0"/>
              </a:rPr>
              <a:t>Skewness</a:t>
            </a:r>
            <a:endParaRPr lang="en-GB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145E7-600A-B927-EA29-B641F01EB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2A82F-3122-64E1-E867-4E8113CA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14</a:t>
            </a:fld>
            <a:endParaRPr lang="en-GB" dirty="0"/>
          </a:p>
        </p:txBody>
      </p:sp>
      <p:pic>
        <p:nvPicPr>
          <p:cNvPr id="9" name="Picture 8" descr="A line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A475CEA0-07FC-F343-AC4E-2BC2E7E08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63" y="1076601"/>
            <a:ext cx="5395745" cy="5515182"/>
          </a:xfrm>
          <a:prstGeom prst="rect">
            <a:avLst/>
          </a:prstGeom>
        </p:spPr>
      </p:pic>
      <p:pic>
        <p:nvPicPr>
          <p:cNvPr id="11" name="Picture 10" descr="A graph of a distribution curve&#10;&#10;Description automatically generated">
            <a:extLst>
              <a:ext uri="{FF2B5EF4-FFF2-40B4-BE49-F238E27FC236}">
                <a16:creationId xmlns:a16="http://schemas.microsoft.com/office/drawing/2014/main" id="{D90BC185-BE0B-112B-5F60-252D0440B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764" y="1075663"/>
            <a:ext cx="5395745" cy="55503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060A91-C10F-487E-FD69-48CD1224BDEC}"/>
              </a:ext>
            </a:extLst>
          </p:cNvPr>
          <p:cNvSpPr txBox="1"/>
          <p:nvPr/>
        </p:nvSpPr>
        <p:spPr>
          <a:xfrm>
            <a:off x="4405303" y="6686217"/>
            <a:ext cx="3379808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b="0" dirty="0">
                <a:solidFill>
                  <a:schemeClr val="bg1"/>
                </a:solidFill>
                <a:latin typeface="+mn-lt"/>
              </a:rPr>
              <a:t>https://www.statology.org/left-skewed-vs-right-skewed/</a:t>
            </a:r>
          </a:p>
        </p:txBody>
      </p:sp>
    </p:spTree>
    <p:extLst>
      <p:ext uri="{BB962C8B-B14F-4D97-AF65-F5344CB8AC3E}">
        <p14:creationId xmlns:p14="http://schemas.microsoft.com/office/powerpoint/2010/main" val="3133273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E60F7-2C31-9432-9588-28FA5D59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latin typeface="Bahnschrift" panose="020B0502040204020203" pitchFamily="34" charset="0"/>
              </a:rPr>
              <a:t>Kurtosis</a:t>
            </a:r>
          </a:p>
        </p:txBody>
      </p:sp>
      <p:pic>
        <p:nvPicPr>
          <p:cNvPr id="7" name="Content Placeholder 6" descr="A diagram of a normal distribution&#10;&#10;Description automatically generated">
            <a:extLst>
              <a:ext uri="{FF2B5EF4-FFF2-40B4-BE49-F238E27FC236}">
                <a16:creationId xmlns:a16="http://schemas.microsoft.com/office/drawing/2014/main" id="{AEED522E-711E-D022-843C-9E6D75043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4407" y="1183370"/>
            <a:ext cx="8741599" cy="527078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2C558-D91C-FF49-B8D3-BA54E8605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DFDEC-5EFB-B828-2721-C4FFA7E9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15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8A689A-4F70-B20A-CCAC-D282CCD437FE}"/>
              </a:ext>
            </a:extLst>
          </p:cNvPr>
          <p:cNvSpPr txBox="1"/>
          <p:nvPr/>
        </p:nvSpPr>
        <p:spPr>
          <a:xfrm>
            <a:off x="3638309" y="6704112"/>
            <a:ext cx="4915382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b="0" dirty="0">
                <a:solidFill>
                  <a:schemeClr val="bg1"/>
                </a:solidFill>
                <a:latin typeface="+mn-lt"/>
              </a:rPr>
              <a:t>https://www.freecodecamp.org/news/skewness-and-kurtosis-in-statistics-explained/</a:t>
            </a:r>
          </a:p>
        </p:txBody>
      </p:sp>
    </p:spTree>
    <p:extLst>
      <p:ext uri="{BB962C8B-B14F-4D97-AF65-F5344CB8AC3E}">
        <p14:creationId xmlns:p14="http://schemas.microsoft.com/office/powerpoint/2010/main" val="1742921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48AC-7DDB-7DC1-5AA8-B09B060E5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3" y="620714"/>
            <a:ext cx="11483432" cy="863599"/>
          </a:xfrm>
        </p:spPr>
        <p:txBody>
          <a:bodyPr/>
          <a:lstStyle/>
          <a:p>
            <a:r>
              <a:rPr lang="en-GB" sz="3600" dirty="0">
                <a:latin typeface="Bahnschrift" panose="020B0502040204020203" pitchFamily="34" charset="0"/>
              </a:rPr>
              <a:t>Quick R code for plotting mean and standard deviation</a:t>
            </a:r>
          </a:p>
        </p:txBody>
      </p:sp>
      <p:pic>
        <p:nvPicPr>
          <p:cNvPr id="7" name="Content Placeholder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A64EC49-5A2D-3EF7-C8D6-3990E9787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740" y="1331600"/>
            <a:ext cx="5458151" cy="490568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739CE-9C61-CDE2-2D3F-42D16523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E3A68-F0E8-1D62-258D-30BF9852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16</a:t>
            </a:fld>
            <a:endParaRPr lang="en-GB" dirty="0"/>
          </a:p>
        </p:txBody>
      </p:sp>
      <p:pic>
        <p:nvPicPr>
          <p:cNvPr id="9" name="Picture 8" descr="A graph with black lines and white text&#10;&#10;Description automatically generated">
            <a:extLst>
              <a:ext uri="{FF2B5EF4-FFF2-40B4-BE49-F238E27FC236}">
                <a16:creationId xmlns:a16="http://schemas.microsoft.com/office/drawing/2014/main" id="{0F3663E6-71E2-993A-2F37-62BEEC99F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111" y="3590050"/>
            <a:ext cx="5534804" cy="168069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8C8F68-0ACB-CF52-BF68-684E62275F85}"/>
              </a:ext>
            </a:extLst>
          </p:cNvPr>
          <p:cNvCxnSpPr/>
          <p:nvPr/>
        </p:nvCxnSpPr>
        <p:spPr>
          <a:xfrm>
            <a:off x="5782186" y="4502824"/>
            <a:ext cx="614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90AB12B-D8AB-A0C7-599D-18BFFD0C4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6406" y="1484313"/>
            <a:ext cx="3317913" cy="168069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56A3C7-6232-B90D-6A61-9BD500728107}"/>
              </a:ext>
            </a:extLst>
          </p:cNvPr>
          <p:cNvCxnSpPr/>
          <p:nvPr/>
        </p:nvCxnSpPr>
        <p:spPr>
          <a:xfrm>
            <a:off x="5778725" y="2310605"/>
            <a:ext cx="614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9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DAE9-B8EA-8F7A-2AB5-1EFE8A08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latin typeface="Bahnschrift" panose="020B0502040204020203" pitchFamily="34" charset="0"/>
              </a:rPr>
              <a:t>Moving from basic plots (fancy figures for your manuscripts)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916F0-F969-DCC6-6193-04E5AF24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4172B-C8EB-B904-A860-FCDC12F7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17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FFD6A3-CEAC-A75B-2607-1AD04D2C9B4C}"/>
              </a:ext>
            </a:extLst>
          </p:cNvPr>
          <p:cNvSpPr/>
          <p:nvPr/>
        </p:nvSpPr>
        <p:spPr>
          <a:xfrm>
            <a:off x="3570879" y="2456234"/>
            <a:ext cx="4863002" cy="2431914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lang="en-GB" sz="2400" dirty="0" err="1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EEBB1B-D6ED-F0F4-AFD7-55A6C76A1997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6002380" y="2456234"/>
            <a:ext cx="0" cy="2441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84096B-64A9-3326-8285-487E54AEE58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433881" y="3672191"/>
            <a:ext cx="7782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E6EC9F5-4C21-70EF-0430-FC81CA2594AD}"/>
              </a:ext>
            </a:extLst>
          </p:cNvPr>
          <p:cNvSpPr txBox="1"/>
          <p:nvPr/>
        </p:nvSpPr>
        <p:spPr>
          <a:xfrm>
            <a:off x="5088393" y="3364414"/>
            <a:ext cx="2407814" cy="61555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000" b="0" dirty="0">
                <a:solidFill>
                  <a:schemeClr val="bg1"/>
                </a:solidFill>
                <a:latin typeface="+mn-lt"/>
              </a:rPr>
              <a:t>Box Plots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AA3935-51DD-F688-87BF-4C644D34810D}"/>
              </a:ext>
            </a:extLst>
          </p:cNvPr>
          <p:cNvCxnSpPr>
            <a:cxnSpLocks/>
          </p:cNvCxnSpPr>
          <p:nvPr/>
        </p:nvCxnSpPr>
        <p:spPr>
          <a:xfrm>
            <a:off x="2792666" y="3650032"/>
            <a:ext cx="7782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526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DAE9-B8EA-8F7A-2AB5-1EFE8A08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latin typeface="Bahnschrift" panose="020B0502040204020203" pitchFamily="34" charset="0"/>
              </a:rPr>
              <a:t>Reading a box plot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916F0-F969-DCC6-6193-04E5AF24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4172B-C8EB-B904-A860-FCDC12F7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18</a:t>
            </a:fld>
            <a:endParaRPr lang="en-GB" dirty="0"/>
          </a:p>
        </p:txBody>
      </p:sp>
      <p:pic>
        <p:nvPicPr>
          <p:cNvPr id="6" name="Picture 5" descr="A diagram of a rectangular object&#10;&#10;Description automatically generated with medium confidence">
            <a:extLst>
              <a:ext uri="{FF2B5EF4-FFF2-40B4-BE49-F238E27FC236}">
                <a16:creationId xmlns:a16="http://schemas.microsoft.com/office/drawing/2014/main" id="{D2B43DAD-5E0D-CA29-CF1C-5AAC72ADF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6" y="1556655"/>
            <a:ext cx="12026388" cy="418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00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48AC-7DDB-7DC1-5AA8-B09B060E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latin typeface="Bahnschrift" panose="020B0502040204020203" pitchFamily="34" charset="0"/>
              </a:rPr>
              <a:t>Quick R code for plotting box plots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739CE-9C61-CDE2-2D3F-42D16523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E3A68-F0E8-1D62-258D-30BF9852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19</a:t>
            </a:fld>
            <a:endParaRPr lang="en-GB" dirty="0"/>
          </a:p>
        </p:txBody>
      </p:sp>
      <p:pic>
        <p:nvPicPr>
          <p:cNvPr id="19" name="Content Placeholder 1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0C86C12-F6E1-5A7E-D1E8-B87876193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356" y="1478712"/>
            <a:ext cx="6862168" cy="4758573"/>
          </a:xfrm>
        </p:spPr>
      </p:pic>
      <p:pic>
        <p:nvPicPr>
          <p:cNvPr id="15" name="Picture 14" descr="A graph of a group&#10;&#10;Description automatically generated">
            <a:extLst>
              <a:ext uri="{FF2B5EF4-FFF2-40B4-BE49-F238E27FC236}">
                <a16:creationId xmlns:a16="http://schemas.microsoft.com/office/drawing/2014/main" id="{EE9478A2-CA91-B561-B5D3-6FD22EE37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721" y="1478712"/>
            <a:ext cx="5949797" cy="422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8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AD31-323A-EB4E-971B-7D14782B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latin typeface="Bahnschrift" panose="020B0502040204020203" pitchFamily="34" charset="0"/>
              </a:rPr>
              <a:t>Overview</a:t>
            </a: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D6DF0-4893-5C72-C7BF-F015A569C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Bahnschrift" panose="020B0502040204020203" pitchFamily="34" charset="0"/>
              </a:rPr>
              <a:t>Exploratory Data Analysis</a:t>
            </a:r>
          </a:p>
          <a:p>
            <a:r>
              <a:rPr lang="en-GB" dirty="0">
                <a:solidFill>
                  <a:schemeClr val="bg1"/>
                </a:solidFill>
                <a:latin typeface="Bahnschrift" panose="020B0502040204020203" pitchFamily="34" charset="0"/>
              </a:rPr>
              <a:t>Mean and Standard Deviation Plots</a:t>
            </a:r>
          </a:p>
          <a:p>
            <a:r>
              <a:rPr lang="en-GB" dirty="0">
                <a:solidFill>
                  <a:schemeClr val="bg1"/>
                </a:solidFill>
                <a:latin typeface="Bahnschrift" panose="020B0502040204020203" pitchFamily="34" charset="0"/>
              </a:rPr>
              <a:t>Outlier Detection</a:t>
            </a:r>
          </a:p>
          <a:p>
            <a:r>
              <a:rPr lang="en-GB" dirty="0">
                <a:solidFill>
                  <a:schemeClr val="bg1"/>
                </a:solidFill>
                <a:latin typeface="Bahnschrift" panose="020B0502040204020203" pitchFamily="34" charset="0"/>
              </a:rPr>
              <a:t>Boxplots, Pair Plots</a:t>
            </a:r>
          </a:p>
          <a:p>
            <a:r>
              <a:rPr lang="en-GB">
                <a:solidFill>
                  <a:schemeClr val="bg1"/>
                </a:solidFill>
                <a:latin typeface="Bahnschrift" panose="020B0502040204020203" pitchFamily="34" charset="0"/>
              </a:rPr>
              <a:t>Distributions</a:t>
            </a:r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BB9A8-CCF6-FBBF-2A9E-DB4E01D7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88284-0474-9268-F3A1-E03016D3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088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9DAF-547B-E78F-EDB1-F5B49ABB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263" y="2997200"/>
            <a:ext cx="8357474" cy="863599"/>
          </a:xfrm>
        </p:spPr>
        <p:txBody>
          <a:bodyPr/>
          <a:lstStyle/>
          <a:p>
            <a:r>
              <a:rPr lang="en-GB" sz="6000" dirty="0">
                <a:latin typeface="Bahnschrift" panose="020B0502040204020203" pitchFamily="34" charset="0"/>
              </a:rPr>
              <a:t>Use cases for Box Plots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209FF-0FB4-4115-6A4D-0693E838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31B79-9BE4-39A6-E971-F8958BC88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060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9A60-4BFA-BE00-5B47-965A550DC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66" y="3008830"/>
            <a:ext cx="2286161" cy="1108627"/>
          </a:xfrm>
        </p:spPr>
        <p:txBody>
          <a:bodyPr/>
          <a:lstStyle/>
          <a:p>
            <a:r>
              <a:rPr lang="en-GB" sz="3600" dirty="0">
                <a:latin typeface="Bahnschrift" panose="020B0502040204020203" pitchFamily="34" charset="0"/>
              </a:rPr>
              <a:t>Box Plot Example 1</a:t>
            </a:r>
          </a:p>
        </p:txBody>
      </p:sp>
      <p:pic>
        <p:nvPicPr>
          <p:cNvPr id="7" name="Content Placeholder 6" descr="A graph showing the results of a disease&#10;&#10;Description automatically generated with medium confidence">
            <a:extLst>
              <a:ext uri="{FF2B5EF4-FFF2-40B4-BE49-F238E27FC236}">
                <a16:creationId xmlns:a16="http://schemas.microsoft.com/office/drawing/2014/main" id="{9412148D-3C51-4627-B1D1-CF36EAB90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1719" y="621415"/>
            <a:ext cx="8045754" cy="588345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89913-2178-C202-BB88-AA449922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9ABE2-375E-17A6-BF9F-085CADEB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21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B75F7-3F31-AA57-BD5E-6A04EA3B3895}"/>
              </a:ext>
            </a:extLst>
          </p:cNvPr>
          <p:cNvSpPr txBox="1"/>
          <p:nvPr/>
        </p:nvSpPr>
        <p:spPr>
          <a:xfrm>
            <a:off x="415340" y="6618366"/>
            <a:ext cx="11012488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>
                <a:solidFill>
                  <a:schemeClr val="bg1"/>
                </a:solidFill>
              </a:rPr>
              <a:t>Cleland, B., Wallace, J., Bond, R., Black, M., </a:t>
            </a:r>
            <a:r>
              <a:rPr lang="en-US" sz="1000" dirty="0" err="1">
                <a:solidFill>
                  <a:schemeClr val="bg1"/>
                </a:solidFill>
              </a:rPr>
              <a:t>Mulvenna</a:t>
            </a:r>
            <a:r>
              <a:rPr lang="en-US" sz="1000" dirty="0">
                <a:solidFill>
                  <a:schemeClr val="bg1"/>
                </a:solidFill>
              </a:rPr>
              <a:t>, M., Rankin, D., &amp; </a:t>
            </a:r>
            <a:r>
              <a:rPr lang="en-US" sz="1000" dirty="0" err="1">
                <a:solidFill>
                  <a:schemeClr val="bg1"/>
                </a:solidFill>
              </a:rPr>
              <a:t>Tanney</a:t>
            </a:r>
            <a:r>
              <a:rPr lang="en-US" sz="1000" dirty="0">
                <a:solidFill>
                  <a:schemeClr val="bg1"/>
                </a:solidFill>
              </a:rPr>
              <a:t>, A. (2018). Insights into antidepressant prescribing using open health data. </a:t>
            </a:r>
            <a:r>
              <a:rPr lang="en-US" sz="1000" i="1" dirty="0">
                <a:solidFill>
                  <a:schemeClr val="bg1"/>
                </a:solidFill>
              </a:rPr>
              <a:t>Big data research</a:t>
            </a:r>
            <a:r>
              <a:rPr lang="en-US" sz="1000" dirty="0">
                <a:solidFill>
                  <a:schemeClr val="bg1"/>
                </a:solidFill>
              </a:rPr>
              <a:t>, </a:t>
            </a:r>
            <a:r>
              <a:rPr lang="en-US" sz="1000" i="1" dirty="0">
                <a:solidFill>
                  <a:schemeClr val="bg1"/>
                </a:solidFill>
              </a:rPr>
              <a:t>12</a:t>
            </a:r>
            <a:r>
              <a:rPr lang="en-US" sz="1000" dirty="0">
                <a:solidFill>
                  <a:schemeClr val="bg1"/>
                </a:solidFill>
              </a:rPr>
              <a:t>, 41-48.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1000" b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27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9A60-4BFA-BE00-5B47-965A550DC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5982" y="2945710"/>
            <a:ext cx="2388105" cy="1080764"/>
          </a:xfrm>
        </p:spPr>
        <p:txBody>
          <a:bodyPr/>
          <a:lstStyle/>
          <a:p>
            <a:r>
              <a:rPr lang="en-GB" sz="3600" dirty="0">
                <a:latin typeface="Bahnschrift" panose="020B0502040204020203" pitchFamily="34" charset="0"/>
              </a:rPr>
              <a:t>Box Plot Example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89913-2178-C202-BB88-AA449922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9ABE2-375E-17A6-BF9F-085CADEB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22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B75F7-3F31-AA57-BD5E-6A04EA3B3895}"/>
              </a:ext>
            </a:extLst>
          </p:cNvPr>
          <p:cNvSpPr txBox="1"/>
          <p:nvPr/>
        </p:nvSpPr>
        <p:spPr>
          <a:xfrm>
            <a:off x="360166" y="6550223"/>
            <a:ext cx="11012488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spcBef>
                <a:spcPct val="0"/>
              </a:spcBef>
            </a:pPr>
            <a:r>
              <a:rPr lang="da-DK" sz="1000" dirty="0">
                <a:solidFill>
                  <a:schemeClr val="bg1"/>
                </a:solidFill>
              </a:rPr>
              <a:t>Timme, R. E., Rand, H., Sanchez Leon, M., Hoffmann, M., </a:t>
            </a:r>
            <a:r>
              <a:rPr lang="da-DK" sz="1000" dirty="0" err="1">
                <a:solidFill>
                  <a:schemeClr val="bg1"/>
                </a:solidFill>
              </a:rPr>
              <a:t>Strain</a:t>
            </a:r>
            <a:r>
              <a:rPr lang="da-DK" sz="1000" dirty="0">
                <a:solidFill>
                  <a:schemeClr val="bg1"/>
                </a:solidFill>
              </a:rPr>
              <a:t>, E., Allard, M., ... &amp; </a:t>
            </a:r>
            <a:r>
              <a:rPr lang="da-DK" sz="1000" dirty="0" err="1">
                <a:solidFill>
                  <a:schemeClr val="bg1"/>
                </a:solidFill>
              </a:rPr>
              <a:t>Baugher</a:t>
            </a:r>
            <a:r>
              <a:rPr lang="da-DK" sz="1000" dirty="0">
                <a:solidFill>
                  <a:schemeClr val="bg1"/>
                </a:solidFill>
              </a:rPr>
              <a:t>, J. D. (2018). </a:t>
            </a:r>
            <a:r>
              <a:rPr lang="da-DK" sz="1000" dirty="0" err="1">
                <a:solidFill>
                  <a:schemeClr val="bg1"/>
                </a:solidFill>
              </a:rPr>
              <a:t>GenomeTrakr</a:t>
            </a:r>
            <a:r>
              <a:rPr lang="da-DK" sz="1000" dirty="0">
                <a:solidFill>
                  <a:schemeClr val="bg1"/>
                </a:solidFill>
              </a:rPr>
              <a:t> </a:t>
            </a:r>
            <a:r>
              <a:rPr lang="da-DK" sz="1000" dirty="0" err="1">
                <a:solidFill>
                  <a:schemeClr val="bg1"/>
                </a:solidFill>
              </a:rPr>
              <a:t>proficiency</a:t>
            </a:r>
            <a:r>
              <a:rPr lang="da-DK" sz="1000" dirty="0">
                <a:solidFill>
                  <a:schemeClr val="bg1"/>
                </a:solidFill>
              </a:rPr>
              <a:t> </a:t>
            </a:r>
            <a:r>
              <a:rPr lang="da-DK" sz="1000" dirty="0" err="1">
                <a:solidFill>
                  <a:schemeClr val="bg1"/>
                </a:solidFill>
              </a:rPr>
              <a:t>testing</a:t>
            </a:r>
            <a:r>
              <a:rPr lang="da-DK" sz="1000" dirty="0">
                <a:solidFill>
                  <a:schemeClr val="bg1"/>
                </a:solidFill>
              </a:rPr>
              <a:t> for </a:t>
            </a:r>
            <a:r>
              <a:rPr lang="da-DK" sz="1000" dirty="0" err="1">
                <a:solidFill>
                  <a:schemeClr val="bg1"/>
                </a:solidFill>
              </a:rPr>
              <a:t>foodborne</a:t>
            </a:r>
            <a:r>
              <a:rPr lang="da-DK" sz="1000" dirty="0">
                <a:solidFill>
                  <a:schemeClr val="bg1"/>
                </a:solidFill>
              </a:rPr>
              <a:t> </a:t>
            </a:r>
            <a:r>
              <a:rPr lang="da-DK" sz="1000" dirty="0" err="1">
                <a:solidFill>
                  <a:schemeClr val="bg1"/>
                </a:solidFill>
              </a:rPr>
              <a:t>pathogen</a:t>
            </a:r>
            <a:r>
              <a:rPr lang="da-DK" sz="1000" dirty="0">
                <a:solidFill>
                  <a:schemeClr val="bg1"/>
                </a:solidFill>
              </a:rPr>
              <a:t> </a:t>
            </a:r>
            <a:r>
              <a:rPr lang="da-DK" sz="1000" dirty="0" err="1">
                <a:solidFill>
                  <a:schemeClr val="bg1"/>
                </a:solidFill>
              </a:rPr>
              <a:t>surveillance</a:t>
            </a:r>
            <a:r>
              <a:rPr lang="da-DK" sz="1000" dirty="0">
                <a:solidFill>
                  <a:schemeClr val="bg1"/>
                </a:solidFill>
              </a:rPr>
              <a:t>: an </a:t>
            </a:r>
            <a:r>
              <a:rPr lang="da-DK" sz="1000" dirty="0" err="1">
                <a:solidFill>
                  <a:schemeClr val="bg1"/>
                </a:solidFill>
              </a:rPr>
              <a:t>exercise</a:t>
            </a:r>
            <a:r>
              <a:rPr lang="da-DK" sz="1000" dirty="0">
                <a:solidFill>
                  <a:schemeClr val="bg1"/>
                </a:solidFill>
              </a:rPr>
              <a:t> from 2015. </a:t>
            </a:r>
            <a:r>
              <a:rPr lang="da-DK" sz="1000" i="1" dirty="0" err="1">
                <a:solidFill>
                  <a:schemeClr val="bg1"/>
                </a:solidFill>
              </a:rPr>
              <a:t>Microbial</a:t>
            </a:r>
            <a:r>
              <a:rPr lang="da-DK" sz="1000" i="1" dirty="0">
                <a:solidFill>
                  <a:schemeClr val="bg1"/>
                </a:solidFill>
              </a:rPr>
              <a:t> </a:t>
            </a:r>
            <a:r>
              <a:rPr lang="da-DK" sz="1000" i="1" dirty="0" err="1">
                <a:solidFill>
                  <a:schemeClr val="bg1"/>
                </a:solidFill>
              </a:rPr>
              <a:t>genomics</a:t>
            </a:r>
            <a:r>
              <a:rPr lang="da-DK" sz="1000" dirty="0">
                <a:solidFill>
                  <a:schemeClr val="bg1"/>
                </a:solidFill>
              </a:rPr>
              <a:t>, </a:t>
            </a:r>
            <a:r>
              <a:rPr lang="da-DK" sz="1000" i="1" dirty="0">
                <a:solidFill>
                  <a:schemeClr val="bg1"/>
                </a:solidFill>
              </a:rPr>
              <a:t>4</a:t>
            </a:r>
            <a:r>
              <a:rPr lang="da-DK" sz="1000" dirty="0">
                <a:solidFill>
                  <a:schemeClr val="bg1"/>
                </a:solidFill>
              </a:rPr>
              <a:t>(7), e000185.</a:t>
            </a:r>
            <a:endParaRPr lang="en-GB" sz="1000" b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2" name="Picture 11" descr="A graph showing a number of different colored boxes&#10;&#10;Description automatically generated with medium confidence">
            <a:extLst>
              <a:ext uri="{FF2B5EF4-FFF2-40B4-BE49-F238E27FC236}">
                <a16:creationId xmlns:a16="http://schemas.microsoft.com/office/drawing/2014/main" id="{00D56D55-1117-12A1-D3E8-D384BEA28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1" y="456876"/>
            <a:ext cx="7848981" cy="605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2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9A60-4BFA-BE00-5B47-965A550DC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196" y="2924597"/>
            <a:ext cx="2300214" cy="1091818"/>
          </a:xfrm>
        </p:spPr>
        <p:txBody>
          <a:bodyPr/>
          <a:lstStyle/>
          <a:p>
            <a:r>
              <a:rPr lang="en-GB" sz="3600" dirty="0">
                <a:latin typeface="Bahnschrift" panose="020B0502040204020203" pitchFamily="34" charset="0"/>
              </a:rPr>
              <a:t>Box Plot Example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89913-2178-C202-BB88-AA449922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9ABE2-375E-17A6-BF9F-085CADEB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23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B75F7-3F31-AA57-BD5E-6A04EA3B3895}"/>
              </a:ext>
            </a:extLst>
          </p:cNvPr>
          <p:cNvSpPr txBox="1"/>
          <p:nvPr/>
        </p:nvSpPr>
        <p:spPr>
          <a:xfrm>
            <a:off x="589756" y="6548814"/>
            <a:ext cx="11012488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spcBef>
                <a:spcPct val="0"/>
              </a:spcBef>
            </a:pPr>
            <a:r>
              <a:rPr lang="da-DK" sz="1000" dirty="0" err="1">
                <a:solidFill>
                  <a:schemeClr val="bg1"/>
                </a:solidFill>
              </a:rPr>
              <a:t>Bentayeb</a:t>
            </a:r>
            <a:r>
              <a:rPr lang="da-DK" sz="1000" dirty="0">
                <a:solidFill>
                  <a:schemeClr val="bg1"/>
                </a:solidFill>
              </a:rPr>
              <a:t>, M., Norback, D., </a:t>
            </a:r>
            <a:r>
              <a:rPr lang="da-DK" sz="1000" dirty="0" err="1">
                <a:solidFill>
                  <a:schemeClr val="bg1"/>
                </a:solidFill>
              </a:rPr>
              <a:t>Bednarek</a:t>
            </a:r>
            <a:r>
              <a:rPr lang="da-DK" sz="1000" dirty="0">
                <a:solidFill>
                  <a:schemeClr val="bg1"/>
                </a:solidFill>
              </a:rPr>
              <a:t>, M., Bernard, A., Cai, G., </a:t>
            </a:r>
            <a:r>
              <a:rPr lang="da-DK" sz="1000" dirty="0" err="1">
                <a:solidFill>
                  <a:schemeClr val="bg1"/>
                </a:solidFill>
              </a:rPr>
              <a:t>Cerrai</a:t>
            </a:r>
            <a:r>
              <a:rPr lang="da-DK" sz="1000" dirty="0">
                <a:solidFill>
                  <a:schemeClr val="bg1"/>
                </a:solidFill>
              </a:rPr>
              <a:t>, S., ... &amp; </a:t>
            </a:r>
            <a:r>
              <a:rPr lang="da-DK" sz="1000" dirty="0" err="1">
                <a:solidFill>
                  <a:schemeClr val="bg1"/>
                </a:solidFill>
              </a:rPr>
              <a:t>Annesi-Maesano</a:t>
            </a:r>
            <a:r>
              <a:rPr lang="da-DK" sz="1000" dirty="0">
                <a:solidFill>
                  <a:schemeClr val="bg1"/>
                </a:solidFill>
              </a:rPr>
              <a:t>, I. (2015). </a:t>
            </a:r>
            <a:r>
              <a:rPr lang="da-DK" sz="1000" dirty="0" err="1">
                <a:solidFill>
                  <a:schemeClr val="bg1"/>
                </a:solidFill>
              </a:rPr>
              <a:t>Indoor</a:t>
            </a:r>
            <a:r>
              <a:rPr lang="da-DK" sz="1000" dirty="0">
                <a:solidFill>
                  <a:schemeClr val="bg1"/>
                </a:solidFill>
              </a:rPr>
              <a:t> air </a:t>
            </a:r>
            <a:r>
              <a:rPr lang="da-DK" sz="1000" dirty="0" err="1">
                <a:solidFill>
                  <a:schemeClr val="bg1"/>
                </a:solidFill>
              </a:rPr>
              <a:t>quality</a:t>
            </a:r>
            <a:r>
              <a:rPr lang="da-DK" sz="1000" dirty="0">
                <a:solidFill>
                  <a:schemeClr val="bg1"/>
                </a:solidFill>
              </a:rPr>
              <a:t>, ventilation and </a:t>
            </a:r>
            <a:r>
              <a:rPr lang="da-DK" sz="1000" dirty="0" err="1">
                <a:solidFill>
                  <a:schemeClr val="bg1"/>
                </a:solidFill>
              </a:rPr>
              <a:t>respiratory</a:t>
            </a:r>
            <a:r>
              <a:rPr lang="da-DK" sz="1000" dirty="0">
                <a:solidFill>
                  <a:schemeClr val="bg1"/>
                </a:solidFill>
              </a:rPr>
              <a:t> </a:t>
            </a:r>
            <a:r>
              <a:rPr lang="da-DK" sz="1000" dirty="0" err="1">
                <a:solidFill>
                  <a:schemeClr val="bg1"/>
                </a:solidFill>
              </a:rPr>
              <a:t>health</a:t>
            </a:r>
            <a:r>
              <a:rPr lang="da-DK" sz="1000" dirty="0">
                <a:solidFill>
                  <a:schemeClr val="bg1"/>
                </a:solidFill>
              </a:rPr>
              <a:t> in </a:t>
            </a:r>
            <a:r>
              <a:rPr lang="da-DK" sz="1000" dirty="0" err="1">
                <a:solidFill>
                  <a:schemeClr val="bg1"/>
                </a:solidFill>
              </a:rPr>
              <a:t>elderly</a:t>
            </a:r>
            <a:r>
              <a:rPr lang="da-DK" sz="1000" dirty="0">
                <a:solidFill>
                  <a:schemeClr val="bg1"/>
                </a:solidFill>
              </a:rPr>
              <a:t> residents </a:t>
            </a:r>
            <a:r>
              <a:rPr lang="da-DK" sz="1000" dirty="0" err="1">
                <a:solidFill>
                  <a:schemeClr val="bg1"/>
                </a:solidFill>
              </a:rPr>
              <a:t>living</a:t>
            </a:r>
            <a:r>
              <a:rPr lang="da-DK" sz="1000" dirty="0">
                <a:solidFill>
                  <a:schemeClr val="bg1"/>
                </a:solidFill>
              </a:rPr>
              <a:t> in </a:t>
            </a:r>
            <a:r>
              <a:rPr lang="da-DK" sz="1000" dirty="0" err="1">
                <a:solidFill>
                  <a:schemeClr val="bg1"/>
                </a:solidFill>
              </a:rPr>
              <a:t>nursing</a:t>
            </a:r>
            <a:r>
              <a:rPr lang="da-DK" sz="1000" dirty="0">
                <a:solidFill>
                  <a:schemeClr val="bg1"/>
                </a:solidFill>
              </a:rPr>
              <a:t> homes in Europe. </a:t>
            </a:r>
            <a:r>
              <a:rPr lang="da-DK" sz="1000" i="1" dirty="0">
                <a:solidFill>
                  <a:schemeClr val="bg1"/>
                </a:solidFill>
              </a:rPr>
              <a:t>European </a:t>
            </a:r>
            <a:r>
              <a:rPr lang="da-DK" sz="1000" i="1" dirty="0" err="1">
                <a:solidFill>
                  <a:schemeClr val="bg1"/>
                </a:solidFill>
              </a:rPr>
              <a:t>Respiratory</a:t>
            </a:r>
            <a:r>
              <a:rPr lang="da-DK" sz="1000" i="1" dirty="0">
                <a:solidFill>
                  <a:schemeClr val="bg1"/>
                </a:solidFill>
              </a:rPr>
              <a:t> Journal</a:t>
            </a:r>
            <a:r>
              <a:rPr lang="da-DK" sz="1000" dirty="0">
                <a:solidFill>
                  <a:schemeClr val="bg1"/>
                </a:solidFill>
              </a:rPr>
              <a:t>, </a:t>
            </a:r>
            <a:r>
              <a:rPr lang="da-DK" sz="1000" i="1" dirty="0">
                <a:solidFill>
                  <a:schemeClr val="bg1"/>
                </a:solidFill>
              </a:rPr>
              <a:t>45</a:t>
            </a:r>
            <a:r>
              <a:rPr lang="da-DK" sz="1000" dirty="0">
                <a:solidFill>
                  <a:schemeClr val="bg1"/>
                </a:solidFill>
              </a:rPr>
              <a:t>(5), 1228-1238.</a:t>
            </a:r>
            <a:endParaRPr lang="en-GB" sz="1000" b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4" name="Picture 13" descr="A group of red and white columns&#10;&#10;Description automatically generated with medium confidence">
            <a:extLst>
              <a:ext uri="{FF2B5EF4-FFF2-40B4-BE49-F238E27FC236}">
                <a16:creationId xmlns:a16="http://schemas.microsoft.com/office/drawing/2014/main" id="{C4C21FB0-5F88-84F7-4A45-2F2E905FF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3" y="441627"/>
            <a:ext cx="6944810" cy="600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4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DAE9-B8EA-8F7A-2AB5-1EFE8A08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latin typeface="Bahnschrift" panose="020B0502040204020203" pitchFamily="34" charset="0"/>
              </a:rPr>
              <a:t>Moving from basic plots (fancy figures for your manuscripts)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916F0-F969-DCC6-6193-04E5AF24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4172B-C8EB-B904-A860-FCDC12F7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24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64788D-ABE4-A57A-F406-C8A3586AAEE4}"/>
              </a:ext>
            </a:extLst>
          </p:cNvPr>
          <p:cNvSpPr txBox="1"/>
          <p:nvPr/>
        </p:nvSpPr>
        <p:spPr>
          <a:xfrm flipH="1">
            <a:off x="5014613" y="3121223"/>
            <a:ext cx="2161187" cy="61555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4000" b="0" dirty="0">
                <a:solidFill>
                  <a:schemeClr val="bg1"/>
                </a:solidFill>
                <a:latin typeface="+mn-lt"/>
              </a:rPr>
              <a:t>Pair Plots</a:t>
            </a:r>
          </a:p>
        </p:txBody>
      </p:sp>
    </p:spTree>
    <p:extLst>
      <p:ext uri="{BB962C8B-B14F-4D97-AF65-F5344CB8AC3E}">
        <p14:creationId xmlns:p14="http://schemas.microsoft.com/office/powerpoint/2010/main" val="4228606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2C76-F99A-3794-D84D-A8656FC4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600" dirty="0">
                <a:latin typeface="Bahnschrift" panose="020B0502040204020203" pitchFamily="34" charset="0"/>
              </a:rPr>
              <a:t>Pair Plots</a:t>
            </a:r>
            <a:endParaRPr lang="en-GB" sz="3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91B20-EE70-C152-6E16-034AC7136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Bahnschrift" panose="020B0502040204020203" pitchFamily="34" charset="0"/>
              </a:rPr>
              <a:t>Allow for exploring relationships between multiple variables simultaneously</a:t>
            </a:r>
          </a:p>
          <a:p>
            <a:r>
              <a:rPr lang="en-GB" dirty="0">
                <a:solidFill>
                  <a:schemeClr val="bg1"/>
                </a:solidFill>
                <a:latin typeface="Bahnschrift" panose="020B0502040204020203" pitchFamily="34" charset="0"/>
              </a:rPr>
              <a:t>Usually for multivariate datasets, quick visual way to identify patterns, correlations, outliers</a:t>
            </a:r>
          </a:p>
          <a:p>
            <a:r>
              <a:rPr lang="en-GB" dirty="0">
                <a:solidFill>
                  <a:schemeClr val="bg1"/>
                </a:solidFill>
                <a:latin typeface="Bahnschrift" panose="020B0502040204020203" pitchFamily="34" charset="0"/>
              </a:rPr>
              <a:t>Each variable plotted against every other variable- grid of scatterplots</a:t>
            </a:r>
          </a:p>
          <a:p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0BBB0-A26F-D2BB-D2E5-70B94BBC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E5C2C-EC76-C0CC-FF03-65A7CCB1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9756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2C76-F99A-3794-D84D-A8656FC4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600" dirty="0">
                <a:latin typeface="Bahnschrift" panose="020B0502040204020203" pitchFamily="34" charset="0"/>
              </a:rPr>
              <a:t>Pair Plots- </a:t>
            </a:r>
            <a:r>
              <a:rPr lang="da-DK" sz="3600" dirty="0" err="1">
                <a:latin typeface="Bahnschrift" panose="020B0502040204020203" pitchFamily="34" charset="0"/>
              </a:rPr>
              <a:t>Example</a:t>
            </a:r>
            <a:endParaRPr lang="en-GB" sz="3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91B20-EE70-C152-6E16-034AC7136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Bahnschrift" panose="020B0502040204020203" pitchFamily="34" charset="0"/>
              </a:rPr>
              <a:t>Lets say we have three variables</a:t>
            </a:r>
          </a:p>
          <a:p>
            <a:r>
              <a:rPr lang="en-GB" dirty="0">
                <a:solidFill>
                  <a:schemeClr val="bg1"/>
                </a:solidFill>
                <a:latin typeface="Bahnschrift" panose="020B0502040204020203" pitchFamily="34" charset="0"/>
              </a:rPr>
              <a:t>Blood pressure, cholesterol levels, and age</a:t>
            </a:r>
          </a:p>
          <a:p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GB" sz="3600" dirty="0">
                <a:solidFill>
                  <a:schemeClr val="bg1"/>
                </a:solidFill>
                <a:latin typeface="Bahnschrift" panose="020B0502040204020203" pitchFamily="34" charset="0"/>
              </a:rPr>
              <a:t>Questions</a:t>
            </a:r>
          </a:p>
          <a:p>
            <a:r>
              <a:rPr lang="en-GB" dirty="0">
                <a:solidFill>
                  <a:schemeClr val="bg1"/>
                </a:solidFill>
                <a:latin typeface="Bahnschrift" panose="020B0502040204020203" pitchFamily="34" charset="0"/>
              </a:rPr>
              <a:t>How to blood pressure and cholesterol levels relate to each other?</a:t>
            </a:r>
          </a:p>
          <a:p>
            <a:r>
              <a:rPr lang="en-GB" dirty="0">
                <a:solidFill>
                  <a:schemeClr val="bg1"/>
                </a:solidFill>
                <a:latin typeface="Bahnschrift" panose="020B0502040204020203" pitchFamily="34" charset="0"/>
              </a:rPr>
              <a:t>How does blood pressure change with age?</a:t>
            </a:r>
          </a:p>
          <a:p>
            <a:r>
              <a:rPr lang="en-GB" dirty="0">
                <a:solidFill>
                  <a:schemeClr val="bg1"/>
                </a:solidFill>
                <a:latin typeface="Bahnschrift" panose="020B0502040204020203" pitchFamily="34" charset="0"/>
              </a:rPr>
              <a:t>How does cholesterol level change with age?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0BBB0-A26F-D2BB-D2E5-70B94BBC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E5C2C-EC76-C0CC-FF03-65A7CCB1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8454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48AC-7DDB-7DC1-5AA8-B09B060E5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082" y="473430"/>
            <a:ext cx="11012488" cy="863599"/>
          </a:xfrm>
        </p:spPr>
        <p:txBody>
          <a:bodyPr/>
          <a:lstStyle/>
          <a:p>
            <a:r>
              <a:rPr lang="en-GB" sz="3600" dirty="0">
                <a:latin typeface="Bahnschrift" panose="020B0502040204020203" pitchFamily="34" charset="0"/>
              </a:rPr>
              <a:t>Pair plots-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739CE-9C61-CDE2-2D3F-42D16523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E3A68-F0E8-1D62-258D-30BF9852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27</a:t>
            </a:fld>
            <a:endParaRPr lang="en-GB" dirty="0"/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9BD6E1DB-DBC8-4BF0-D2DD-BA55AF278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1574" y="1052513"/>
            <a:ext cx="6827266" cy="557004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CE608E-A87B-03DB-1418-BBDF8BC985CB}"/>
              </a:ext>
            </a:extLst>
          </p:cNvPr>
          <p:cNvSpPr txBox="1"/>
          <p:nvPr/>
        </p:nvSpPr>
        <p:spPr>
          <a:xfrm>
            <a:off x="2966868" y="1621545"/>
            <a:ext cx="6417685" cy="443198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600" b="1" dirty="0">
                <a:solidFill>
                  <a:schemeClr val="accent1"/>
                </a:solidFill>
                <a:latin typeface="+mn-lt"/>
              </a:rPr>
              <a:t>Blood pressure of 15000???!!!</a:t>
            </a:r>
          </a:p>
        </p:txBody>
      </p:sp>
    </p:spTree>
    <p:extLst>
      <p:ext uri="{BB962C8B-B14F-4D97-AF65-F5344CB8AC3E}">
        <p14:creationId xmlns:p14="http://schemas.microsoft.com/office/powerpoint/2010/main" val="134257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4F50-A6D2-6C55-B4F4-D46CD1DEE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629" y="1916853"/>
            <a:ext cx="8111155" cy="863599"/>
          </a:xfrm>
        </p:spPr>
        <p:txBody>
          <a:bodyPr/>
          <a:lstStyle/>
          <a:p>
            <a:r>
              <a:rPr lang="en-GB" sz="6000" dirty="0">
                <a:latin typeface="Bahnschrift" panose="020B0502040204020203" pitchFamily="34" charset="0"/>
              </a:rPr>
              <a:t>What did we do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6553E-9866-ADF0-3F8B-3C361B8ED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629" y="4158275"/>
            <a:ext cx="8111155" cy="1585578"/>
          </a:xfrm>
        </p:spPr>
        <p:txBody>
          <a:bodyPr/>
          <a:lstStyle/>
          <a:p>
            <a:r>
              <a:rPr lang="en-GB" sz="4000" dirty="0">
                <a:solidFill>
                  <a:schemeClr val="bg1"/>
                </a:solidFill>
                <a:latin typeface="Bahnschrift" panose="020B0502040204020203" pitchFamily="34" charset="0"/>
              </a:rPr>
              <a:t>Did not manually check the data</a:t>
            </a:r>
          </a:p>
          <a:p>
            <a:r>
              <a:rPr lang="en-GB" sz="4000" dirty="0">
                <a:solidFill>
                  <a:schemeClr val="bg1"/>
                </a:solidFill>
                <a:latin typeface="Bahnschrift" panose="020B0502040204020203" pitchFamily="34" charset="0"/>
              </a:rPr>
              <a:t>Outlier detection?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E193A-DDC8-988A-72C1-874B37B6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en-GB" smtClean="0">
                <a:latin typeface="Bahnschrift" panose="020B0502040204020203" pitchFamily="34" charset="0"/>
              </a:rPr>
              <a:t>20/09/2023</a:t>
            </a:fld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D33D0-0E7F-B9B4-CD3C-2F027AEE7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>
                <a:latin typeface="Bahnschrift" panose="020B0502040204020203" pitchFamily="34" charset="0"/>
              </a:rPr>
              <a:t>28</a:t>
            </a:fld>
            <a:endParaRPr lang="en-GB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1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48AC-7DDB-7DC1-5AA8-B09B060E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latin typeface="Bahnschrift" panose="020B0502040204020203" pitchFamily="34" charset="0"/>
              </a:rPr>
              <a:t>Quick R code for plotting pair plots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739CE-9C61-CDE2-2D3F-42D16523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E3A68-F0E8-1D62-258D-30BF9852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29</a:t>
            </a:fld>
            <a:endParaRPr lang="en-GB" dirty="0"/>
          </a:p>
        </p:txBody>
      </p:sp>
      <p:pic>
        <p:nvPicPr>
          <p:cNvPr id="8" name="Content Placeholder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2EAE121-C884-25F9-0C82-0B0321C36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99385" y="1156688"/>
            <a:ext cx="9191644" cy="5504025"/>
          </a:xfrm>
        </p:spPr>
      </p:pic>
    </p:spTree>
    <p:extLst>
      <p:ext uri="{BB962C8B-B14F-4D97-AF65-F5344CB8AC3E}">
        <p14:creationId xmlns:p14="http://schemas.microsoft.com/office/powerpoint/2010/main" val="265858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5D791-CCB3-1E41-9275-846295D53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101" y="2543603"/>
            <a:ext cx="7881797" cy="1770794"/>
          </a:xfrm>
        </p:spPr>
        <p:txBody>
          <a:bodyPr/>
          <a:lstStyle/>
          <a:p>
            <a:r>
              <a:rPr lang="en-GB" sz="6000" dirty="0">
                <a:latin typeface="Bahnschrift" panose="020B0502040204020203" pitchFamily="34" charset="0"/>
              </a:rPr>
              <a:t>What puts handbrakes in your research?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3716D6-12A9-6848-9732-186C35C7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D22D-F364-4E9E-AF9D-75D698CDD634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EDD3-1818-064E-95C1-FCEF1BC9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9576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739CE-9C61-CDE2-2D3F-42D16523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E3A68-F0E8-1D62-258D-30BF9852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30</a:t>
            </a:fld>
            <a:endParaRPr lang="en-GB" dirty="0"/>
          </a:p>
        </p:txBody>
      </p:sp>
      <p:pic>
        <p:nvPicPr>
          <p:cNvPr id="9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31A2010D-67AA-6DE0-CC36-4CBF9482F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020" y="378288"/>
            <a:ext cx="7899959" cy="644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8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2C76-F99A-3794-D84D-A8656FC4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600" dirty="0">
                <a:latin typeface="Bahnschrift" panose="020B0502040204020203" pitchFamily="34" charset="0"/>
              </a:rPr>
              <a:t>Plotting </a:t>
            </a:r>
            <a:r>
              <a:rPr lang="da-DK" sz="3600" dirty="0" err="1">
                <a:latin typeface="Bahnschrift" panose="020B0502040204020203" pitchFamily="34" charset="0"/>
              </a:rPr>
              <a:t>Distrubutions</a:t>
            </a:r>
            <a:r>
              <a:rPr lang="da-DK" sz="3600" dirty="0">
                <a:latin typeface="Bahnschrift" panose="020B0502040204020203" pitchFamily="34" charset="0"/>
              </a:rPr>
              <a:t> for </a:t>
            </a:r>
            <a:r>
              <a:rPr lang="da-DK" sz="3600" dirty="0" err="1">
                <a:latin typeface="Bahnschrift" panose="020B0502040204020203" pitchFamily="34" charset="0"/>
              </a:rPr>
              <a:t>Outlier</a:t>
            </a:r>
            <a:r>
              <a:rPr lang="da-DK" sz="3600" dirty="0">
                <a:latin typeface="Bahnschrift" panose="020B0502040204020203" pitchFamily="34" charset="0"/>
              </a:rPr>
              <a:t> </a:t>
            </a:r>
            <a:r>
              <a:rPr lang="da-DK" sz="3600" dirty="0" err="1">
                <a:latin typeface="Bahnschrift" panose="020B0502040204020203" pitchFamily="34" charset="0"/>
              </a:rPr>
              <a:t>detection</a:t>
            </a:r>
            <a:endParaRPr lang="en-GB" sz="3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91B20-EE70-C152-6E16-034AC7136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Bahnschrift" panose="020B0502040204020203" pitchFamily="34" charset="0"/>
              </a:rPr>
              <a:t>What is the range of our variables? </a:t>
            </a:r>
          </a:p>
          <a:p>
            <a:r>
              <a:rPr lang="en-GB" dirty="0">
                <a:solidFill>
                  <a:schemeClr val="bg1"/>
                </a:solidFill>
                <a:latin typeface="Bahnschrift" panose="020B0502040204020203" pitchFamily="34" charset="0"/>
              </a:rPr>
              <a:t>Are they in a normal distribution? </a:t>
            </a:r>
          </a:p>
          <a:p>
            <a:r>
              <a:rPr lang="en-GB" dirty="0">
                <a:solidFill>
                  <a:schemeClr val="bg1"/>
                </a:solidFill>
                <a:latin typeface="Bahnschrift" panose="020B0502040204020203" pitchFamily="34" charset="0"/>
              </a:rPr>
              <a:t>Are there many outliers? </a:t>
            </a:r>
          </a:p>
          <a:p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GB" dirty="0">
                <a:solidFill>
                  <a:schemeClr val="bg1"/>
                </a:solidFill>
                <a:latin typeface="Bahnschrift" panose="020B0502040204020203" pitchFamily="34" charset="0"/>
              </a:rPr>
              <a:t>Plot distribution to check!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0BBB0-A26F-D2BB-D2E5-70B94BBC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E5C2C-EC76-C0CC-FF03-65A7CCB1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201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2C76-F99A-3794-D84D-A8656FC4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600" dirty="0">
                <a:latin typeface="Bahnschrift" panose="020B0502040204020203" pitchFamily="34" charset="0"/>
              </a:rPr>
              <a:t>Normal </a:t>
            </a:r>
            <a:r>
              <a:rPr lang="da-DK" sz="3600" dirty="0" err="1">
                <a:latin typeface="Bahnschrift" panose="020B0502040204020203" pitchFamily="34" charset="0"/>
              </a:rPr>
              <a:t>Distrubution</a:t>
            </a:r>
            <a:endParaRPr lang="en-GB" sz="3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91B20-EE70-C152-6E16-034AC7136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Bahnschrift" panose="020B0502040204020203" pitchFamily="34" charset="0"/>
              </a:rPr>
              <a:t>Also known as Gaussian distribution</a:t>
            </a:r>
          </a:p>
          <a:p>
            <a:r>
              <a:rPr lang="en-GB" dirty="0">
                <a:solidFill>
                  <a:schemeClr val="bg1"/>
                </a:solidFill>
                <a:latin typeface="Bahnschrift" panose="020B0502040204020203" pitchFamily="34" charset="0"/>
              </a:rPr>
              <a:t>Symmetric about mean </a:t>
            </a:r>
          </a:p>
          <a:p>
            <a:r>
              <a:rPr lang="en-GB" dirty="0">
                <a:solidFill>
                  <a:schemeClr val="bg1"/>
                </a:solidFill>
                <a:latin typeface="Bahnschrift" panose="020B0502040204020203" pitchFamily="34" charset="0"/>
              </a:rPr>
              <a:t>Bell curve</a:t>
            </a:r>
          </a:p>
          <a:p>
            <a:r>
              <a:rPr lang="en-GB" dirty="0">
                <a:solidFill>
                  <a:schemeClr val="bg1"/>
                </a:solidFill>
                <a:latin typeface="Bahnschrift" panose="020B0502040204020203" pitchFamily="34" charset="0"/>
              </a:rPr>
              <a:t>Usually, most data is normally distributed</a:t>
            </a:r>
          </a:p>
          <a:p>
            <a:r>
              <a:rPr lang="en-GB" dirty="0">
                <a:solidFill>
                  <a:schemeClr val="bg1"/>
                </a:solidFill>
                <a:latin typeface="Bahnschrift" panose="020B0502040204020203" pitchFamily="34" charset="0"/>
              </a:rPr>
              <a:t>Still good to plot your data!</a:t>
            </a:r>
          </a:p>
          <a:p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0BBB0-A26F-D2BB-D2E5-70B94BBC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E5C2C-EC76-C0CC-FF03-65A7CCB1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7263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83280-4475-2E8B-FAF6-4B191574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600" dirty="0">
                <a:latin typeface="Bahnschrift" panose="020B0502040204020203" pitchFamily="34" charset="0"/>
              </a:rPr>
              <a:t>Normal </a:t>
            </a:r>
            <a:r>
              <a:rPr lang="da-DK" sz="3600" dirty="0" err="1">
                <a:latin typeface="Bahnschrift" panose="020B0502040204020203" pitchFamily="34" charset="0"/>
              </a:rPr>
              <a:t>Distrubution</a:t>
            </a:r>
            <a:endParaRPr lang="en-GB" sz="3600" dirty="0"/>
          </a:p>
        </p:txBody>
      </p:sp>
      <p:pic>
        <p:nvPicPr>
          <p:cNvPr id="7" name="Content Placeholder 6" descr="A blue line graph with numbers&#10;&#10;Description automatically generated">
            <a:extLst>
              <a:ext uri="{FF2B5EF4-FFF2-40B4-BE49-F238E27FC236}">
                <a16:creationId xmlns:a16="http://schemas.microsoft.com/office/drawing/2014/main" id="{DFBBE798-D1C1-F685-AEF5-8DDB1E881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2480" y="1218097"/>
            <a:ext cx="8665453" cy="541051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13877-FF43-32F9-5EB8-DF220D973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8860C-14CC-FF06-F44E-177BC6FA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2362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48AC-7DDB-7DC1-5AA8-B09B060E5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4" y="620714"/>
            <a:ext cx="11012486" cy="865186"/>
          </a:xfrm>
        </p:spPr>
        <p:txBody>
          <a:bodyPr anchor="t">
            <a:normAutofit/>
          </a:bodyPr>
          <a:lstStyle/>
          <a:p>
            <a:r>
              <a:rPr lang="en-GB" sz="3600" dirty="0"/>
              <a:t>Quick R code for plotting distributions</a:t>
            </a:r>
          </a:p>
        </p:txBody>
      </p:sp>
      <p:pic>
        <p:nvPicPr>
          <p:cNvPr id="12" name="Picture 11" descr="A graph of a number of years&#10;&#10;Description automatically generated">
            <a:extLst>
              <a:ext uri="{FF2B5EF4-FFF2-40B4-BE49-F238E27FC236}">
                <a16:creationId xmlns:a16="http://schemas.microsoft.com/office/drawing/2014/main" id="{A08C91D9-8200-C437-B50A-E9EA9EDBF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6441"/>
            <a:ext cx="5725103" cy="4670845"/>
          </a:xfrm>
          <a:prstGeom prst="rect">
            <a:avLst/>
          </a:prstGeom>
          <a:noFill/>
        </p:spPr>
      </p:pic>
      <p:pic>
        <p:nvPicPr>
          <p:cNvPr id="10" name="Content Placeholder 9" descr="A computer screen with text&#10;&#10;Description automatically generated">
            <a:extLst>
              <a:ext uri="{FF2B5EF4-FFF2-40B4-BE49-F238E27FC236}">
                <a16:creationId xmlns:a16="http://schemas.microsoft.com/office/drawing/2014/main" id="{260A38C9-CFB5-AE61-EF99-857506F056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563805" y="2875588"/>
            <a:ext cx="6628195" cy="2038169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739CE-9C61-CDE2-2D3F-42D16523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29111" y="85745"/>
            <a:ext cx="814976" cy="17679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A40A2488-620E-4717-952D-4163044243D3}" type="datetime1">
              <a:rPr lang="en-GB" smtClean="0"/>
              <a:pPr>
                <a:spcAft>
                  <a:spcPts val="600"/>
                </a:spcAft>
              </a:pPr>
              <a:t>20/09/2023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E3A68-F0E8-1D62-258D-30BF9852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9691" y="85745"/>
            <a:ext cx="381759" cy="17679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091A926C-488A-4E3E-9C21-57CAA120E114}" type="slidenum">
              <a:rPr lang="en-GB" smtClean="0"/>
              <a:pPr>
                <a:spcAft>
                  <a:spcPts val="600"/>
                </a:spcAft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55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50AB15D-ED4B-94F9-E9BF-EABB38C5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3" y="620714"/>
            <a:ext cx="11012488" cy="863599"/>
          </a:xfrm>
        </p:spPr>
        <p:txBody>
          <a:bodyPr/>
          <a:lstStyle/>
          <a:p>
            <a:r>
              <a:rPr lang="en-US" sz="3600" dirty="0" err="1">
                <a:latin typeface="Bahnschrift" panose="020B0502040204020203" pitchFamily="34" charset="0"/>
              </a:rPr>
              <a:t>Pssst</a:t>
            </a:r>
            <a:endParaRPr lang="en-US" sz="3600" dirty="0">
              <a:latin typeface="Bahnschrift" panose="020B0502040204020203" pitchFamily="34" charset="0"/>
            </a:endParaRPr>
          </a:p>
        </p:txBody>
      </p:sp>
      <p:pic>
        <p:nvPicPr>
          <p:cNvPr id="7" name="Picture 6" descr="A diagram of a rectangular object&#10;&#10;Description automatically generated with medium confidence">
            <a:extLst>
              <a:ext uri="{FF2B5EF4-FFF2-40B4-BE49-F238E27FC236}">
                <a16:creationId xmlns:a16="http://schemas.microsoft.com/office/drawing/2014/main" id="{01E934A4-9D04-B0F9-6636-EBDDD7121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14" y="1764356"/>
            <a:ext cx="6758896" cy="2348716"/>
          </a:xfrm>
          <a:prstGeom prst="rect">
            <a:avLst/>
          </a:prstGeom>
          <a:noFill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4277C-4B75-8B16-B0FE-5B247F47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29111" y="85745"/>
            <a:ext cx="814976" cy="17679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57B94B7A-445E-4B32-AE33-AE6AFA618291}" type="datetime1">
              <a:rPr lang="en-GB" smtClean="0"/>
              <a:pPr>
                <a:spcAft>
                  <a:spcPts val="600"/>
                </a:spcAft>
              </a:pPr>
              <a:t>20/09/2023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353D3-DCEF-8CCD-E015-55A7796A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9691" y="85745"/>
            <a:ext cx="381759" cy="17679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091A926C-488A-4E3E-9C21-57CAA120E114}" type="slidenum">
              <a:rPr lang="en-GB" smtClean="0"/>
              <a:pPr>
                <a:spcAft>
                  <a:spcPts val="600"/>
                </a:spcAft>
              </a:pPr>
              <a:t>35</a:t>
            </a:fld>
            <a:endParaRPr lang="en-GB"/>
          </a:p>
        </p:txBody>
      </p:sp>
      <p:pic>
        <p:nvPicPr>
          <p:cNvPr id="11" name="Picture 10" descr="A blue line on a black background&#10;&#10;Description automatically generated">
            <a:extLst>
              <a:ext uri="{FF2B5EF4-FFF2-40B4-BE49-F238E27FC236}">
                <a16:creationId xmlns:a16="http://schemas.microsoft.com/office/drawing/2014/main" id="{D2CA2B2B-22E7-5C34-8155-B9DDA33A0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235" y="2847372"/>
            <a:ext cx="6372225" cy="3552825"/>
          </a:xfrm>
          <a:prstGeom prst="rect">
            <a:avLst/>
          </a:prstGeom>
        </p:spPr>
      </p:pic>
      <p:sp>
        <p:nvSpPr>
          <p:cNvPr id="15" name="Equals 14">
            <a:extLst>
              <a:ext uri="{FF2B5EF4-FFF2-40B4-BE49-F238E27FC236}">
                <a16:creationId xmlns:a16="http://schemas.microsoft.com/office/drawing/2014/main" id="{8515A882-094D-BEF0-2578-9A10477E3A9B}"/>
              </a:ext>
            </a:extLst>
          </p:cNvPr>
          <p:cNvSpPr/>
          <p:nvPr/>
        </p:nvSpPr>
        <p:spPr>
          <a:xfrm>
            <a:off x="7303871" y="2567329"/>
            <a:ext cx="844706" cy="568410"/>
          </a:xfrm>
          <a:prstGeom prst="mathEqual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lang="en-GB" sz="24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698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2C76-F99A-3794-D84D-A8656FC4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600" dirty="0">
                <a:latin typeface="Bahnschrift" panose="020B0502040204020203" pitchFamily="34" charset="0"/>
              </a:rPr>
              <a:t>Summary</a:t>
            </a:r>
            <a:endParaRPr lang="en-GB" sz="3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91B20-EE70-C152-6E16-034AC7136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Bahnschrift" panose="020B0502040204020203" pitchFamily="34" charset="0"/>
              </a:rPr>
              <a:t>EDA steps</a:t>
            </a:r>
          </a:p>
          <a:p>
            <a:r>
              <a:rPr lang="en-GB" dirty="0">
                <a:solidFill>
                  <a:schemeClr val="bg1"/>
                </a:solidFill>
                <a:latin typeface="Bahnschrift" panose="020B0502040204020203" pitchFamily="34" charset="0"/>
              </a:rPr>
              <a:t>Look at your data, remove null values</a:t>
            </a:r>
          </a:p>
          <a:p>
            <a:r>
              <a:rPr lang="en-GB" dirty="0">
                <a:solidFill>
                  <a:schemeClr val="bg1"/>
                </a:solidFill>
                <a:latin typeface="Bahnschrift" panose="020B0502040204020203" pitchFamily="34" charset="0"/>
              </a:rPr>
              <a:t>Mean, standard deviation</a:t>
            </a:r>
          </a:p>
          <a:p>
            <a:r>
              <a:rPr lang="en-GB" dirty="0">
                <a:solidFill>
                  <a:schemeClr val="bg1"/>
                </a:solidFill>
                <a:latin typeface="Bahnschrift" panose="020B0502040204020203" pitchFamily="34" charset="0"/>
              </a:rPr>
              <a:t>Plot distribution</a:t>
            </a:r>
          </a:p>
          <a:p>
            <a:r>
              <a:rPr lang="en-GB" dirty="0">
                <a:solidFill>
                  <a:schemeClr val="bg1"/>
                </a:solidFill>
                <a:latin typeface="Bahnschrift" panose="020B0502040204020203" pitchFamily="34" charset="0"/>
              </a:rPr>
              <a:t>Plotting target variables</a:t>
            </a:r>
          </a:p>
          <a:p>
            <a:r>
              <a:rPr lang="en-GB" dirty="0">
                <a:solidFill>
                  <a:schemeClr val="bg1"/>
                </a:solidFill>
                <a:latin typeface="Bahnschrift" panose="020B0502040204020203" pitchFamily="34" charset="0"/>
              </a:rPr>
              <a:t>Box plots, pair plots</a:t>
            </a:r>
          </a:p>
          <a:p>
            <a:r>
              <a:rPr lang="en-GB" dirty="0">
                <a:solidFill>
                  <a:schemeClr val="bg1"/>
                </a:solidFill>
                <a:latin typeface="Bahnschrift" panose="020B0502040204020203" pitchFamily="34" charset="0"/>
              </a:rPr>
              <a:t>Outliers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0BBB0-A26F-D2BB-D2E5-70B94BBC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E5C2C-EC76-C0CC-FF03-65A7CCB1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511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9A60-4BFA-BE00-5B47-965A550DC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456" y="2520025"/>
            <a:ext cx="6229087" cy="1817949"/>
          </a:xfrm>
        </p:spPr>
        <p:txBody>
          <a:bodyPr/>
          <a:lstStyle/>
          <a:p>
            <a:r>
              <a:rPr lang="en-GB" sz="6000" dirty="0">
                <a:latin typeface="Bahnschrift" panose="020B0502040204020203" pitchFamily="34" charset="0"/>
              </a:rPr>
              <a:t>More to follow in practical session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89913-2178-C202-BB88-AA449922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9ABE2-375E-17A6-BF9F-085CADEB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585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BEC3B-AFE5-19B5-67C7-EFE2C628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15D15-9DD0-DCA9-439F-A4241B8DC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21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5D791-CCB3-1E41-9275-846295D53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970" y="2986301"/>
            <a:ext cx="7230059" cy="885397"/>
          </a:xfrm>
        </p:spPr>
        <p:txBody>
          <a:bodyPr/>
          <a:lstStyle/>
          <a:p>
            <a:r>
              <a:rPr lang="en-GB" sz="6000" dirty="0">
                <a:latin typeface="Bahnschrift" panose="020B0502040204020203" pitchFamily="34" charset="0"/>
              </a:rPr>
              <a:t>Delays with the Data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3716D6-12A9-6848-9732-186C35C7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D22D-F364-4E9E-AF9D-75D698CDD634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EDD3-1818-064E-95C1-FCEF1BC9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27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C29C4B-4E7A-A903-6F3A-2616D107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3" y="555625"/>
            <a:ext cx="11012488" cy="863599"/>
          </a:xfrm>
        </p:spPr>
        <p:txBody>
          <a:bodyPr/>
          <a:lstStyle/>
          <a:p>
            <a:r>
              <a:rPr lang="en-GB" sz="3600" dirty="0">
                <a:latin typeface="Bahnschrift" panose="020B0502040204020203" pitchFamily="34" charset="0"/>
              </a:rPr>
              <a:t>Why is Exploratory Data Analysis (EDA) important?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B059C7-9CFF-1096-47B7-B52FCE462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help look at data before making any assumptions</a:t>
            </a:r>
            <a:endParaRPr lang="en-GB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lvl="1"/>
            <a:r>
              <a:rPr lang="da-DK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help</a:t>
            </a:r>
            <a:r>
              <a:rPr lang="da-DK" sz="2800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a-DK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identify</a:t>
            </a:r>
            <a:r>
              <a:rPr lang="da-DK" sz="2800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a-DK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obvious</a:t>
            </a:r>
            <a:r>
              <a:rPr lang="da-DK" sz="2800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a-DK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errors</a:t>
            </a:r>
            <a:endParaRPr lang="en-GB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better understand patterns within the data</a:t>
            </a:r>
            <a:endParaRPr lang="en-GB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detect outliers or anomalous events</a:t>
            </a:r>
            <a:endParaRPr lang="en-GB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help answer questions about standard deviations, categorical variables, and confidence intervals</a:t>
            </a:r>
            <a:endParaRPr lang="en-GB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68AC3-DC84-42CE-A4BA-D9A4EECB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BA9C-8258-4EE1-8932-58667A465944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A2C6C1-AC18-AE8B-09A7-E8EDB776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832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78E6-9639-6F29-2EB4-AE8B7AF9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380" y="2491785"/>
            <a:ext cx="6161240" cy="1874430"/>
          </a:xfrm>
        </p:spPr>
        <p:txBody>
          <a:bodyPr/>
          <a:lstStyle/>
          <a:p>
            <a:r>
              <a:rPr lang="en-GB" sz="6000" dirty="0">
                <a:latin typeface="Bahnschrift" panose="020B0502040204020203" pitchFamily="34" charset="0"/>
              </a:rPr>
              <a:t>Things that break your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ACC87-2B2A-148F-FA7C-3C6887EFA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7B7B1-EFE8-2F83-19E7-212F1AAD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27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C29C4B-4E7A-A903-6F3A-2616D107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latin typeface="Bahnschrift" panose="020B0502040204020203" pitchFamily="34" charset="0"/>
              </a:rPr>
              <a:t>Things that break your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B059C7-9CFF-1096-47B7-B52FCE462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3200" dirty="0" err="1">
                <a:solidFill>
                  <a:schemeClr val="bg1"/>
                </a:solidFill>
                <a:latin typeface="Bahnschrift" panose="020B0502040204020203" pitchFamily="34" charset="0"/>
              </a:rPr>
              <a:t>Null</a:t>
            </a:r>
            <a:r>
              <a:rPr lang="da-DK" sz="3200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a-DK" sz="3200" dirty="0" err="1">
                <a:solidFill>
                  <a:schemeClr val="bg1"/>
                </a:solidFill>
                <a:latin typeface="Bahnschrift" panose="020B0502040204020203" pitchFamily="34" charset="0"/>
              </a:rPr>
              <a:t>values</a:t>
            </a:r>
            <a:endParaRPr lang="da-DK" sz="32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da-DK" sz="3200" dirty="0" err="1">
                <a:solidFill>
                  <a:schemeClr val="bg1"/>
                </a:solidFill>
                <a:latin typeface="Bahnschrift" panose="020B0502040204020203" pitchFamily="34" charset="0"/>
              </a:rPr>
              <a:t>Incompatible</a:t>
            </a:r>
            <a:r>
              <a:rPr lang="da-DK" sz="3200" dirty="0">
                <a:solidFill>
                  <a:schemeClr val="bg1"/>
                </a:solidFill>
                <a:latin typeface="Bahnschrift" panose="020B0502040204020203" pitchFamily="34" charset="0"/>
              </a:rPr>
              <a:t> datatypes (1/0 for sex, but </a:t>
            </a:r>
            <a:r>
              <a:rPr lang="da-DK" sz="3200" dirty="0" err="1">
                <a:solidFill>
                  <a:schemeClr val="bg1"/>
                </a:solidFill>
                <a:latin typeface="Bahnschrift" panose="020B0502040204020203" pitchFamily="34" charset="0"/>
              </a:rPr>
              <a:t>some</a:t>
            </a:r>
            <a:r>
              <a:rPr lang="da-DK" sz="3200" dirty="0">
                <a:solidFill>
                  <a:schemeClr val="bg1"/>
                </a:solidFill>
                <a:latin typeface="Bahnschrift" panose="020B0502040204020203" pitchFamily="34" charset="0"/>
              </a:rPr>
              <a:t> have M/F)</a:t>
            </a:r>
          </a:p>
          <a:p>
            <a:r>
              <a:rPr lang="da-DK" sz="3200" dirty="0">
                <a:solidFill>
                  <a:schemeClr val="bg1"/>
                </a:solidFill>
                <a:latin typeface="Bahnschrift" panose="020B0502040204020203" pitchFamily="34" charset="0"/>
              </a:rPr>
              <a:t>Invalid data </a:t>
            </a:r>
            <a:r>
              <a:rPr lang="da-DK" sz="3200" dirty="0" err="1">
                <a:solidFill>
                  <a:schemeClr val="bg1"/>
                </a:solidFill>
                <a:latin typeface="Bahnschrift" panose="020B0502040204020203" pitchFamily="34" charset="0"/>
              </a:rPr>
              <a:t>value</a:t>
            </a:r>
            <a:r>
              <a:rPr lang="da-DK" sz="3200" dirty="0">
                <a:solidFill>
                  <a:schemeClr val="bg1"/>
                </a:solidFill>
                <a:latin typeface="Bahnschrift" panose="020B0502040204020203" pitchFamily="34" charset="0"/>
              </a:rPr>
              <a:t> (age = -5)</a:t>
            </a:r>
          </a:p>
          <a:p>
            <a:r>
              <a:rPr lang="da-DK" sz="3200" dirty="0">
                <a:solidFill>
                  <a:schemeClr val="bg1"/>
                </a:solidFill>
                <a:latin typeface="Bahnschrift" panose="020B0502040204020203" pitchFamily="34" charset="0"/>
              </a:rPr>
              <a:t>Class </a:t>
            </a:r>
            <a:r>
              <a:rPr lang="da-DK" sz="3200" dirty="0" err="1">
                <a:solidFill>
                  <a:schemeClr val="bg1"/>
                </a:solidFill>
                <a:latin typeface="Bahnschrift" panose="020B0502040204020203" pitchFamily="34" charset="0"/>
              </a:rPr>
              <a:t>imbalace</a:t>
            </a:r>
            <a:r>
              <a:rPr lang="da-DK" sz="3200" dirty="0">
                <a:solidFill>
                  <a:schemeClr val="bg1"/>
                </a:solidFill>
                <a:latin typeface="Bahnschrift" panose="020B0502040204020203" pitchFamily="34" charset="0"/>
              </a:rPr>
              <a:t> (1000 males, 87 </a:t>
            </a:r>
            <a:r>
              <a:rPr lang="da-DK" sz="3200" dirty="0" err="1">
                <a:solidFill>
                  <a:schemeClr val="bg1"/>
                </a:solidFill>
                <a:latin typeface="Bahnschrift" panose="020B0502040204020203" pitchFamily="34" charset="0"/>
              </a:rPr>
              <a:t>females</a:t>
            </a:r>
            <a:r>
              <a:rPr lang="da-DK" sz="3200" dirty="0">
                <a:solidFill>
                  <a:schemeClr val="bg1"/>
                </a:solidFill>
                <a:latin typeface="Bahnschrift" panose="020B0502040204020203" pitchFamily="34" charset="0"/>
              </a:rPr>
              <a:t>)</a:t>
            </a:r>
          </a:p>
          <a:p>
            <a:r>
              <a:rPr lang="da-DK" sz="3200" dirty="0" err="1">
                <a:solidFill>
                  <a:schemeClr val="bg1"/>
                </a:solidFill>
                <a:latin typeface="Bahnschrift" panose="020B0502040204020203" pitchFamily="34" charset="0"/>
              </a:rPr>
              <a:t>Unncessary</a:t>
            </a:r>
            <a:r>
              <a:rPr lang="da-DK" sz="3200" dirty="0">
                <a:solidFill>
                  <a:schemeClr val="bg1"/>
                </a:solidFill>
                <a:latin typeface="Bahnschrift" panose="020B0502040204020203" pitchFamily="34" charset="0"/>
              </a:rPr>
              <a:t> variables (</a:t>
            </a:r>
            <a:r>
              <a:rPr lang="da-DK" sz="3200" dirty="0" err="1">
                <a:solidFill>
                  <a:schemeClr val="bg1"/>
                </a:solidFill>
                <a:latin typeface="Bahnschrift" panose="020B0502040204020203" pitchFamily="34" charset="0"/>
              </a:rPr>
              <a:t>eye</a:t>
            </a:r>
            <a:r>
              <a:rPr lang="da-DK" sz="3200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a-DK" sz="3200" dirty="0" err="1">
                <a:solidFill>
                  <a:schemeClr val="bg1"/>
                </a:solidFill>
                <a:latin typeface="Bahnschrift" panose="020B0502040204020203" pitchFamily="34" charset="0"/>
              </a:rPr>
              <a:t>colour</a:t>
            </a:r>
            <a:r>
              <a:rPr lang="da-DK" sz="3200" dirty="0">
                <a:solidFill>
                  <a:schemeClr val="bg1"/>
                </a:solidFill>
                <a:latin typeface="Bahnschrift" panose="020B0502040204020203" pitchFamily="34" charset="0"/>
              </a:rPr>
              <a:t> for </a:t>
            </a:r>
            <a:r>
              <a:rPr lang="da-DK" sz="3200" dirty="0" err="1">
                <a:solidFill>
                  <a:schemeClr val="bg1"/>
                </a:solidFill>
                <a:latin typeface="Bahnschrift" panose="020B0502040204020203" pitchFamily="34" charset="0"/>
              </a:rPr>
              <a:t>predicting</a:t>
            </a:r>
            <a:r>
              <a:rPr lang="da-DK" sz="3200" dirty="0">
                <a:solidFill>
                  <a:schemeClr val="bg1"/>
                </a:solidFill>
                <a:latin typeface="Bahnschrift" panose="020B0502040204020203" pitchFamily="34" charset="0"/>
              </a:rPr>
              <a:t> COPD)</a:t>
            </a:r>
          </a:p>
          <a:p>
            <a:r>
              <a:rPr lang="da-DK" sz="3200" dirty="0">
                <a:solidFill>
                  <a:schemeClr val="bg1"/>
                </a:solidFill>
                <a:latin typeface="Bahnschrift" panose="020B0502040204020203" pitchFamily="34" charset="0"/>
              </a:rPr>
              <a:t>… and </a:t>
            </a:r>
            <a:r>
              <a:rPr lang="da-DK" sz="3200" dirty="0" err="1">
                <a:solidFill>
                  <a:schemeClr val="bg1"/>
                </a:solidFill>
                <a:latin typeface="Bahnschrift" panose="020B0502040204020203" pitchFamily="34" charset="0"/>
              </a:rPr>
              <a:t>many</a:t>
            </a:r>
            <a:r>
              <a:rPr lang="da-DK" sz="3200" dirty="0">
                <a:solidFill>
                  <a:schemeClr val="bg1"/>
                </a:solidFill>
                <a:latin typeface="Bahnschrift" panose="020B0502040204020203" pitchFamily="34" charset="0"/>
              </a:rPr>
              <a:t> more</a:t>
            </a:r>
            <a:endParaRPr lang="en-GB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68AC3-DC84-42CE-A4BA-D9A4EECB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BA9C-8258-4EE1-8932-58667A465944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A2C6C1-AC18-AE8B-09A7-E8EDB776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81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D4D6-ABD8-A886-2DB9-09B872802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3" y="585990"/>
            <a:ext cx="11012488" cy="863599"/>
          </a:xfrm>
        </p:spPr>
        <p:txBody>
          <a:bodyPr/>
          <a:lstStyle/>
          <a:p>
            <a:r>
              <a:rPr lang="en-GB" sz="3600" dirty="0">
                <a:latin typeface="Bahnschrift" panose="020B0502040204020203" pitchFamily="34" charset="0"/>
              </a:rPr>
              <a:t>EDA: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AE8F5-72E0-0807-0853-FF30C41F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bg1"/>
                </a:solidFill>
                <a:latin typeface="Bahnschrift" panose="020B0502040204020203" pitchFamily="34" charset="0"/>
              </a:rPr>
              <a:t>LOOK</a:t>
            </a:r>
            <a:r>
              <a:rPr lang="en-GB" sz="3200" dirty="0">
                <a:solidFill>
                  <a:schemeClr val="bg1"/>
                </a:solidFill>
                <a:latin typeface="Bahnschrift" panose="020B0502040204020203" pitchFamily="34" charset="0"/>
              </a:rPr>
              <a:t> at your data manually</a:t>
            </a:r>
          </a:p>
          <a:p>
            <a:r>
              <a:rPr lang="en-GB" sz="3200" dirty="0">
                <a:solidFill>
                  <a:schemeClr val="bg1"/>
                </a:solidFill>
                <a:latin typeface="Bahnschrift" panose="020B0502040204020203" pitchFamily="34" charset="0"/>
              </a:rPr>
              <a:t>Data cleaning</a:t>
            </a:r>
          </a:p>
          <a:p>
            <a:r>
              <a:rPr lang="en-GB" sz="3200" dirty="0">
                <a:solidFill>
                  <a:schemeClr val="bg1"/>
                </a:solidFill>
                <a:latin typeface="Bahnschrift" panose="020B0502040204020203" pitchFamily="34" charset="0"/>
              </a:rPr>
              <a:t>Plot mean, standard deviation</a:t>
            </a:r>
          </a:p>
          <a:p>
            <a:r>
              <a:rPr lang="en-GB" sz="3200" dirty="0">
                <a:solidFill>
                  <a:schemeClr val="bg1"/>
                </a:solidFill>
                <a:latin typeface="Bahnschrift" panose="020B0502040204020203" pitchFamily="34" charset="0"/>
              </a:rPr>
              <a:t>Plot stratified data (age, sex)</a:t>
            </a:r>
          </a:p>
          <a:p>
            <a:r>
              <a:rPr lang="en-GB" sz="3200" dirty="0">
                <a:solidFill>
                  <a:schemeClr val="bg1"/>
                </a:solidFill>
                <a:latin typeface="Bahnschrift" panose="020B0502040204020203" pitchFamily="34" charset="0"/>
              </a:rPr>
              <a:t>Is your distribution normal? Skewness, kurtosis</a:t>
            </a:r>
          </a:p>
          <a:p>
            <a:r>
              <a:rPr lang="en-GB" sz="3200" dirty="0">
                <a:solidFill>
                  <a:schemeClr val="bg1"/>
                </a:solidFill>
                <a:latin typeface="Bahnschrift" panose="020B0502040204020203" pitchFamily="34" charset="0"/>
              </a:rPr>
              <a:t>Are there obvious outliers? </a:t>
            </a:r>
          </a:p>
          <a:p>
            <a:endParaRPr lang="en-GB" sz="32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en-GB" sz="32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en-GB" sz="48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en-GB" sz="4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BAA0C-67EA-FEB0-8D0A-507A30D8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en-GB" smtClean="0"/>
              <a:t>20/09/2023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DE9D0-F5A0-6E95-1B3A-70D57F9D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535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rugerdefineret design">
  <a:themeElements>
    <a:clrScheme name="KU 2023">
      <a:dk1>
        <a:srgbClr val="000000"/>
      </a:dk1>
      <a:lt1>
        <a:srgbClr val="FFFFFF"/>
      </a:lt1>
      <a:dk2>
        <a:srgbClr val="6E6E6E"/>
      </a:dk2>
      <a:lt2>
        <a:srgbClr val="E7E6E6"/>
      </a:lt2>
      <a:accent1>
        <a:srgbClr val="A31D20"/>
      </a:accent1>
      <a:accent2>
        <a:srgbClr val="7B7B7B"/>
      </a:accent2>
      <a:accent3>
        <a:srgbClr val="C73028"/>
      </a:accent3>
      <a:accent4>
        <a:srgbClr val="415570"/>
      </a:accent4>
      <a:accent5>
        <a:srgbClr val="197F8E"/>
      </a:accent5>
      <a:accent6>
        <a:srgbClr val="4B8324"/>
      </a:accent6>
      <a:hlink>
        <a:srgbClr val="A31D20"/>
      </a:hlink>
      <a:folHlink>
        <a:srgbClr val="000000"/>
      </a:folHlink>
    </a:clrScheme>
    <a:fontScheme name="KU 2023">
      <a:majorFont>
        <a:latin typeface="Microsoft New Tai Lue"/>
        <a:ea typeface=""/>
        <a:cs typeface=""/>
      </a:majorFont>
      <a:minorFont>
        <a:latin typeface="Microsoft New Tai Lue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>
          <a:solidFill>
            <a:schemeClr val="accent1"/>
          </a:solidFill>
        </a:ln>
      </a:spPr>
      <a:bodyPr wrap="square" rtlCol="0" anchor="ctr">
        <a:noAutofit/>
      </a:bodyPr>
      <a:lstStyle>
        <a:defPPr algn="l">
          <a:defRPr sz="2400" dirty="0" err="1" smtClean="0">
            <a:solidFill>
              <a:schemeClr val="bg1"/>
            </a:solidFill>
          </a:defRPr>
        </a:defPPr>
      </a:lstStyle>
    </a:spDef>
    <a:txDef>
      <a:spPr/>
      <a:bodyPr vert="horz" wrap="square" lIns="0" tIns="0" rIns="0" bIns="0" rtlCol="0" anchor="t" anchorCtr="0">
        <a:sp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sz="2400" b="0" dirty="0" smtClean="0">
            <a:solidFill>
              <a:schemeClr val="tx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1518BBE5-3494-4B84-93BD-34B0A81B29C5}" vid="{78B150BD-D209-4E97-850E-DA1261543229}"/>
    </a:ext>
  </a:extLst>
</a:theme>
</file>

<file path=ppt/theme/theme2.xml><?xml version="1.0" encoding="utf-8"?>
<a:theme xmlns:a="http://schemas.openxmlformats.org/drawingml/2006/main" name="Office Theme">
  <a:themeElements>
    <a:clrScheme name="KU 2023">
      <a:dk1>
        <a:srgbClr val="000000"/>
      </a:dk1>
      <a:lt1>
        <a:srgbClr val="FFFFFF"/>
      </a:lt1>
      <a:dk2>
        <a:srgbClr val="6E6E6E"/>
      </a:dk2>
      <a:lt2>
        <a:srgbClr val="E7E6E6"/>
      </a:lt2>
      <a:accent1>
        <a:srgbClr val="A31D20"/>
      </a:accent1>
      <a:accent2>
        <a:srgbClr val="7B7B7B"/>
      </a:accent2>
      <a:accent3>
        <a:srgbClr val="C73028"/>
      </a:accent3>
      <a:accent4>
        <a:srgbClr val="415570"/>
      </a:accent4>
      <a:accent5>
        <a:srgbClr val="197F8E"/>
      </a:accent5>
      <a:accent6>
        <a:srgbClr val="4B8324"/>
      </a:accent6>
      <a:hlink>
        <a:srgbClr val="A31D20"/>
      </a:hlink>
      <a:folHlink>
        <a:srgbClr val="000000"/>
      </a:folHlink>
    </a:clrScheme>
    <a:fontScheme name="KU 2023">
      <a:majorFont>
        <a:latin typeface="Microsoft New Tai Lue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KU 2023">
      <a:dk1>
        <a:srgbClr val="000000"/>
      </a:dk1>
      <a:lt1>
        <a:srgbClr val="FFFFFF"/>
      </a:lt1>
      <a:dk2>
        <a:srgbClr val="6E6E6E"/>
      </a:dk2>
      <a:lt2>
        <a:srgbClr val="E7E6E6"/>
      </a:lt2>
      <a:accent1>
        <a:srgbClr val="A31D20"/>
      </a:accent1>
      <a:accent2>
        <a:srgbClr val="7B7B7B"/>
      </a:accent2>
      <a:accent3>
        <a:srgbClr val="C73028"/>
      </a:accent3>
      <a:accent4>
        <a:srgbClr val="415570"/>
      </a:accent4>
      <a:accent5>
        <a:srgbClr val="197F8E"/>
      </a:accent5>
      <a:accent6>
        <a:srgbClr val="4B8324"/>
      </a:accent6>
      <a:hlink>
        <a:srgbClr val="A31D20"/>
      </a:hlink>
      <a:folHlink>
        <a:srgbClr val="000000"/>
      </a:folHlink>
    </a:clrScheme>
    <a:fontScheme name="KU 2023">
      <a:majorFont>
        <a:latin typeface="Microsoft New Tai Lue"/>
        <a:ea typeface=""/>
        <a:cs typeface=""/>
      </a:majorFont>
      <a:minorFont>
        <a:latin typeface="Microsoft New Tai Lue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a2630e2-1ac5-455e-8217-0156b1936a76}" enabled="1" method="Standard" siteId="{a3927f91-cda1-4696-af89-8c9f1ceffa9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588</TotalTime>
  <Words>1047</Words>
  <Application>Microsoft Office PowerPoint</Application>
  <PresentationFormat>Widescreen</PresentationFormat>
  <Paragraphs>242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Bahnschrift</vt:lpstr>
      <vt:lpstr>Microsoft New Tai Lue</vt:lpstr>
      <vt:lpstr>Brugerdefineret design</vt:lpstr>
      <vt:lpstr>PowerPoint Presentation</vt:lpstr>
      <vt:lpstr>Overview</vt:lpstr>
      <vt:lpstr>What puts handbrakes in your research?</vt:lpstr>
      <vt:lpstr>PowerPoint Presentation</vt:lpstr>
      <vt:lpstr>Delays with the Data</vt:lpstr>
      <vt:lpstr>Why is Exploratory Data Analysis (EDA) important? </vt:lpstr>
      <vt:lpstr>Things that break your analysis</vt:lpstr>
      <vt:lpstr>Things that break your analysis</vt:lpstr>
      <vt:lpstr>EDA: Steps</vt:lpstr>
      <vt:lpstr> Mean Plot</vt:lpstr>
      <vt:lpstr>Standard Deviation Plot</vt:lpstr>
      <vt:lpstr>Plotting Outliers using scatter plot</vt:lpstr>
      <vt:lpstr>Plotting Distribution using Histogram</vt:lpstr>
      <vt:lpstr>Skewness</vt:lpstr>
      <vt:lpstr>Kurtosis</vt:lpstr>
      <vt:lpstr>Quick R code for plotting mean and standard deviation</vt:lpstr>
      <vt:lpstr>Moving from basic plots (fancy figures for your manuscripts)</vt:lpstr>
      <vt:lpstr>Reading a box plot</vt:lpstr>
      <vt:lpstr>Quick R code for plotting box plots</vt:lpstr>
      <vt:lpstr>Use cases for Box Plots</vt:lpstr>
      <vt:lpstr>Box Plot Example 1</vt:lpstr>
      <vt:lpstr>Box Plot Example 2</vt:lpstr>
      <vt:lpstr>Box Plot Example 3</vt:lpstr>
      <vt:lpstr>Moving from basic plots (fancy figures for your manuscripts)</vt:lpstr>
      <vt:lpstr>Pair Plots</vt:lpstr>
      <vt:lpstr>Pair Plots- Example</vt:lpstr>
      <vt:lpstr>Pair plots- Example</vt:lpstr>
      <vt:lpstr>What did we do wrong?</vt:lpstr>
      <vt:lpstr>Quick R code for plotting pair plots</vt:lpstr>
      <vt:lpstr>PowerPoint Presentation</vt:lpstr>
      <vt:lpstr>Plotting Distrubutions for Outlier detection</vt:lpstr>
      <vt:lpstr>Normal Distrubution</vt:lpstr>
      <vt:lpstr>Normal Distrubution</vt:lpstr>
      <vt:lpstr>Quick R code for plotting distributions</vt:lpstr>
      <vt:lpstr>Pssst</vt:lpstr>
      <vt:lpstr>Summary</vt:lpstr>
      <vt:lpstr>More to follow in practical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Kaustubh Sanjay Chakradeo</dc:creator>
  <cp:lastModifiedBy>Kaustubh Sanjay Chakradeo</cp:lastModifiedBy>
  <cp:revision>19</cp:revision>
  <dcterms:created xsi:type="dcterms:W3CDTF">2023-09-11T06:27:33Z</dcterms:created>
  <dcterms:modified xsi:type="dcterms:W3CDTF">2023-09-20T09:07:44Z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:">
    <vt:lpwstr>www.skabelon.dk</vt:lpwstr>
  </property>
  <property fmtid="{D5CDD505-2E9C-101B-9397-08002B2CF9AE}" pid="3" name="MSIP_Label_6a2630e2-1ac5-455e-8217-0156b1936a76_Enabled">
    <vt:lpwstr>true</vt:lpwstr>
  </property>
  <property fmtid="{D5CDD505-2E9C-101B-9397-08002B2CF9AE}" pid="4" name="MSIP_Label_6a2630e2-1ac5-455e-8217-0156b1936a76_SetDate">
    <vt:lpwstr>2023-09-11T07:01:04Z</vt:lpwstr>
  </property>
  <property fmtid="{D5CDD505-2E9C-101B-9397-08002B2CF9AE}" pid="5" name="MSIP_Label_6a2630e2-1ac5-455e-8217-0156b1936a76_Method">
    <vt:lpwstr>Standard</vt:lpwstr>
  </property>
  <property fmtid="{D5CDD505-2E9C-101B-9397-08002B2CF9AE}" pid="6" name="MSIP_Label_6a2630e2-1ac5-455e-8217-0156b1936a76_Name">
    <vt:lpwstr>Notclass</vt:lpwstr>
  </property>
  <property fmtid="{D5CDD505-2E9C-101B-9397-08002B2CF9AE}" pid="7" name="MSIP_Label_6a2630e2-1ac5-455e-8217-0156b1936a76_SiteId">
    <vt:lpwstr>a3927f91-cda1-4696-af89-8c9f1ceffa91</vt:lpwstr>
  </property>
  <property fmtid="{D5CDD505-2E9C-101B-9397-08002B2CF9AE}" pid="8" name="MSIP_Label_6a2630e2-1ac5-455e-8217-0156b1936a76_ActionId">
    <vt:lpwstr>52ca15f5-2029-4f0d-84b2-274c8276d18d</vt:lpwstr>
  </property>
  <property fmtid="{D5CDD505-2E9C-101B-9397-08002B2CF9AE}" pid="9" name="MSIP_Label_6a2630e2-1ac5-455e-8217-0156b1936a76_ContentBits">
    <vt:lpwstr>0</vt:lpwstr>
  </property>
</Properties>
</file>