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5s72b0f9rBt7pZzG8RiB6wNK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6" orient="horz"/>
        <p:guide pos="39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##-AccessibilityAssistant: Skip layout check-##</a:t>
            </a:r>
            <a:endParaRPr/>
          </a:p>
        </p:txBody>
      </p:sp>
      <p:sp>
        <p:nvSpPr>
          <p:cNvPr id="246" name="Google Shape;24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##-AccessibilityAssistant: Skip layout check-##</a:t>
            </a:r>
            <a:endParaRPr/>
          </a:p>
        </p:txBody>
      </p:sp>
      <p:sp>
        <p:nvSpPr>
          <p:cNvPr id="258" name="Google Shape;25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##-AccessibilityAssistant: Skip layout check-##</a:t>
            </a:r>
            <a:endParaRPr/>
          </a:p>
        </p:txBody>
      </p:sp>
      <p:sp>
        <p:nvSpPr>
          <p:cNvPr id="267" name="Google Shape;26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##-AccessibilityAssistant: Skip layout check-##</a:t>
            </a:r>
            <a:endParaRPr/>
          </a:p>
        </p:txBody>
      </p:sp>
      <p:sp>
        <p:nvSpPr>
          <p:cNvPr id="277" name="Google Shape;27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3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esignguide.ku.dk/skabeloner/powerpoint/praesentationer/" TargetMode="External"/><Relationship Id="rId3" Type="http://schemas.openxmlformats.org/officeDocument/2006/relationships/hyperlink" Target="http://www.designguide.ku.dk/skabeloner/powerpoint/praesentationer/" TargetMode="External"/><Relationship Id="rId4" Type="http://schemas.openxmlformats.org/officeDocument/2006/relationships/hyperlink" Target="http://www.designguide.ku.dk/skabeloner/powerpoint/praesentationer/" TargetMode="External"/><Relationship Id="rId11" Type="http://schemas.openxmlformats.org/officeDocument/2006/relationships/image" Target="../media/image13.png"/><Relationship Id="rId10" Type="http://schemas.openxmlformats.org/officeDocument/2006/relationships/image" Target="../media/image17.png"/><Relationship Id="rId12" Type="http://schemas.openxmlformats.org/officeDocument/2006/relationships/image" Target="../media/image30.png"/><Relationship Id="rId9" Type="http://schemas.openxmlformats.org/officeDocument/2006/relationships/hyperlink" Target="http://www.designguide.ku.dk/skabeloner/powerpoint/praesentationer/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image.ku.dk/shared/hWmEPPfgximErBNWW58CxRIZfLkOMC9n" TargetMode="External"/><Relationship Id="rId7" Type="http://schemas.openxmlformats.org/officeDocument/2006/relationships/hyperlink" Target="http://www.designguide.ku.dk/skabeloner/powerpoint/praesentationer/" TargetMode="External"/><Relationship Id="rId8" Type="http://schemas.openxmlformats.org/officeDocument/2006/relationships/hyperlink" Target="http://www.designguide.ku.dk/skabeloner/powerpoint/praesentationer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3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billede stor venstre">
  <p:cSld name="Titel billede stor venst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" name="Google Shape;20;p23"/>
          <p:cNvSpPr txBox="1"/>
          <p:nvPr>
            <p:ph type="ctrTitle"/>
          </p:nvPr>
        </p:nvSpPr>
        <p:spPr>
          <a:xfrm>
            <a:off x="0" y="691815"/>
            <a:ext cx="5959476" cy="547403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3384000" lIns="540000" spcFirstLastPara="1" rIns="360000" wrap="square" tIns="46800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587375" y="1020200"/>
            <a:ext cx="4946649" cy="1345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3" type="subTitle"/>
          </p:nvPr>
        </p:nvSpPr>
        <p:spPr>
          <a:xfrm>
            <a:off x="588962" y="3007285"/>
            <a:ext cx="4946649" cy="72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3"/>
          <p:cNvSpPr txBox="1"/>
          <p:nvPr>
            <p:ph idx="4" type="body"/>
          </p:nvPr>
        </p:nvSpPr>
        <p:spPr>
          <a:xfrm>
            <a:off x="588962" y="4053600"/>
            <a:ext cx="4946650" cy="8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billede ">
  <p:cSld name="Titel og billede 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/>
          <p:nvPr>
            <p:ph idx="2" type="pic"/>
          </p:nvPr>
        </p:nvSpPr>
        <p:spPr>
          <a:xfrm>
            <a:off x="588963" y="1628775"/>
            <a:ext cx="11012487" cy="4673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32"/>
          <p:cNvSpPr txBox="1"/>
          <p:nvPr>
            <p:ph type="title"/>
          </p:nvPr>
        </p:nvSpPr>
        <p:spPr>
          <a:xfrm>
            <a:off x="588964" y="620712"/>
            <a:ext cx="11012486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n titel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/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to bulletlister">
  <p:cSld name="Titel og to bulletlist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>
            <a:off x="588964" y="620714"/>
            <a:ext cx="11012486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" type="body"/>
          </p:nvPr>
        </p:nvSpPr>
        <p:spPr>
          <a:xfrm>
            <a:off x="588964" y="2239315"/>
            <a:ext cx="5356800" cy="406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36"/>
          <p:cNvSpPr txBox="1"/>
          <p:nvPr>
            <p:ph idx="2" type="body"/>
          </p:nvPr>
        </p:nvSpPr>
        <p:spPr>
          <a:xfrm>
            <a:off x="6246000" y="2239315"/>
            <a:ext cx="5356800" cy="4063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0" i="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36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overskrift ved at bruge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934">
          <p15:clr>
            <a:srgbClr val="F26B43"/>
          </p15:clr>
        </p15:guide>
        <p15:guide id="2" pos="3746">
          <p15:clr>
            <a:srgbClr val="F26B43"/>
          </p15:clr>
        </p15:guide>
        <p15:guide id="3" orient="horz" pos="1410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én bulletlist">
  <p:cSld name="Titel og én bulletlis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588963" y="1628775"/>
            <a:ext cx="11012488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">
  <p:cSld name="Cita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 txBox="1"/>
          <p:nvPr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sz="15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8"/>
          <p:cNvSpPr txBox="1"/>
          <p:nvPr>
            <p:ph idx="1" type="body"/>
          </p:nvPr>
        </p:nvSpPr>
        <p:spPr>
          <a:xfrm>
            <a:off x="588963" y="1628775"/>
            <a:ext cx="11012487" cy="41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sz="4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2" type="body"/>
          </p:nvPr>
        </p:nvSpPr>
        <p:spPr>
          <a:xfrm>
            <a:off x="590400" y="5934971"/>
            <a:ext cx="11012400" cy="3674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">
  <p:cSld name="Break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0" y="2527812"/>
            <a:ext cx="12192000" cy="9555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sz="6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2" type="body"/>
          </p:nvPr>
        </p:nvSpPr>
        <p:spPr>
          <a:xfrm>
            <a:off x="0" y="3559852"/>
            <a:ext cx="12192000" cy="955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0" sz="6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9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9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">
  <p:cSld name="Tal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/>
          <p:nvPr>
            <p:ph idx="1" type="body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2" type="body"/>
          </p:nvPr>
        </p:nvSpPr>
        <p:spPr>
          <a:xfrm>
            <a:off x="1935309" y="992701"/>
            <a:ext cx="3590534" cy="11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0"/>
          <p:cNvSpPr/>
          <p:nvPr>
            <p:ph idx="3" type="body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4" type="body"/>
          </p:nvPr>
        </p:nvSpPr>
        <p:spPr>
          <a:xfrm>
            <a:off x="7438265" y="911224"/>
            <a:ext cx="3705822" cy="11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40"/>
          <p:cNvSpPr/>
          <p:nvPr>
            <p:ph idx="5" type="body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6" type="body"/>
          </p:nvPr>
        </p:nvSpPr>
        <p:spPr>
          <a:xfrm>
            <a:off x="3620656" y="2409825"/>
            <a:ext cx="3113087" cy="11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40"/>
          <p:cNvSpPr/>
          <p:nvPr>
            <p:ph idx="7" type="body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8" type="body"/>
          </p:nvPr>
        </p:nvSpPr>
        <p:spPr>
          <a:xfrm>
            <a:off x="8535988" y="2970213"/>
            <a:ext cx="3065462" cy="11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40"/>
          <p:cNvSpPr/>
          <p:nvPr>
            <p:ph idx="9" type="body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3" type="body"/>
          </p:nvPr>
        </p:nvSpPr>
        <p:spPr>
          <a:xfrm>
            <a:off x="2814435" y="4498975"/>
            <a:ext cx="2938665" cy="11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0"/>
          <p:cNvSpPr/>
          <p:nvPr>
            <p:ph idx="14" type="body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5" type="body"/>
          </p:nvPr>
        </p:nvSpPr>
        <p:spPr>
          <a:xfrm>
            <a:off x="7720013" y="5138044"/>
            <a:ext cx="3343275" cy="11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40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tekst ved at bruge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l">
  <p:cSld name="Pil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1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41"/>
          <p:cNvSpPr txBox="1"/>
          <p:nvPr/>
        </p:nvSpPr>
        <p:spPr>
          <a:xfrm>
            <a:off x="-1219200" y="-22273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1"/>
          <p:cNvSpPr txBox="1"/>
          <p:nvPr/>
        </p:nvSpPr>
        <p:spPr>
          <a:xfrm>
            <a:off x="4531540" y="232241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1"/>
          <p:cNvSpPr txBox="1"/>
          <p:nvPr>
            <p:ph type="title"/>
          </p:nvPr>
        </p:nvSpPr>
        <p:spPr>
          <a:xfrm>
            <a:off x="588963" y="620712"/>
            <a:ext cx="11012488" cy="864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1"/>
          <p:cNvSpPr/>
          <p:nvPr>
            <p:ph idx="1" type="body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93600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1"/>
          <p:cNvSpPr/>
          <p:nvPr>
            <p:ph idx="2" type="body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93600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41"/>
          <p:cNvSpPr/>
          <p:nvPr>
            <p:ph idx="3" type="body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93600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1"/>
          <p:cNvSpPr/>
          <p:nvPr>
            <p:ph idx="4" type="body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93600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5" type="body"/>
          </p:nvPr>
        </p:nvSpPr>
        <p:spPr>
          <a:xfrm>
            <a:off x="588964" y="5623418"/>
            <a:ext cx="11012486" cy="6789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41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tekst ved at bruge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indholdsobjek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588963" y="1628775"/>
            <a:ext cx="11012488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billeder">
  <p:cSld name="To bille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 txBox="1"/>
          <p:nvPr>
            <p:ph type="title"/>
          </p:nvPr>
        </p:nvSpPr>
        <p:spPr>
          <a:xfrm>
            <a:off x="589757" y="842657"/>
            <a:ext cx="11012486" cy="1141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42"/>
          <p:cNvSpPr/>
          <p:nvPr>
            <p:ph idx="2" type="pic"/>
          </p:nvPr>
        </p:nvSpPr>
        <p:spPr>
          <a:xfrm rot="-197429">
            <a:off x="985914" y="2449156"/>
            <a:ext cx="4115489" cy="2817262"/>
          </a:xfrm>
          <a:prstGeom prst="rect">
            <a:avLst/>
          </a:prstGeom>
          <a:solidFill>
            <a:srgbClr val="A5A5A5"/>
          </a:solidFill>
          <a:ln cap="flat" cmpd="sng" w="146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42"/>
          <p:cNvSpPr/>
          <p:nvPr>
            <p:ph idx="3" type="pic"/>
          </p:nvPr>
        </p:nvSpPr>
        <p:spPr>
          <a:xfrm rot="533356">
            <a:off x="5893725" y="2510306"/>
            <a:ext cx="5462634" cy="3596788"/>
          </a:xfrm>
          <a:prstGeom prst="rect">
            <a:avLst/>
          </a:prstGeom>
          <a:solidFill>
            <a:srgbClr val="A5A5A5"/>
          </a:solidFill>
          <a:ln cap="flat" cmpd="sng" w="146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42"/>
          <p:cNvSpPr txBox="1"/>
          <p:nvPr/>
        </p:nvSpPr>
        <p:spPr>
          <a:xfrm>
            <a:off x="0" y="-310243"/>
            <a:ext cx="6825343" cy="310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2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overskrift ved at bruge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 billeder">
  <p:cSld name="Tre bille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3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43"/>
          <p:cNvSpPr/>
          <p:nvPr>
            <p:ph idx="2" type="pic"/>
          </p:nvPr>
        </p:nvSpPr>
        <p:spPr>
          <a:xfrm>
            <a:off x="589757" y="2890520"/>
            <a:ext cx="3433685" cy="3403600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163" name="Google Shape;163;p43"/>
          <p:cNvSpPr/>
          <p:nvPr>
            <p:ph idx="3" type="pic"/>
          </p:nvPr>
        </p:nvSpPr>
        <p:spPr>
          <a:xfrm>
            <a:off x="5852160" y="612233"/>
            <a:ext cx="5749290" cy="5681887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164" name="Google Shape;164;p43"/>
          <p:cNvSpPr/>
          <p:nvPr>
            <p:ph idx="4" type="pic"/>
          </p:nvPr>
        </p:nvSpPr>
        <p:spPr>
          <a:xfrm>
            <a:off x="2855041" y="1961476"/>
            <a:ext cx="2336801" cy="2294929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43"/>
          <p:cNvSpPr txBox="1"/>
          <p:nvPr>
            <p:ph type="title"/>
          </p:nvPr>
        </p:nvSpPr>
        <p:spPr>
          <a:xfrm>
            <a:off x="588965" y="620713"/>
            <a:ext cx="4602877" cy="1008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t billede med tekst højre">
  <p:cSld name="Et billede med tekst højr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/>
          <p:nvPr>
            <p:ph idx="2" type="pic"/>
          </p:nvPr>
        </p:nvSpPr>
        <p:spPr>
          <a:xfrm rot="-708434">
            <a:off x="1018941" y="1976793"/>
            <a:ext cx="3832754" cy="3749640"/>
          </a:xfrm>
          <a:prstGeom prst="rect">
            <a:avLst/>
          </a:prstGeom>
          <a:solidFill>
            <a:srgbClr val="A5A5A5"/>
          </a:solidFill>
          <a:ln cap="flat" cmpd="sng" w="146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44"/>
          <p:cNvSpPr txBox="1"/>
          <p:nvPr>
            <p:ph type="title"/>
          </p:nvPr>
        </p:nvSpPr>
        <p:spPr>
          <a:xfrm>
            <a:off x="588965" y="620712"/>
            <a:ext cx="11012486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1" type="body"/>
          </p:nvPr>
        </p:nvSpPr>
        <p:spPr>
          <a:xfrm>
            <a:off x="5783580" y="2097067"/>
            <a:ext cx="5817869" cy="4205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b="1" sz="36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b="1" sz="32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1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1"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1"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1"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44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t billede med tekst venstre">
  <p:cSld name="Et billede med tekst venstr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/>
          <p:nvPr>
            <p:ph idx="2" type="pic"/>
          </p:nvPr>
        </p:nvSpPr>
        <p:spPr>
          <a:xfrm rot="496878">
            <a:off x="6504534" y="1615672"/>
            <a:ext cx="4653097" cy="4640373"/>
          </a:xfrm>
          <a:prstGeom prst="rect">
            <a:avLst/>
          </a:prstGeom>
          <a:solidFill>
            <a:srgbClr val="A5A5A5"/>
          </a:solidFill>
          <a:ln cap="flat" cmpd="sng" w="146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45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5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5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8" name="Google Shape;178;p45"/>
          <p:cNvSpPr txBox="1"/>
          <p:nvPr>
            <p:ph type="title"/>
          </p:nvPr>
        </p:nvSpPr>
        <p:spPr>
          <a:xfrm>
            <a:off x="588965" y="620712"/>
            <a:ext cx="11012486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5"/>
          <p:cNvSpPr txBox="1"/>
          <p:nvPr>
            <p:ph idx="1" type="body"/>
          </p:nvPr>
        </p:nvSpPr>
        <p:spPr>
          <a:xfrm>
            <a:off x="588963" y="2097067"/>
            <a:ext cx="5818682" cy="4205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b="1" sz="36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b="1" sz="32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billede A">
  <p:cSld name="Titel og billede A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6"/>
          <p:cNvSpPr/>
          <p:nvPr>
            <p:ph idx="2" type="pic"/>
          </p:nvPr>
        </p:nvSpPr>
        <p:spPr>
          <a:xfrm>
            <a:off x="1" y="331200"/>
            <a:ext cx="12191999" cy="652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2" name="Google Shape;182;p46"/>
          <p:cNvSpPr txBox="1"/>
          <p:nvPr>
            <p:ph type="title"/>
          </p:nvPr>
        </p:nvSpPr>
        <p:spPr>
          <a:xfrm>
            <a:off x="588965" y="756000"/>
            <a:ext cx="6822000" cy="1804492"/>
          </a:xfrm>
          <a:prstGeom prst="rect">
            <a:avLst/>
          </a:prstGeom>
          <a:solidFill>
            <a:schemeClr val="accent1">
              <a:alpha val="99607"/>
            </a:schemeClr>
          </a:solidFill>
          <a:ln>
            <a:noFill/>
          </a:ln>
        </p:spPr>
        <p:txBody>
          <a:bodyPr anchorCtr="0" anchor="t" bIns="108000" lIns="252000" spcFirstLastPara="1" rIns="252000" wrap="square" tIns="216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6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6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6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46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overskrift ved at bruge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billede B">
  <p:cSld name="Titel og billede B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7"/>
          <p:cNvSpPr/>
          <p:nvPr>
            <p:ph idx="2" type="pic"/>
          </p:nvPr>
        </p:nvSpPr>
        <p:spPr>
          <a:xfrm>
            <a:off x="0" y="331200"/>
            <a:ext cx="12191999" cy="652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9" name="Google Shape;189;p47"/>
          <p:cNvSpPr txBox="1"/>
          <p:nvPr>
            <p:ph type="title"/>
          </p:nvPr>
        </p:nvSpPr>
        <p:spPr>
          <a:xfrm>
            <a:off x="588961" y="4962214"/>
            <a:ext cx="4173870" cy="1340161"/>
          </a:xfrm>
          <a:prstGeom prst="rect">
            <a:avLst/>
          </a:prstGeom>
          <a:solidFill>
            <a:schemeClr val="accent4">
              <a:alpha val="99607"/>
            </a:schemeClr>
          </a:solidFill>
          <a:ln>
            <a:noFill/>
          </a:ln>
        </p:spPr>
        <p:txBody>
          <a:bodyPr anchorCtr="0" anchor="t" bIns="0" lIns="252000" spcFirstLastPara="1" rIns="252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47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overskrift ved at bruge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billede C">
  <p:cSld name="Titel og billede C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/>
          <p:nvPr>
            <p:ph idx="2" type="pic"/>
          </p:nvPr>
        </p:nvSpPr>
        <p:spPr>
          <a:xfrm>
            <a:off x="0" y="331200"/>
            <a:ext cx="12191999" cy="652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6" name="Google Shape;196;p48"/>
          <p:cNvSpPr txBox="1"/>
          <p:nvPr>
            <p:ph type="title"/>
          </p:nvPr>
        </p:nvSpPr>
        <p:spPr>
          <a:xfrm>
            <a:off x="4779450" y="4497883"/>
            <a:ext cx="6822000" cy="1804492"/>
          </a:xfrm>
          <a:prstGeom prst="rect">
            <a:avLst/>
          </a:prstGeom>
          <a:solidFill>
            <a:schemeClr val="dk1">
              <a:alpha val="99607"/>
            </a:schemeClr>
          </a:solidFill>
          <a:ln>
            <a:noFill/>
          </a:ln>
        </p:spPr>
        <p:txBody>
          <a:bodyPr anchorCtr="0" anchor="t" bIns="108000" lIns="252000" spcFirstLastPara="1" rIns="252000" wrap="square" tIns="216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48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overskrift ved at bruge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billede D">
  <p:cSld name="Titel og billede D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/>
          <p:nvPr>
            <p:ph idx="2" type="pic"/>
          </p:nvPr>
        </p:nvSpPr>
        <p:spPr>
          <a:xfrm>
            <a:off x="0" y="331200"/>
            <a:ext cx="12191999" cy="652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3" name="Google Shape;203;p49"/>
          <p:cNvSpPr txBox="1"/>
          <p:nvPr>
            <p:ph type="title"/>
          </p:nvPr>
        </p:nvSpPr>
        <p:spPr>
          <a:xfrm>
            <a:off x="588963" y="1017402"/>
            <a:ext cx="11012487" cy="917513"/>
          </a:xfrm>
          <a:prstGeom prst="rect">
            <a:avLst/>
          </a:prstGeom>
          <a:solidFill>
            <a:schemeClr val="accent2">
              <a:alpha val="99607"/>
            </a:schemeClr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7" name="Google Shape;207;p49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overskrift ved at bruge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billede E">
  <p:cSld name="Titel og billede 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/>
          <p:nvPr>
            <p:ph idx="2" type="pic"/>
          </p:nvPr>
        </p:nvSpPr>
        <p:spPr>
          <a:xfrm>
            <a:off x="0" y="331200"/>
            <a:ext cx="12191999" cy="652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0" name="Google Shape;210;p50"/>
          <p:cNvSpPr txBox="1"/>
          <p:nvPr>
            <p:ph type="title"/>
          </p:nvPr>
        </p:nvSpPr>
        <p:spPr>
          <a:xfrm>
            <a:off x="588963" y="4161995"/>
            <a:ext cx="11012487" cy="2140380"/>
          </a:xfrm>
          <a:prstGeom prst="rect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anchorCtr="0" anchor="t" bIns="0" lIns="252000" spcFirstLastPara="1" rIns="252000" wrap="square" tIns="1080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4" name="Google Shape;214;p50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overskrift ved at bruge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ørgsmål &amp; kommentarer">
  <p:cSld name="Spørgsmål &amp; kommentar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1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1"/>
          <p:cNvSpPr/>
          <p:nvPr/>
        </p:nvSpPr>
        <p:spPr>
          <a:xfrm>
            <a:off x="3642413" y="900524"/>
            <a:ext cx="4787900" cy="555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9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59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1"/>
          <p:cNvSpPr txBox="1"/>
          <p:nvPr>
            <p:ph type="title"/>
          </p:nvPr>
        </p:nvSpPr>
        <p:spPr>
          <a:xfrm>
            <a:off x="2139732" y="1628776"/>
            <a:ext cx="9461718" cy="3999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b="1"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1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1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51"/>
          <p:cNvSpPr txBox="1"/>
          <p:nvPr/>
        </p:nvSpPr>
        <p:spPr>
          <a:xfrm>
            <a:off x="588964" y="-375558"/>
            <a:ext cx="11012486" cy="306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Fremhæv ord </a:t>
            </a:r>
            <a:r>
              <a:rPr b="0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overskrift ved at bruge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 skrift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segl lille ">
  <p:cSld name="Titel segl lille 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5"/>
          <p:cNvPicPr preferRelativeResize="0"/>
          <p:nvPr/>
        </p:nvPicPr>
        <p:blipFill rotWithShape="1">
          <a:blip r:embed="rId2">
            <a:alphaModFix/>
          </a:blip>
          <a:srcRect b="7654" l="0" r="10627" t="-153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5"/>
          <p:cNvSpPr txBox="1"/>
          <p:nvPr>
            <p:ph type="ctrTitle"/>
          </p:nvPr>
        </p:nvSpPr>
        <p:spPr>
          <a:xfrm>
            <a:off x="0" y="2271092"/>
            <a:ext cx="5959476" cy="389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2340000" lIns="540000" spcFirstLastPara="1" rIns="360000" wrap="square" tIns="46800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587375" y="2610941"/>
            <a:ext cx="4946649" cy="1109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2" type="body"/>
          </p:nvPr>
        </p:nvSpPr>
        <p:spPr>
          <a:xfrm>
            <a:off x="588963" y="4053600"/>
            <a:ext cx="4946649" cy="8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ugerguide">
  <p:cSld name="Brugerguid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2"/>
          <p:cNvSpPr txBox="1"/>
          <p:nvPr/>
        </p:nvSpPr>
        <p:spPr>
          <a:xfrm>
            <a:off x="588964" y="613649"/>
            <a:ext cx="11012486" cy="879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Brugerguide</a:t>
            </a: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Slet, før du færdiggør din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præsentation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2"/>
          <p:cNvSpPr txBox="1"/>
          <p:nvPr/>
        </p:nvSpPr>
        <p:spPr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KU-skabeloner til PowerPoint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Når du åbner PowerPoint på din KU-pc, åbner en skabelon i 16:9-format og med dansk KU-logo.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Når du klikker på KU-fanen i værktøjslinjen, kan du via knappen ”Vælg Skabelon” vælge mellem skabeloner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88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på henholdsvis dansk og engelsk </a:t>
            </a:r>
            <a:endParaRPr/>
          </a:p>
          <a:p>
            <a:pPr indent="-8890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”fuld” eller ”lille” version (i den fulde version ser du et eksempel på hver diastype i venstrespalten)</a:t>
            </a:r>
            <a:endParaRPr/>
          </a:p>
          <a:p>
            <a:pPr indent="-8890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samt en demopræsentation med indsat tekst på engelsk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Hvis du bruger en ”fuld” version, skal du slette de dias, du ikke vil bruge.</a:t>
            </a:r>
            <a:b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Mac-brugere m.fl. kan hente PowerPoint-skabelonerne på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www.designguide.ku.dk/skabeloner/powerpoint/</a:t>
            </a:r>
            <a:br>
              <a:rPr lang="en-GB" sz="8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GB" sz="8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praesentationer/</a:t>
            </a:r>
            <a:endParaRPr sz="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2"/>
          <p:cNvSpPr txBox="1"/>
          <p:nvPr/>
        </p:nvSpPr>
        <p:spPr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Indsæt  din enheds navn (fx institut), sidenummer og dato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Vælg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Indsæt 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topmenuen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Vælg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Sidehoved og Sidefod</a:t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Udfyld felterne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Vælg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Anvend på alle 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eller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Anvend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hvis det kun skal være på et enkelt dias/slide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Oplysningerne placeres i højre side af den grå topbjælke.</a:t>
            </a:r>
            <a:endParaRPr/>
          </a:p>
        </p:txBody>
      </p:sp>
      <p:sp>
        <p:nvSpPr>
          <p:cNvPr id="226" name="Google Shape;226;p52"/>
          <p:cNvSpPr txBox="1"/>
          <p:nvPr/>
        </p:nvSpPr>
        <p:spPr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Lav nyt dias/slide (hhv. 2010- + 2013- og 2016-version) 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Startside/Hjem</a:t>
            </a:r>
            <a:endParaRPr/>
          </a:p>
        </p:txBody>
      </p:sp>
      <p:pic>
        <p:nvPicPr>
          <p:cNvPr id="227" name="Google Shape;227;p52"/>
          <p:cNvPicPr preferRelativeResize="0"/>
          <p:nvPr/>
        </p:nvPicPr>
        <p:blipFill rotWithShape="1">
          <a:blip r:embed="rId5">
            <a:alphaModFix/>
          </a:blip>
          <a:srcRect b="69429" l="36944" r="2271" t="0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/>
        </p:nvSpPr>
        <p:spPr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Diastype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Startside/Hjem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Vælg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at ændre dit nuværende dias/slide til et alternativt layout</a:t>
            </a:r>
            <a:endParaRPr/>
          </a:p>
        </p:txBody>
      </p:sp>
      <p:sp>
        <p:nvSpPr>
          <p:cNvPr id="229" name="Google Shape;229;p52"/>
          <p:cNvSpPr txBox="1"/>
          <p:nvPr/>
        </p:nvSpPr>
        <p:spPr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Skrift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 Anvender skriften Microsoft New Tai Lue i PowerPoint.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2"/>
          <p:cNvSpPr txBox="1"/>
          <p:nvPr/>
        </p:nvSpPr>
        <p:spPr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Gitter- og hjælpelinjer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at se gitter- og hjælpelinjer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Vælg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Gitterlinjer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og/eller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Hjælpelinjer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at etablere flere gitter- og hjælpelinjer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Før musen over en eksisterende hjælpelinje og klik på linjen (koordinater på linjen vises)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nede, mens du flytter placeringen af den eksisterende linje (tilføjer en ny)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Tip: 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Tryk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 + F9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hurtig visning af hjælpelinjer</a:t>
            </a:r>
            <a:endParaRPr/>
          </a:p>
        </p:txBody>
      </p:sp>
      <p:sp>
        <p:nvSpPr>
          <p:cNvPr id="231" name="Google Shape;231;p52"/>
          <p:cNvSpPr txBox="1"/>
          <p:nvPr/>
        </p:nvSpPr>
        <p:spPr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Indsæt billede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På layouts med billedholder: Klik på ikon og vælg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Indsæt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Teksten ”Klik her, hvis du vil udskifte billedet” bliver ikke vist i din præsentation.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 kan hente KU-billeder, som er tilpasset og minimeret til 16:9-format via dette link:</a:t>
            </a:r>
            <a:b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GB" sz="8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https://image.ku.dk/shared/hWmEPPfgximErBNWW58CxRIZfLkOMC9n</a:t>
            </a:r>
            <a:endParaRPr b="0" sz="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Vælg slideshow-visning for at gøre linket aktivt.</a:t>
            </a:r>
            <a:endParaRPr/>
          </a:p>
        </p:txBody>
      </p:sp>
      <p:sp>
        <p:nvSpPr>
          <p:cNvPr id="232" name="Google Shape;232;p52"/>
          <p:cNvSpPr txBox="1"/>
          <p:nvPr/>
        </p:nvSpPr>
        <p:spPr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Billedstørrelser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optimale billedstørrelser 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16:9-format: 1.500 x 818 pixels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 billederne i 72 dpi og i ”jpg-medium-kvalitet”</a:t>
            </a:r>
            <a:endParaRPr/>
          </a:p>
        </p:txBody>
      </p:sp>
      <p:sp>
        <p:nvSpPr>
          <p:cNvPr id="233" name="Google Shape;233;p52"/>
          <p:cNvSpPr txBox="1"/>
          <p:nvPr/>
        </p:nvSpPr>
        <p:spPr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Beskær billede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Klik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Beskær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at ændre billedets fokus/størrelse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Ønsker du at skalere billedet, så hold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-knappen nede, mens du trækker i billedets hjørner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Højreklik på billedet og vælg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Placer bagerst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Tip: 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Hvis du sletter billedet og indsætter et nyt, kan billedet lægge sig foran tekst og grafik. Hvis dette sker, skal du vælge billedet, højreklikke og vælge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Placer bagerst</a:t>
            </a:r>
            <a:endParaRPr/>
          </a:p>
        </p:txBody>
      </p:sp>
      <p:sp>
        <p:nvSpPr>
          <p:cNvPr id="234" name="Google Shape;234;p52"/>
          <p:cNvSpPr txBox="1"/>
          <p:nvPr/>
        </p:nvSpPr>
        <p:spPr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Skabelonens farver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 kan vælge mellem en række farver til baggrunde og grafer.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Højreklik på den flade, du vil skifte farve på, og derefter malerbøtte-ikonet (Fyldfarve til figur)</a:t>
            </a:r>
            <a:endParaRPr/>
          </a:p>
        </p:txBody>
      </p:sp>
      <p:sp>
        <p:nvSpPr>
          <p:cNvPr id="235" name="Google Shape;235;p52"/>
          <p:cNvSpPr txBox="1"/>
          <p:nvPr/>
        </p:nvSpPr>
        <p:spPr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Mere information</a:t>
            </a:r>
            <a:br>
              <a:rPr b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designguiden</a:t>
            </a:r>
            <a: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på</a:t>
            </a:r>
            <a:br>
              <a:rPr b="0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8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www.designguide.ku.dk/skabeloner/powerpoint/</a:t>
            </a:r>
            <a:br>
              <a:rPr b="0" lang="en-GB" sz="8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b="0" lang="en-GB" sz="8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praesentationer/</a:t>
            </a:r>
            <a:endParaRPr b="0" sz="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5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68044" y="4201412"/>
            <a:ext cx="257327" cy="27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223538" y="2795378"/>
            <a:ext cx="288708" cy="27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41826" y="3187789"/>
            <a:ext cx="223122" cy="22884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2"/>
          <p:cNvSpPr txBox="1"/>
          <p:nvPr/>
        </p:nvSpPr>
        <p:spPr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knappen </a:t>
            </a:r>
            <a:r>
              <a:rPr b="1"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Nyt dias/Nyt slide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Klik på øverste del af knappen for at oprette i et dias/slide magen til det markerede. Klik på nederste del for at se et udvalg af mulige layoutvalg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52"/>
          <p:cNvPicPr preferRelativeResize="0"/>
          <p:nvPr/>
        </p:nvPicPr>
        <p:blipFill rotWithShape="1">
          <a:blip r:embed="rId5">
            <a:alphaModFix/>
          </a:blip>
          <a:srcRect b="0" l="2930" r="60887" t="0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52"/>
          <p:cNvSpPr/>
          <p:nvPr/>
        </p:nvSpPr>
        <p:spPr>
          <a:xfrm rot="-1800000">
            <a:off x="4404080" y="1900198"/>
            <a:ext cx="69672" cy="124351"/>
          </a:xfrm>
          <a:custGeom>
            <a:rect b="b" l="l" r="r" t="t"/>
            <a:pathLst>
              <a:path extrusionOk="0" h="1361254" w="76268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2"/>
          <p:cNvSpPr/>
          <p:nvPr/>
        </p:nvSpPr>
        <p:spPr>
          <a:xfrm rot="-1800000">
            <a:off x="4416414" y="2138150"/>
            <a:ext cx="69672" cy="124351"/>
          </a:xfrm>
          <a:custGeom>
            <a:rect b="b" l="l" r="r" t="t"/>
            <a:pathLst>
              <a:path extrusionOk="0" h="1361254" w="76268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segl stor ">
  <p:cSld name="Titel segl stor 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6"/>
          <p:cNvPicPr preferRelativeResize="0"/>
          <p:nvPr/>
        </p:nvPicPr>
        <p:blipFill rotWithShape="1">
          <a:blip r:embed="rId2">
            <a:alphaModFix/>
          </a:blip>
          <a:srcRect b="7654" l="0" r="10627" t="-153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6"/>
          <p:cNvSpPr txBox="1"/>
          <p:nvPr>
            <p:ph type="ctrTitle"/>
          </p:nvPr>
        </p:nvSpPr>
        <p:spPr>
          <a:xfrm>
            <a:off x="0" y="691815"/>
            <a:ext cx="5959476" cy="54740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3384000" lIns="540000" spcFirstLastPara="1" rIns="360000" wrap="square" tIns="468000">
            <a:noAutofit/>
          </a:bodyPr>
          <a:lstStyle>
            <a:lvl1pPr lvl="0" algn="l">
              <a:lnSpc>
                <a:spcPct val="9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587375" y="1020200"/>
            <a:ext cx="4946649" cy="1345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2" type="subTitle"/>
          </p:nvPr>
        </p:nvSpPr>
        <p:spPr>
          <a:xfrm>
            <a:off x="588964" y="3007285"/>
            <a:ext cx="4946648" cy="72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26"/>
          <p:cNvSpPr txBox="1"/>
          <p:nvPr>
            <p:ph idx="3" type="body"/>
          </p:nvPr>
        </p:nvSpPr>
        <p:spPr>
          <a:xfrm>
            <a:off x="588963" y="4053600"/>
            <a:ext cx="4946649" cy="8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billede lille højre">
  <p:cSld name="Titel billede lille høj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7"/>
          <p:cNvPicPr preferRelativeResize="0"/>
          <p:nvPr>
            <p:ph idx="2" type="pic"/>
          </p:nvPr>
        </p:nvPicPr>
        <p:blipFill/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45" name="Google Shape;45;p27"/>
          <p:cNvSpPr txBox="1"/>
          <p:nvPr>
            <p:ph type="ctrTitle"/>
          </p:nvPr>
        </p:nvSpPr>
        <p:spPr>
          <a:xfrm>
            <a:off x="6243638" y="2271092"/>
            <a:ext cx="5948362" cy="389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2448000" lIns="360000" spcFirstLastPara="1" rIns="540000" wrap="square" tIns="46800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6622258" y="2610941"/>
            <a:ext cx="4962920" cy="1109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622257" y="4053600"/>
            <a:ext cx="4979193" cy="8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billede stor højre">
  <p:cSld name="1_Titel billede stor højr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8"/>
          <p:cNvPicPr preferRelativeResize="0"/>
          <p:nvPr>
            <p:ph idx="2" type="pic"/>
          </p:nvPr>
        </p:nvPicPr>
        <p:blipFill/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3" name="Google Shape;53;p28"/>
          <p:cNvSpPr txBox="1"/>
          <p:nvPr>
            <p:ph type="ctrTitle"/>
          </p:nvPr>
        </p:nvSpPr>
        <p:spPr>
          <a:xfrm>
            <a:off x="6243638" y="691815"/>
            <a:ext cx="5948362" cy="54740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3384000" lIns="360000" spcFirstLastPara="1" rIns="540000" wrap="square" tIns="46800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6622257" y="4053600"/>
            <a:ext cx="4979193" cy="8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3" type="subTitle"/>
          </p:nvPr>
        </p:nvSpPr>
        <p:spPr>
          <a:xfrm>
            <a:off x="6622257" y="3007285"/>
            <a:ext cx="4979193" cy="72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28"/>
          <p:cNvSpPr txBox="1"/>
          <p:nvPr>
            <p:ph idx="4" type="body"/>
          </p:nvPr>
        </p:nvSpPr>
        <p:spPr>
          <a:xfrm>
            <a:off x="6622257" y="1020200"/>
            <a:ext cx="4977606" cy="1345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billede lille venstre ">
  <p:cSld name="Titel billede lille venstre 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9" name="Google Shape;59;p29"/>
          <p:cNvSpPr txBox="1"/>
          <p:nvPr>
            <p:ph type="ctrTitle"/>
          </p:nvPr>
        </p:nvSpPr>
        <p:spPr>
          <a:xfrm>
            <a:off x="0" y="2271092"/>
            <a:ext cx="5959476" cy="389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2340000" lIns="540000" spcFirstLastPara="1" rIns="360000" wrap="square" tIns="46800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87375" y="2610941"/>
            <a:ext cx="4946649" cy="1109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3" type="body"/>
          </p:nvPr>
        </p:nvSpPr>
        <p:spPr>
          <a:xfrm>
            <a:off x="588963" y="4042705"/>
            <a:ext cx="4983162" cy="8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to indholdsobjekter 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588964" y="620714"/>
            <a:ext cx="11012486" cy="865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588964" y="1628775"/>
            <a:ext cx="53568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2" type="body"/>
          </p:nvPr>
        </p:nvSpPr>
        <p:spPr>
          <a:xfrm>
            <a:off x="6246000" y="1628776"/>
            <a:ext cx="53568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934">
          <p15:clr>
            <a:srgbClr val="F26B43"/>
          </p15:clr>
        </p15:guide>
        <p15:guide id="2" pos="3746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indhold og billede">
  <p:cSld name="Titel, indhold og bille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>
            <p:ph idx="2" type="pic"/>
          </p:nvPr>
        </p:nvSpPr>
        <p:spPr>
          <a:xfrm>
            <a:off x="6244651" y="1628775"/>
            <a:ext cx="5356800" cy="4672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1" name="Google Shape;71;p31"/>
          <p:cNvSpPr txBox="1"/>
          <p:nvPr>
            <p:ph type="title"/>
          </p:nvPr>
        </p:nvSpPr>
        <p:spPr>
          <a:xfrm>
            <a:off x="588965" y="620712"/>
            <a:ext cx="11012486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588964" y="1628775"/>
            <a:ext cx="53568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/>
          <p:nvPr/>
        </p:nvSpPr>
        <p:spPr>
          <a:xfrm>
            <a:off x="0" y="0"/>
            <a:ext cx="12192000" cy="33265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EEFEE">
                  <a:alpha val="9254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2"/>
          <p:cNvPicPr preferRelativeResize="0"/>
          <p:nvPr/>
        </p:nvPicPr>
        <p:blipFill rotWithShape="1">
          <a:blip r:embed="rId1">
            <a:alphaModFix/>
          </a:blip>
          <a:srcRect b="13844" l="12042" r="17198" t="11447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4698" y="96467"/>
            <a:ext cx="2346641" cy="15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236495" y="85745"/>
            <a:ext cx="6981162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1">
          <p15:clr>
            <a:srgbClr val="F26B43"/>
          </p15:clr>
        </p15:guide>
        <p15:guide id="2" orient="horz" pos="935">
          <p15:clr>
            <a:srgbClr val="F26B43"/>
          </p15:clr>
        </p15:guide>
        <p15:guide id="3" pos="371">
          <p15:clr>
            <a:srgbClr val="F26B43"/>
          </p15:clr>
        </p15:guide>
        <p15:guide id="4" pos="7308">
          <p15:clr>
            <a:srgbClr val="F26B43"/>
          </p15:clr>
        </p15:guide>
        <p15:guide id="5" orient="horz" pos="1026">
          <p15:clr>
            <a:srgbClr val="F26B43"/>
          </p15:clr>
        </p15:guide>
        <p15:guide id="6" orient="horz" pos="39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"/>
          <p:cNvPicPr preferRelativeResize="0"/>
          <p:nvPr/>
        </p:nvPicPr>
        <p:blipFill rotWithShape="1">
          <a:blip r:embed="rId3">
            <a:alphaModFix/>
          </a:blip>
          <a:srcRect b="1" l="3111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"/>
          <p:cNvSpPr txBox="1"/>
          <p:nvPr>
            <p:ph type="ctrTitle"/>
          </p:nvPr>
        </p:nvSpPr>
        <p:spPr>
          <a:xfrm>
            <a:off x="0" y="691815"/>
            <a:ext cx="5959476" cy="54740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3384000" lIns="540000" spcFirstLastPara="1" rIns="360000" wrap="square" tIns="46800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0" name="Google Shape;250;p1"/>
          <p:cNvSpPr txBox="1"/>
          <p:nvPr>
            <p:ph idx="1" type="body"/>
          </p:nvPr>
        </p:nvSpPr>
        <p:spPr>
          <a:xfrm>
            <a:off x="587375" y="1020200"/>
            <a:ext cx="4946649" cy="1345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Data Visualisation and Storytelling	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 txBox="1"/>
          <p:nvPr>
            <p:ph idx="3" type="subTitle"/>
          </p:nvPr>
        </p:nvSpPr>
        <p:spPr>
          <a:xfrm>
            <a:off x="588962" y="3007285"/>
            <a:ext cx="4946649" cy="72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Spatial Data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"/>
          <p:cNvSpPr txBox="1"/>
          <p:nvPr>
            <p:ph idx="4" type="body"/>
          </p:nvPr>
        </p:nvSpPr>
        <p:spPr>
          <a:xfrm>
            <a:off x="588962" y="4053600"/>
            <a:ext cx="4946650" cy="8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GB">
                <a:latin typeface="Arial"/>
                <a:ea typeface="Arial"/>
                <a:cs typeface="Arial"/>
                <a:sym typeface="Arial"/>
              </a:rPr>
              <a:t>KC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09.2023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 txBox="1"/>
          <p:nvPr>
            <p:ph idx="4294967295" type="dt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254" name="Google Shape;254;p1"/>
          <p:cNvSpPr txBox="1"/>
          <p:nvPr>
            <p:ph idx="4294967295" type="sldNum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Creating maps in R- basics</a:t>
            </a:r>
            <a:endParaRPr/>
          </a:p>
        </p:txBody>
      </p:sp>
      <p:sp>
        <p:nvSpPr>
          <p:cNvPr id="338" name="Google Shape;338;p10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339" name="Google Shape;339;p10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map of the world&#10;&#10;Description automatically generated" id="340" name="Google Shape;34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697" y="1235373"/>
            <a:ext cx="10409020" cy="520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Creating maps in R- Real world example</a:t>
            </a:r>
            <a:endParaRPr/>
          </a:p>
        </p:txBody>
      </p:sp>
      <p:sp>
        <p:nvSpPr>
          <p:cNvPr id="347" name="Google Shape;347;p11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348" name="Google Shape;348;p11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screenshot of a computer&#10;&#10;Description automatically generated" id="349" name="Google Shape;34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17" y="1842485"/>
            <a:ext cx="11980166" cy="336521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1"/>
          <p:cNvSpPr/>
          <p:nvPr/>
        </p:nvSpPr>
        <p:spPr>
          <a:xfrm>
            <a:off x="7719934" y="1800789"/>
            <a:ext cx="1304144" cy="344860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1" lang="en-GB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Creating maps in R- Real world example</a:t>
            </a:r>
            <a:endParaRPr/>
          </a:p>
        </p:txBody>
      </p:sp>
      <p:sp>
        <p:nvSpPr>
          <p:cNvPr id="357" name="Google Shape;357;p12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26/09/2023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screen with colorful text&#10;&#10;Description automatically generated" id="359" name="Google Shape;35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928" y="1612414"/>
            <a:ext cx="10592557" cy="469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"/>
          <p:cNvSpPr txBox="1"/>
          <p:nvPr>
            <p:ph type="title"/>
          </p:nvPr>
        </p:nvSpPr>
        <p:spPr>
          <a:xfrm>
            <a:off x="8129600" y="2694030"/>
            <a:ext cx="2708289" cy="1469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1" lang="en-GB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Creating maps in R- real world example</a:t>
            </a:r>
            <a:endParaRPr/>
          </a:p>
        </p:txBody>
      </p:sp>
      <p:sp>
        <p:nvSpPr>
          <p:cNvPr id="366" name="Google Shape;366;p13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26/09/2023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ap of the continent&#10;&#10;Description automatically generated" id="368" name="Google Shape;36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5" y="360055"/>
            <a:ext cx="7230081" cy="643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1" lang="en-GB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Another example- tmap library</a:t>
            </a:r>
            <a:endParaRPr/>
          </a:p>
        </p:txBody>
      </p:sp>
      <p:sp>
        <p:nvSpPr>
          <p:cNvPr id="375" name="Google Shape;375;p14"/>
          <p:cNvSpPr txBox="1"/>
          <p:nvPr>
            <p:ph idx="1" type="body"/>
          </p:nvPr>
        </p:nvSpPr>
        <p:spPr>
          <a:xfrm>
            <a:off x="413886" y="1628775"/>
            <a:ext cx="11386687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Tmap Thematic maps</a:t>
            </a:r>
            <a:endParaRPr/>
          </a:p>
          <a:p>
            <a:pPr indent="-360000" lvl="0" marL="3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 to ggplot- specifically geared towards maps. You add subsequent layers- </a:t>
            </a:r>
            <a:endParaRPr/>
          </a:p>
          <a:p>
            <a:pPr indent="-358775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axes </a:t>
            </a:r>
            <a:endParaRPr/>
          </a:p>
          <a:p>
            <a:pPr indent="-358775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scales</a:t>
            </a:r>
            <a:endParaRPr/>
          </a:p>
          <a:p>
            <a:pPr indent="-358775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 layers of topography</a:t>
            </a:r>
            <a:endParaRPr/>
          </a:p>
          <a:p>
            <a:pPr indent="-360000" lvl="0" marL="3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also create interactive maps (more to come on day 4)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4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26/09/2023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4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1" lang="en-GB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Another example- tmap library</a:t>
            </a:r>
            <a:endParaRPr/>
          </a:p>
        </p:txBody>
      </p:sp>
      <p:sp>
        <p:nvSpPr>
          <p:cNvPr id="384" name="Google Shape;384;p15"/>
          <p:cNvSpPr txBox="1"/>
          <p:nvPr>
            <p:ph idx="1" type="body"/>
          </p:nvPr>
        </p:nvSpPr>
        <p:spPr>
          <a:xfrm>
            <a:off x="9076623" y="3502078"/>
            <a:ext cx="2714324" cy="457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GB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Example- RStudio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7600" lvl="0" marL="3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7600" lvl="0" marL="3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5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26/09/2023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5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screen with text&#10;&#10;Description automatically generated" id="387" name="Google Shape;3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79" y="1224430"/>
            <a:ext cx="8595050" cy="501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1" lang="en-GB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Tmap code- Works similar to ggplot</a:t>
            </a:r>
            <a:endParaRPr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26/09/2023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6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 shot of a computer code&#10;&#10;Description automatically generated" id="396" name="Google Shape;39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743" y="1628775"/>
            <a:ext cx="7968927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"/>
          <p:cNvSpPr txBox="1"/>
          <p:nvPr>
            <p:ph type="title"/>
          </p:nvPr>
        </p:nvSpPr>
        <p:spPr>
          <a:xfrm>
            <a:off x="7597825" y="2934999"/>
            <a:ext cx="2731286" cy="988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1" lang="en-GB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Creating maps using Tmap</a:t>
            </a:r>
            <a:endParaRPr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7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26/09/2023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7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ap of africa with different colored squares&#10;&#10;Description automatically generated" id="405" name="Google Shape;40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09" y="363697"/>
            <a:ext cx="5027313" cy="642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Some fancy looking maps</a:t>
            </a:r>
            <a:endParaRPr/>
          </a:p>
        </p:txBody>
      </p:sp>
      <p:pic>
        <p:nvPicPr>
          <p:cNvPr descr="A map of italy with purple streaks&#10;&#10;Description automatically generated" id="412" name="Google Shape;41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04" y="1563686"/>
            <a:ext cx="6231466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8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414" name="Google Shape;414;p18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map of france with a pointy tower&#10;&#10;Description automatically generated" id="415" name="Google Shape;41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5656" y="1563686"/>
            <a:ext cx="5341257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8"/>
          <p:cNvSpPr txBox="1"/>
          <p:nvPr/>
        </p:nvSpPr>
        <p:spPr>
          <a:xfrm flipH="1">
            <a:off x="276804" y="6392859"/>
            <a:ext cx="103738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https://www.visualcapitalist.com/wp-content/uploads/2023/02/Visualizing-Population-Density-in-France-Full-Size.html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https://www.visualcapitalist.com/wp-content/uploads/2023/02/Visualizing-Population-Density-in-Italy-Full-Size.html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Some fancy looking maps</a:t>
            </a:r>
            <a:endParaRPr/>
          </a:p>
        </p:txBody>
      </p:sp>
      <p:pic>
        <p:nvPicPr>
          <p:cNvPr descr="A map of italy with purple streaks&#10;&#10;Description automatically generated" id="423" name="Google Shape;42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04" y="1563686"/>
            <a:ext cx="6231466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9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425" name="Google Shape;425;p19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map of france with a pointy tower&#10;&#10;Description automatically generated" id="426" name="Google Shape;4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5656" y="1563686"/>
            <a:ext cx="5341257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9"/>
          <p:cNvSpPr txBox="1"/>
          <p:nvPr/>
        </p:nvSpPr>
        <p:spPr>
          <a:xfrm>
            <a:off x="276804" y="1592361"/>
            <a:ext cx="6231466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i="0" lang="en-GB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Looks fancy…What is wrong with the map? (Day1)</a:t>
            </a:r>
            <a:endParaRPr/>
          </a:p>
        </p:txBody>
      </p:sp>
      <p:sp>
        <p:nvSpPr>
          <p:cNvPr id="428" name="Google Shape;428;p19"/>
          <p:cNvSpPr txBox="1"/>
          <p:nvPr/>
        </p:nvSpPr>
        <p:spPr>
          <a:xfrm flipH="1">
            <a:off x="276804" y="6392859"/>
            <a:ext cx="103738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https://www.visualcapitalist.com/wp-content/uploads/2023/02/Visualizing-Population-Density-in-France-Full-Size.html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https://www.visualcapitalist.com/wp-content/uploads/2023/02/Visualizing-Population-Density-in-Italy-Full-Size.html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Introduction to Spatial Data</a:t>
            </a:r>
            <a:endParaRPr/>
          </a:p>
        </p:txBody>
      </p:sp>
      <p:sp>
        <p:nvSpPr>
          <p:cNvPr id="261" name="Google Shape;261;p2"/>
          <p:cNvSpPr txBox="1"/>
          <p:nvPr>
            <p:ph idx="1" type="body"/>
          </p:nvPr>
        </p:nvSpPr>
        <p:spPr>
          <a:xfrm>
            <a:off x="588963" y="1628775"/>
            <a:ext cx="11012488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Spatial Data- Any data or containing information about a specific location on the Earth’s surface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Useful for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Disease mapping and surveillance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Health impacts of pollution levels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Resource allocation based on population density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Genomics and population studies</a:t>
            </a:r>
            <a:endParaRPr/>
          </a:p>
        </p:txBody>
      </p:sp>
      <p:sp>
        <p:nvSpPr>
          <p:cNvPr id="262" name="Google Shape;262;p2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263" name="Google Shape;263;p2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0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Functional vs Fancy</a:t>
            </a:r>
            <a:endParaRPr/>
          </a:p>
        </p:txBody>
      </p:sp>
      <p:pic>
        <p:nvPicPr>
          <p:cNvPr descr="A map of france with different colored areas&#10;&#10;Description automatically generated" id="435" name="Google Shape;43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638" y="1563686"/>
            <a:ext cx="46736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0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437" name="Google Shape;437;p20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map of france with a pointy tower&#10;&#10;Description automatically generated" id="438" name="Google Shape;4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193" y="1548150"/>
            <a:ext cx="5341257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0"/>
          <p:cNvSpPr txBox="1"/>
          <p:nvPr/>
        </p:nvSpPr>
        <p:spPr>
          <a:xfrm>
            <a:off x="5532840" y="3577173"/>
            <a:ext cx="6171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/>
          </a:p>
        </p:txBody>
      </p:sp>
      <p:sp>
        <p:nvSpPr>
          <p:cNvPr id="440" name="Google Shape;440;p20"/>
          <p:cNvSpPr txBox="1"/>
          <p:nvPr/>
        </p:nvSpPr>
        <p:spPr>
          <a:xfrm flipH="1">
            <a:off x="226694" y="6505576"/>
            <a:ext cx="69170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https://maps-france.com/maps-france-geography/france-population-map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https://www.visualcapitalist.com/wp-content/uploads/2023/02/Visualizing-Population-Density-in-France-Full-Size.html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Continued in Practical Session</a:t>
            </a:r>
            <a:endParaRPr/>
          </a:p>
        </p:txBody>
      </p:sp>
      <p:sp>
        <p:nvSpPr>
          <p:cNvPr id="447" name="Google Shape;447;p21"/>
          <p:cNvSpPr txBox="1"/>
          <p:nvPr>
            <p:ph idx="1" type="body"/>
          </p:nvPr>
        </p:nvSpPr>
        <p:spPr>
          <a:xfrm>
            <a:off x="588963" y="1628775"/>
            <a:ext cx="11012488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Installing Libraries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Plots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Adding Scales, Directions, Coordinates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Adding points based on coordinates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Thematic Maps</a:t>
            </a:r>
            <a:endParaRPr/>
          </a:p>
          <a:p>
            <a:pPr indent="-457199" lvl="1" marL="8163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Interactive Maps</a:t>
            </a:r>
            <a:endParaRPr/>
          </a:p>
          <a:p>
            <a:pPr indent="-457199" lvl="1" marL="8163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Layers </a:t>
            </a:r>
            <a:endParaRPr/>
          </a:p>
          <a:p>
            <a:pPr indent="-457199" lvl="1" marL="8163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Shading and Facets	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1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449" name="Google Shape;449;p21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Introduction to Spatial Data- Basic Terms</a:t>
            </a:r>
            <a:endParaRPr/>
          </a:p>
        </p:txBody>
      </p:sp>
      <p:sp>
        <p:nvSpPr>
          <p:cNvPr id="270" name="Google Shape;270;p3"/>
          <p:cNvSpPr txBox="1"/>
          <p:nvPr>
            <p:ph idx="1" type="body"/>
          </p:nvPr>
        </p:nvSpPr>
        <p:spPr>
          <a:xfrm>
            <a:off x="588963" y="1628775"/>
            <a:ext cx="11012488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Vector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Graphical representations of the real world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lines, polygons, shapes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272" name="Google Shape;272;p3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blue line drawing of a bird&#10;&#10;Description automatically generated" id="273" name="Google Shape;2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2405" y="2838530"/>
            <a:ext cx="3156706" cy="346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Introduction to Spatial Data- Basic Terms</a:t>
            </a:r>
            <a:endParaRPr/>
          </a:p>
        </p:txBody>
      </p:sp>
      <p:sp>
        <p:nvSpPr>
          <p:cNvPr id="280" name="Google Shape;280;p4"/>
          <p:cNvSpPr txBox="1"/>
          <p:nvPr>
            <p:ph idx="1" type="body"/>
          </p:nvPr>
        </p:nvSpPr>
        <p:spPr>
          <a:xfrm>
            <a:off x="588963" y="1628775"/>
            <a:ext cx="11012488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Raster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presented in a grid of pixels. Each pixel has a value- usually colour, or some unit of measurement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Think of a raster as a layer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Usually satellite images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282" name="Google Shape;282;p4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blue and white square with a symbol&#10;&#10;Description automatically generated with medium confidence" id="283" name="Google Shape;2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2330" y="2773442"/>
            <a:ext cx="3446781" cy="346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Vector vs Raster</a:t>
            </a:r>
            <a:endParaRPr/>
          </a:p>
        </p:txBody>
      </p:sp>
      <p:pic>
        <p:nvPicPr>
          <p:cNvPr descr="A close-up of a cross-stitch&#10;&#10;Description automatically generated" id="290" name="Google Shape;29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3" y="1842485"/>
            <a:ext cx="5637709" cy="298813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292" name="Google Shape;292;p5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different types of land&#10;&#10;Description automatically generated" id="293" name="Google Shape;2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5407" y="1842485"/>
            <a:ext cx="4128680" cy="437035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"/>
          <p:cNvSpPr txBox="1"/>
          <p:nvPr/>
        </p:nvSpPr>
        <p:spPr>
          <a:xfrm>
            <a:off x="90240" y="6571016"/>
            <a:ext cx="7155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Saab, D. J. (2004). Conceptualizing space: mapping schemas as meaningful representations–Indigenous narratives of place.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Latitudes and Longitudes</a:t>
            </a:r>
            <a:endParaRPr/>
          </a:p>
        </p:txBody>
      </p:sp>
      <p:sp>
        <p:nvSpPr>
          <p:cNvPr id="301" name="Google Shape;301;p6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302" name="Google Shape;302;p6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3" name="Google Shape;303;p6"/>
          <p:cNvSpPr txBox="1"/>
          <p:nvPr/>
        </p:nvSpPr>
        <p:spPr>
          <a:xfrm>
            <a:off x="90240" y="6571016"/>
            <a:ext cx="2812243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https://journeynorth.org/tm/LongitudeIntro.html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lobes with lines and numbers&#10;&#10;Description automatically generated with medium confidence" id="304" name="Google Shape;3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532" y="1306923"/>
            <a:ext cx="9293350" cy="50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1" lang="en-GB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Creating maps in R- plotting basic maps</a:t>
            </a:r>
            <a:endParaRPr/>
          </a:p>
        </p:txBody>
      </p:sp>
      <p:pic>
        <p:nvPicPr>
          <p:cNvPr descr="A screen shot of a computer code&#10;&#10;Description automatically generated" id="311" name="Google Shape;31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3" y="1484312"/>
            <a:ext cx="10945548" cy="475297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7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313" name="Google Shape;313;p7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1" lang="en-GB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Creating maps in R- basics</a:t>
            </a:r>
            <a:endParaRPr/>
          </a:p>
        </p:txBody>
      </p:sp>
      <p:sp>
        <p:nvSpPr>
          <p:cNvPr id="320" name="Google Shape;320;p8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321" name="Google Shape;321;p8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map of the world&#10;&#10;Description automatically generated" id="322" name="Google Shape;32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374" y="1405226"/>
            <a:ext cx="10071666" cy="493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/>
          <p:nvPr>
            <p:ph type="title"/>
          </p:nvPr>
        </p:nvSpPr>
        <p:spPr>
          <a:xfrm>
            <a:off x="588963" y="620714"/>
            <a:ext cx="11012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1" lang="en-GB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Creating maps in R- add axes, titles</a:t>
            </a:r>
            <a:endParaRPr/>
          </a:p>
        </p:txBody>
      </p:sp>
      <p:sp>
        <p:nvSpPr>
          <p:cNvPr id="329" name="Google Shape;329;p9"/>
          <p:cNvSpPr txBox="1"/>
          <p:nvPr>
            <p:ph idx="10" type="dt"/>
          </p:nvPr>
        </p:nvSpPr>
        <p:spPr>
          <a:xfrm>
            <a:off x="10329111" y="85745"/>
            <a:ext cx="814976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26/09/2023</a:t>
            </a:r>
            <a:endParaRPr/>
          </a:p>
        </p:txBody>
      </p:sp>
      <p:sp>
        <p:nvSpPr>
          <p:cNvPr id="330" name="Google Shape;330;p9"/>
          <p:cNvSpPr txBox="1"/>
          <p:nvPr>
            <p:ph idx="12" type="sldNum"/>
          </p:nvPr>
        </p:nvSpPr>
        <p:spPr>
          <a:xfrm>
            <a:off x="11219691" y="85745"/>
            <a:ext cx="381759" cy="176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screen shot of a computer code&#10;&#10;Description automatically generated" id="331" name="Google Shape;33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32" y="1698725"/>
            <a:ext cx="10871950" cy="34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2023-09-21T10:10:34Z</dcterms:created>
  <dc:creator>Kaustubh Sanjay Chakradeo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www.skabelon.dk</vt:lpwstr>
  </property>
</Properties>
</file>