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3" r:id="rId13"/>
    <p:sldId id="274" r:id="rId14"/>
    <p:sldId id="275" r:id="rId15"/>
    <p:sldId id="27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3" r:id="rId27"/>
    <p:sldId id="304" r:id="rId28"/>
    <p:sldId id="305" r:id="rId29"/>
    <p:sldId id="306" r:id="rId30"/>
    <p:sldId id="307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09" r:id="rId43"/>
    <p:sldId id="310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04800" y="6477000"/>
            <a:ext cx="571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13-</a:t>
            </a:r>
            <a:fld id="{B54C9C94-3269-46A6-AA3B-9F58E4FDF39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DA0D-EEA8-4F85-BEAD-D06C0F8A1898}" type="datetimeFigureOut">
              <a:rPr lang="zh-TW" altLang="en-US" smtClean="0"/>
              <a:pPr/>
              <a:t>2012/5/9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Linear Regression </a:t>
            </a:r>
            <a:r>
              <a:rPr lang="en-US" altLang="zh-TW" dirty="0" smtClean="0">
                <a:ea typeface="新細明體" charset="-120"/>
              </a:rPr>
              <a:t>Example Data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3998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0306415"/>
              </p:ext>
            </p:extLst>
          </p:nvPr>
        </p:nvGraphicFramePr>
        <p:xfrm>
          <a:off x="457200" y="1600200"/>
          <a:ext cx="8229600" cy="45377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marL="107343" marR="1073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marL="107343" marR="1073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43816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02EB83C2-2339-4D58-A43B-1BE5641DDA7F}" type="slidenum">
              <a:rPr lang="en-US" altLang="zh-TW"/>
              <a:pPr/>
              <a:t>1</a:t>
            </a:fld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6613BD8-F9EE-4812-BD70-2683DAECF36A}" type="slidenum">
              <a:rPr lang="en-US" altLang="zh-TW"/>
              <a:pPr/>
              <a:t>10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Measures of Variation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7010400" cy="671513"/>
          </a:xfrm>
          <a:noFill/>
          <a:ln/>
        </p:spPr>
        <p:txBody>
          <a:bodyPr lIns="85342" tIns="42672" rIns="85342" bIns="42672"/>
          <a:lstStyle/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Total variation is made up of two parts: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76400" y="2362200"/>
          <a:ext cx="5857875" cy="611188"/>
        </p:xfrm>
        <a:graphic>
          <a:graphicData uri="http://schemas.openxmlformats.org/presentationml/2006/ole">
            <p:oleObj spid="_x0000_s8200" name="Equation" r:id="rId3" imgW="1688367" imgH="177723" progId="Equation.3">
              <p:embed/>
            </p:oleObj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066800" y="3124200"/>
            <a:ext cx="1600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Total Sum of </a:t>
            </a: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Squares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505200" y="3124200"/>
            <a:ext cx="2057400" cy="76200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Regression Sum of Squares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477000" y="3124200"/>
            <a:ext cx="2057400" cy="762000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Error Sum of Squares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52400" y="4191000"/>
          <a:ext cx="2833688" cy="603250"/>
        </p:xfrm>
        <a:graphic>
          <a:graphicData uri="http://schemas.openxmlformats.org/presentationml/2006/ole">
            <p:oleObj spid="_x0000_s8201" name="Equation" r:id="rId4" imgW="1244060" imgH="266584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096000" y="4191000"/>
          <a:ext cx="2860675" cy="604838"/>
        </p:xfrm>
        <a:graphic>
          <a:graphicData uri="http://schemas.openxmlformats.org/presentationml/2006/ole">
            <p:oleObj spid="_x0000_s8202" name="Equation" r:id="rId5" imgW="1256755" imgH="266584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200400" y="4191000"/>
          <a:ext cx="2762250" cy="582613"/>
        </p:xfrm>
        <a:graphic>
          <a:graphicData uri="http://schemas.openxmlformats.org/presentationml/2006/ole">
            <p:oleObj spid="_x0000_s8203" name="Equation" r:id="rId6" imgW="1256755" imgH="266584" progId="Equation.3">
              <p:embed/>
            </p:oleObj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981200" y="48006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Times New Roman" pitchFamily="18" charset="0"/>
                <a:ea typeface="新細明體" charset="-120"/>
              </a:rPr>
              <a:t>where: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Mean value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sz="2000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Observed values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  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Predicted value of Y for the given X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value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895600" y="5867400"/>
          <a:ext cx="241300" cy="317500"/>
        </p:xfrm>
        <a:graphic>
          <a:graphicData uri="http://schemas.openxmlformats.org/presentationml/2006/ole">
            <p:oleObj spid="_x0000_s8204" name="Equation" r:id="rId7" imgW="152268" imgH="203024" progId="Equation.3">
              <p:embed/>
            </p:oleObj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2895600" y="5105400"/>
          <a:ext cx="288925" cy="385763"/>
        </p:xfrm>
        <a:graphic>
          <a:graphicData uri="http://schemas.openxmlformats.org/presentationml/2006/ole">
            <p:oleObj spid="_x0000_s8205" name="Equation" r:id="rId8" imgW="152268" imgH="203024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87C4B58-E4F7-4A9E-B615-EDE24C8C8891}" type="slidenum">
              <a:rPr lang="en-US" altLang="zh-TW"/>
              <a:pPr/>
              <a:t>11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Coefficient of Determination, r</a:t>
            </a:r>
            <a:r>
              <a:rPr lang="en-US" altLang="zh-TW" baseline="30000" dirty="0">
                <a:ea typeface="新細明體" charset="-120"/>
              </a:rPr>
              <a:t>2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3775" y="1625600"/>
            <a:ext cx="7620000" cy="4532313"/>
          </a:xfrm>
          <a:noFill/>
          <a:ln/>
        </p:spPr>
        <p:txBody>
          <a:bodyPr lIns="85342" tIns="42672" rIns="85342" bIns="42672"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The coefficient of determination is the portion of the total variation in the dependent variable that is explained by variation in the independent variable</a:t>
            </a:r>
          </a:p>
          <a:p>
            <a:r>
              <a:rPr lang="en-US" altLang="zh-TW" sz="2800" dirty="0">
                <a:ea typeface="新細明體" charset="-120"/>
              </a:rPr>
              <a:t>The coefficient of determination is also called r-squared and is denoted as r</a:t>
            </a:r>
            <a:r>
              <a:rPr lang="en-US" altLang="zh-TW" sz="2800" baseline="30000" dirty="0">
                <a:ea typeface="新細明體" charset="-120"/>
              </a:rPr>
              <a:t>2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886200" y="5562600"/>
          <a:ext cx="1831975" cy="595313"/>
        </p:xfrm>
        <a:graphic>
          <a:graphicData uri="http://schemas.openxmlformats.org/presentationml/2006/ole">
            <p:oleObj spid="_x0000_s9220" name="Equation" r:id="rId3" imgW="622030" imgH="203112" progId="Equation.3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08175" y="4481513"/>
          <a:ext cx="5792788" cy="906462"/>
        </p:xfrm>
        <a:graphic>
          <a:graphicData uri="http://schemas.openxmlformats.org/presentationml/2006/ole">
            <p:oleObj spid="_x0000_s9221" name="Equation" r:id="rId4" imgW="26670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0426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3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E7A6533-9935-4370-872D-F897AE957231}" type="slidenum">
              <a:rPr lang="en-US" altLang="zh-TW"/>
              <a:pPr/>
              <a:t>12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Coefficient of Determination, r</a:t>
            </a:r>
            <a:r>
              <a:rPr lang="en-US" altLang="zh-TW" baseline="30000">
                <a:ea typeface="新細明體" charset="-120"/>
              </a:rPr>
              <a:t>2</a:t>
            </a:r>
          </a:p>
        </p:txBody>
      </p:sp>
      <p:sp>
        <p:nvSpPr>
          <p:cNvPr id="60542" name="Line 126"/>
          <p:cNvSpPr>
            <a:spLocks noChangeShapeType="1"/>
          </p:cNvSpPr>
          <p:nvPr/>
        </p:nvSpPr>
        <p:spPr bwMode="auto">
          <a:xfrm flipV="1">
            <a:off x="3429000" y="1981200"/>
            <a:ext cx="838200" cy="304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3" name="Text Box 127"/>
          <p:cNvSpPr txBox="1">
            <a:spLocks noChangeArrowheads="1"/>
          </p:cNvSpPr>
          <p:nvPr/>
        </p:nvSpPr>
        <p:spPr bwMode="auto">
          <a:xfrm>
            <a:off x="5105400" y="2514600"/>
            <a:ext cx="3692525" cy="1006475"/>
          </a:xfrm>
          <a:prstGeom prst="rect">
            <a:avLst/>
          </a:prstGeom>
          <a:solidFill>
            <a:srgbClr val="00B0F0">
              <a:alpha val="58824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58.08% of the variation in house prices is explained by variation in square feet</a:t>
            </a:r>
          </a:p>
        </p:txBody>
      </p:sp>
      <p:sp>
        <p:nvSpPr>
          <p:cNvPr id="60544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5" name="Line 129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0546" name="Object 130"/>
          <p:cNvGraphicFramePr>
            <a:graphicFrameLocks noChangeAspect="1"/>
          </p:cNvGraphicFramePr>
          <p:nvPr/>
        </p:nvGraphicFramePr>
        <p:xfrm>
          <a:off x="4267200" y="1676400"/>
          <a:ext cx="4187825" cy="757238"/>
        </p:xfrm>
        <a:graphic>
          <a:graphicData uri="http://schemas.openxmlformats.org/presentationml/2006/ole">
            <p:oleObj spid="_x0000_s10243" name="Equation" r:id="rId3" imgW="2171700" imgH="393700" progId="Equation.3">
              <p:embed/>
            </p:oleObj>
          </a:graphicData>
        </a:graphic>
      </p:graphicFrame>
      <p:sp>
        <p:nvSpPr>
          <p:cNvPr id="60547" name="Line 131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E1F130D2-62C4-4FFB-93D8-77BD32BC867F}" type="slidenum">
              <a:rPr lang="en-US" altLang="zh-TW"/>
              <a:pPr/>
              <a:t>13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1066800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The standard deviation of the variation of observations around the regression line is estimated by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120900" y="3151188"/>
          <a:ext cx="5043488" cy="1801812"/>
        </p:xfrm>
        <a:graphic>
          <a:graphicData uri="http://schemas.openxmlformats.org/presentationml/2006/ole">
            <p:oleObj spid="_x0000_s11267" name="Equation" r:id="rId3" imgW="1841500" imgH="660400" progId="Equation.3">
              <p:embed/>
            </p:oleObj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447800" y="5089525"/>
            <a:ext cx="7086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SSE  = error sum of squares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      n = sample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04800" y="2895600"/>
            <a:ext cx="3124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533400" y="1905000"/>
          <a:ext cx="8229600" cy="436816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2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8A8521C-046F-4146-8F9C-9F030FC582BC}" type="slidenum">
              <a:rPr lang="en-US" altLang="zh-TW"/>
              <a:pPr/>
              <a:t>14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2585" name="Line 121"/>
          <p:cNvSpPr>
            <a:spLocks noChangeShapeType="1"/>
          </p:cNvSpPr>
          <p:nvPr/>
        </p:nvSpPr>
        <p:spPr bwMode="auto">
          <a:xfrm flipV="1">
            <a:off x="3276600" y="2362200"/>
            <a:ext cx="609600" cy="685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2586" name="Object 122"/>
          <p:cNvGraphicFramePr>
            <a:graphicFrameLocks noChangeAspect="1"/>
          </p:cNvGraphicFramePr>
          <p:nvPr/>
        </p:nvGraphicFramePr>
        <p:xfrm>
          <a:off x="3886200" y="2057400"/>
          <a:ext cx="2687638" cy="528638"/>
        </p:xfrm>
        <a:graphic>
          <a:graphicData uri="http://schemas.openxmlformats.org/presentationml/2006/ole">
            <p:oleObj spid="_x0000_s12291" name="Equation" r:id="rId3" imgW="1091726" imgH="215806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8CF9166-E96E-49E3-9743-78646C3CAAA0}" type="slidenum">
              <a:rPr lang="en-US" altLang="zh-TW"/>
              <a:pPr/>
              <a:t>15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Comparing Standard Errors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5397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541337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 rot="-7282380">
            <a:off x="5626100" y="3887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 rot="-7282380">
            <a:off x="562610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 rot="-7282380">
            <a:off x="7378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 rot="-7282380">
            <a:off x="753110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 rot="-7282380">
            <a:off x="60833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 rot="-7282380">
            <a:off x="73787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 rot="-7282380">
            <a:off x="69215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 rot="-7282380">
            <a:off x="6997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 rot="-7282380">
            <a:off x="64643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 rot="-7282380">
            <a:off x="55499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 rot="-7282380">
            <a:off x="577850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 rot="-7282380">
            <a:off x="6159500" y="338931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 rot="-7282380">
            <a:off x="699770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 rot="-7282380">
            <a:off x="661670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 rot="-7282380">
            <a:off x="6464300" y="3963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506888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5397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 rot="-7282380">
            <a:off x="775970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 rot="-7282380">
            <a:off x="69215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 rot="-7282380">
            <a:off x="67691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 rot="-7282380">
            <a:off x="62357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 rot="-7282380">
            <a:off x="7461250" y="3590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1365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V="1">
            <a:off x="1381125" y="2971800"/>
            <a:ext cx="2581275" cy="874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 rot="-7282380">
            <a:off x="151765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 rot="-7282380">
            <a:off x="1593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 rot="-7282380">
            <a:off x="372745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 rot="-7282380">
            <a:off x="3498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2" name="Oval 34"/>
          <p:cNvSpPr>
            <a:spLocks noChangeArrowheads="1"/>
          </p:cNvSpPr>
          <p:nvPr/>
        </p:nvSpPr>
        <p:spPr bwMode="auto">
          <a:xfrm rot="-7282380">
            <a:off x="1974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3" name="Oval 35"/>
          <p:cNvSpPr>
            <a:spLocks noChangeArrowheads="1"/>
          </p:cNvSpPr>
          <p:nvPr/>
        </p:nvSpPr>
        <p:spPr bwMode="auto">
          <a:xfrm rot="-7282380">
            <a:off x="3346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4" name="Oval 36"/>
          <p:cNvSpPr>
            <a:spLocks noChangeArrowheads="1"/>
          </p:cNvSpPr>
          <p:nvPr/>
        </p:nvSpPr>
        <p:spPr bwMode="auto">
          <a:xfrm rot="-7282380">
            <a:off x="3117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5" name="Oval 37"/>
          <p:cNvSpPr>
            <a:spLocks noChangeArrowheads="1"/>
          </p:cNvSpPr>
          <p:nvPr/>
        </p:nvSpPr>
        <p:spPr bwMode="auto">
          <a:xfrm rot="-7282380">
            <a:off x="182245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6" name="Oval 38"/>
          <p:cNvSpPr>
            <a:spLocks noChangeArrowheads="1"/>
          </p:cNvSpPr>
          <p:nvPr/>
        </p:nvSpPr>
        <p:spPr bwMode="auto">
          <a:xfrm rot="-7282380">
            <a:off x="2203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27" name="Oval 39"/>
          <p:cNvSpPr>
            <a:spLocks noChangeArrowheads="1"/>
          </p:cNvSpPr>
          <p:nvPr/>
        </p:nvSpPr>
        <p:spPr bwMode="auto">
          <a:xfrm rot="-7282380">
            <a:off x="296545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8" name="Oval 40"/>
          <p:cNvSpPr>
            <a:spLocks noChangeArrowheads="1"/>
          </p:cNvSpPr>
          <p:nvPr/>
        </p:nvSpPr>
        <p:spPr bwMode="auto">
          <a:xfrm rot="-7282380">
            <a:off x="258445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9" name="Oval 41"/>
          <p:cNvSpPr>
            <a:spLocks noChangeArrowheads="1"/>
          </p:cNvSpPr>
          <p:nvPr/>
        </p:nvSpPr>
        <p:spPr bwMode="auto">
          <a:xfrm rot="-7282380">
            <a:off x="22796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103663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1365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2" name="Oval 44"/>
          <p:cNvSpPr>
            <a:spLocks noChangeArrowheads="1"/>
          </p:cNvSpPr>
          <p:nvPr/>
        </p:nvSpPr>
        <p:spPr bwMode="auto">
          <a:xfrm rot="-7282380">
            <a:off x="2660650" y="32781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3" name="Oval 45"/>
          <p:cNvSpPr>
            <a:spLocks noChangeArrowheads="1"/>
          </p:cNvSpPr>
          <p:nvPr/>
        </p:nvSpPr>
        <p:spPr bwMode="auto">
          <a:xfrm rot="-7282380">
            <a:off x="28892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4" name="Oval 46"/>
          <p:cNvSpPr>
            <a:spLocks noChangeArrowheads="1"/>
          </p:cNvSpPr>
          <p:nvPr/>
        </p:nvSpPr>
        <p:spPr bwMode="auto">
          <a:xfrm rot="-7282380">
            <a:off x="24320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5" name="Oval 47"/>
          <p:cNvSpPr>
            <a:spLocks noChangeArrowheads="1"/>
          </p:cNvSpPr>
          <p:nvPr/>
        </p:nvSpPr>
        <p:spPr bwMode="auto">
          <a:xfrm rot="-7282380">
            <a:off x="37274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575050" y="4191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7613650" y="41989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aphicFrame>
        <p:nvGraphicFramePr>
          <p:cNvPr id="63538" name="Object 50"/>
          <p:cNvGraphicFramePr>
            <a:graphicFrameLocks noChangeAspect="1"/>
          </p:cNvGraphicFramePr>
          <p:nvPr/>
        </p:nvGraphicFramePr>
        <p:xfrm>
          <a:off x="1870075" y="4368800"/>
          <a:ext cx="1160463" cy="396875"/>
        </p:xfrm>
        <a:graphic>
          <a:graphicData uri="http://schemas.openxmlformats.org/presentationml/2006/ole">
            <p:oleObj spid="_x0000_s13316" name="Equation" r:id="rId3" imgW="634449" imgH="215713" progId="Equation.3">
              <p:embed/>
            </p:oleObj>
          </a:graphicData>
        </a:graphic>
      </p:graphicFrame>
      <p:graphicFrame>
        <p:nvGraphicFramePr>
          <p:cNvPr id="63539" name="Object 51"/>
          <p:cNvGraphicFramePr>
            <a:graphicFrameLocks noChangeAspect="1"/>
          </p:cNvGraphicFramePr>
          <p:nvPr/>
        </p:nvGraphicFramePr>
        <p:xfrm>
          <a:off x="5981700" y="4370388"/>
          <a:ext cx="1136650" cy="395287"/>
        </p:xfrm>
        <a:graphic>
          <a:graphicData uri="http://schemas.openxmlformats.org/presentationml/2006/ole">
            <p:oleObj spid="_x0000_s13317" name="Equation" r:id="rId4" imgW="622030" imgH="215806" progId="Equation.3">
              <p:embed/>
            </p:oleObj>
          </a:graphicData>
        </a:graphic>
      </p:graphicFrame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1371600" y="1752600"/>
            <a:ext cx="64008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S</a:t>
            </a:r>
            <a:r>
              <a:rPr lang="en-US" altLang="zh-TW" sz="2400" baseline="-25000">
                <a:ea typeface="新細明體" charset="-120"/>
              </a:rPr>
              <a:t>YX</a:t>
            </a:r>
            <a:r>
              <a:rPr lang="en-US" altLang="zh-TW" sz="2400">
                <a:ea typeface="新細明體" charset="-120"/>
              </a:rPr>
              <a:t> is a measure of the variation of observed Y values from the regression line</a:t>
            </a: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1066800" y="5257800"/>
            <a:ext cx="74676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magnitude of S</a:t>
            </a:r>
            <a:r>
              <a:rPr lang="en-US" altLang="zh-TW" sz="2400" baseline="-25000">
                <a:latin typeface="Times New Roman" pitchFamily="18" charset="0"/>
                <a:ea typeface="新細明體" charset="-120"/>
              </a:rPr>
              <a:t>YX</a:t>
            </a:r>
            <a:r>
              <a:rPr lang="en-US" altLang="zh-TW" sz="2400">
                <a:latin typeface="Times New Roman" pitchFamily="18" charset="0"/>
                <a:ea typeface="新細明體" charset="-120"/>
              </a:rPr>
              <a:t> should always be judged relative to the size of the Y values in the sample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C6172B03-4ADE-44D2-88ED-09AD92C46D69}" type="slidenum">
              <a:rPr lang="en-US" altLang="zh-TW"/>
              <a:pPr/>
              <a:t>16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Inferences About the Slope: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 Test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2743200"/>
          </a:xfrm>
          <a:noFill/>
          <a:ln/>
        </p:spPr>
        <p:txBody>
          <a:bodyPr lIns="85342" tIns="42672" rIns="85342" bIns="42672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 test for a population slope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Is there a linear relationship between X and Y?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Null and alternative hypotheses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= 0	(no linear relationship)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≠</a:t>
            </a:r>
            <a:r>
              <a:rPr lang="en-US" altLang="zh-TW" dirty="0">
                <a:ea typeface="新細明體" charset="-120"/>
              </a:rPr>
              <a:t> 0	(linear relationship does exist)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Test statistic  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500430" y="4643446"/>
          <a:ext cx="1876425" cy="1296988"/>
        </p:xfrm>
        <a:graphic>
          <a:graphicData uri="http://schemas.openxmlformats.org/presentationml/2006/ole">
            <p:oleObj spid="_x0000_s19460" name="Equation" r:id="rId3" imgW="660400" imgH="45720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571868" y="6072206"/>
          <a:ext cx="1676400" cy="419100"/>
        </p:xfrm>
        <a:graphic>
          <a:graphicData uri="http://schemas.openxmlformats.org/presentationml/2006/ole">
            <p:oleObj spid="_x0000_s19461" name="Equation" r:id="rId4" imgW="710891" imgH="177723" progId="Equation.3">
              <p:embed/>
            </p:oleObj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172200" y="4267200"/>
            <a:ext cx="2819400" cy="2046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where: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b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regression slope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coefficient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l-GR">
                <a:solidFill>
                  <a:srgbClr val="000000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β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hypothesized slope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S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standard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error of the slope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BB8DB9D-E754-4C1D-91C0-96AB82606422}" type="slidenum">
              <a:rPr lang="en-US" altLang="zh-TW"/>
              <a:pPr/>
              <a:t>17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graphicFrame>
        <p:nvGraphicFramePr>
          <p:cNvPr id="77874" name="Group 50"/>
          <p:cNvGraphicFramePr>
            <a:graphicFrameLocks noGrp="1"/>
          </p:cNvGraphicFramePr>
          <p:nvPr/>
        </p:nvGraphicFramePr>
        <p:xfrm>
          <a:off x="381000" y="2057400"/>
          <a:ext cx="2819400" cy="39776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70" name="Object 46"/>
          <p:cNvGraphicFramePr>
            <a:graphicFrameLocks noChangeAspect="1"/>
          </p:cNvGraphicFramePr>
          <p:nvPr/>
        </p:nvGraphicFramePr>
        <p:xfrm>
          <a:off x="4122738" y="2590800"/>
          <a:ext cx="4348162" cy="365125"/>
        </p:xfrm>
        <a:graphic>
          <a:graphicData uri="http://schemas.openxmlformats.org/presentationml/2006/ole">
            <p:oleObj spid="_x0000_s20483" name="Equation" r:id="rId3" imgW="2425700" imgH="203200" progId="Equation.3">
              <p:embed/>
            </p:oleObj>
          </a:graphicData>
        </a:graphic>
      </p:graphicFrame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3657600" y="19002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Estimated Regression Equation: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3962400" y="3657600"/>
            <a:ext cx="4800600" cy="173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 slope of this model is 0.1098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Is there a relationship between the square footage of the house and its sales price?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5A9766B0-54BE-449F-9F4B-95E7F5D1B33C}" type="slidenum">
              <a:rPr lang="en-US" altLang="zh-TW"/>
              <a:pPr/>
              <a:t>18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≠ </a:t>
            </a:r>
            <a:r>
              <a:rPr lang="en-US" altLang="zh-TW" sz="2400" dirty="0">
                <a:ea typeface="新細明體" charset="-120"/>
              </a:rPr>
              <a:t>0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78854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4495800" y="3429000"/>
            <a:ext cx="1104900" cy="3048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119813" y="3400425"/>
            <a:ext cx="1042987" cy="33337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153275" y="3381375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 flipH="1">
            <a:off x="5448300" y="2514600"/>
            <a:ext cx="10287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H="1">
            <a:off x="6972300" y="2514600"/>
            <a:ext cx="3048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V="1">
            <a:off x="6934200" y="3733800"/>
            <a:ext cx="5334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8886" name="Object 38"/>
          <p:cNvGraphicFramePr>
            <a:graphicFrameLocks noChangeAspect="1"/>
          </p:cNvGraphicFramePr>
          <p:nvPr/>
        </p:nvGraphicFramePr>
        <p:xfrm>
          <a:off x="7212013" y="1981200"/>
          <a:ext cx="531812" cy="533400"/>
        </p:xfrm>
        <a:graphic>
          <a:graphicData uri="http://schemas.openxmlformats.org/presentationml/2006/ole">
            <p:oleObj spid="_x0000_s21508" name="Equation" r:id="rId3" imgW="241195" imgH="241195" progId="Equation.3">
              <p:embed/>
            </p:oleObj>
          </a:graphicData>
        </a:graphic>
      </p:graphicFrame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5105400" y="46482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t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6324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b</a:t>
            </a:r>
            <a:r>
              <a:rPr lang="en-US" altLang="zh-TW" sz="2400" baseline="-25000">
                <a:ea typeface="新細明體" charset="-120"/>
              </a:rPr>
              <a:t>1</a:t>
            </a:r>
          </a:p>
        </p:txBody>
      </p:sp>
      <p:graphicFrame>
        <p:nvGraphicFramePr>
          <p:cNvPr id="78889" name="Object 41"/>
          <p:cNvGraphicFramePr>
            <a:graphicFrameLocks noChangeAspect="1"/>
          </p:cNvGraphicFramePr>
          <p:nvPr/>
        </p:nvGraphicFramePr>
        <p:xfrm>
          <a:off x="2038350" y="4419600"/>
          <a:ext cx="5505450" cy="1063625"/>
        </p:xfrm>
        <a:graphic>
          <a:graphicData uri="http://schemas.openxmlformats.org/presentationml/2006/ole">
            <p:oleObj spid="_x0000_s21509" name="Equation" r:id="rId4" imgW="23622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91F50963-EFD2-42FD-983E-6637FFCB38EB}" type="slidenum">
              <a:rPr lang="en-US" altLang="zh-TW"/>
              <a:pPr/>
              <a:t>19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133600"/>
            <a:ext cx="4038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Test Statistic:  </a:t>
            </a:r>
            <a:r>
              <a:rPr lang="en-US" altLang="zh-TW" sz="2800" b="1" dirty="0">
                <a:latin typeface="Times New Roman" pitchFamily="18" charset="0"/>
                <a:ea typeface="新細明體" charset="-120"/>
              </a:rPr>
              <a:t>t = 3.329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572000" y="4419600"/>
            <a:ext cx="42672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There is sufficient evidence that square footage affects house price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572000" y="3657600"/>
            <a:ext cx="3971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2438400" y="5562600"/>
            <a:ext cx="9144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838200" y="5562600"/>
            <a:ext cx="10668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1242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1" name="Freeform 49"/>
          <p:cNvSpPr>
            <a:spLocks/>
          </p:cNvSpPr>
          <p:nvPr/>
        </p:nvSpPr>
        <p:spPr bwMode="auto">
          <a:xfrm>
            <a:off x="2890838" y="4241800"/>
            <a:ext cx="850900" cy="561975"/>
          </a:xfrm>
          <a:custGeom>
            <a:avLst/>
            <a:gdLst/>
            <a:ahLst/>
            <a:cxnLst>
              <a:cxn ang="0">
                <a:pos x="536" y="351"/>
              </a:cxn>
              <a:cxn ang="0">
                <a:pos x="535" y="312"/>
              </a:cxn>
              <a:cxn ang="0">
                <a:pos x="315" y="273"/>
              </a:cxn>
              <a:cxn ang="0">
                <a:pos x="188" y="208"/>
              </a:cxn>
              <a:cxn ang="0">
                <a:pos x="117" y="153"/>
              </a:cxn>
              <a:cxn ang="0">
                <a:pos x="3" y="0"/>
              </a:cxn>
              <a:cxn ang="0">
                <a:pos x="0" y="354"/>
              </a:cxn>
              <a:cxn ang="0">
                <a:pos x="527" y="351"/>
              </a:cxn>
              <a:cxn ang="0">
                <a:pos x="527" y="347"/>
              </a:cxn>
            </a:cxnLst>
            <a:rect l="0" t="0" r="r" b="b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2" name="Freeform 50"/>
          <p:cNvSpPr>
            <a:spLocks/>
          </p:cNvSpPr>
          <p:nvPr/>
        </p:nvSpPr>
        <p:spPr bwMode="auto">
          <a:xfrm>
            <a:off x="593725" y="4308475"/>
            <a:ext cx="85407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0" y="267"/>
              </a:cxn>
              <a:cxn ang="0">
                <a:pos x="219" y="235"/>
              </a:cxn>
              <a:cxn ang="0">
                <a:pos x="330" y="190"/>
              </a:cxn>
              <a:cxn ang="0">
                <a:pos x="403" y="141"/>
              </a:cxn>
              <a:cxn ang="0">
                <a:pos x="537" y="0"/>
              </a:cxn>
              <a:cxn ang="0">
                <a:pos x="538" y="309"/>
              </a:cxn>
              <a:cxn ang="0">
                <a:pos x="18" y="309"/>
              </a:cxn>
              <a:cxn ang="0">
                <a:pos x="18" y="305"/>
              </a:cxn>
            </a:cxnLst>
            <a:rect l="0" t="0" r="r" b="b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3" name="Freeform 51"/>
          <p:cNvSpPr>
            <a:spLocks/>
          </p:cNvSpPr>
          <p:nvPr/>
        </p:nvSpPr>
        <p:spPr bwMode="auto">
          <a:xfrm>
            <a:off x="609600" y="3429000"/>
            <a:ext cx="1600200" cy="1295400"/>
          </a:xfrm>
          <a:custGeom>
            <a:avLst/>
            <a:gdLst/>
            <a:ahLst/>
            <a:cxnLst>
              <a:cxn ang="0">
                <a:pos x="0" y="575"/>
              </a:cxn>
              <a:cxn ang="0">
                <a:pos x="63" y="570"/>
              </a:cxn>
              <a:cxn ang="0">
                <a:pos x="95" y="562"/>
              </a:cxn>
              <a:cxn ang="0">
                <a:pos x="127" y="553"/>
              </a:cxn>
              <a:cxn ang="0">
                <a:pos x="158" y="540"/>
              </a:cxn>
              <a:cxn ang="0">
                <a:pos x="190" y="521"/>
              </a:cxn>
              <a:cxn ang="0">
                <a:pos x="222" y="498"/>
              </a:cxn>
              <a:cxn ang="0">
                <a:pos x="284" y="432"/>
              </a:cxn>
              <a:cxn ang="0">
                <a:pos x="347" y="338"/>
              </a:cxn>
              <a:cxn ang="0">
                <a:pos x="410" y="224"/>
              </a:cxn>
              <a:cxn ang="0">
                <a:pos x="441" y="167"/>
              </a:cxn>
              <a:cxn ang="0">
                <a:pos x="473" y="114"/>
              </a:cxn>
              <a:cxn ang="0">
                <a:pos x="505" y="67"/>
              </a:cxn>
              <a:cxn ang="0">
                <a:pos x="535" y="31"/>
              </a:cxn>
              <a:cxn ang="0">
                <a:pos x="567" y="8"/>
              </a:cxn>
              <a:cxn ang="0">
                <a:pos x="599" y="0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4" name="Freeform 52"/>
          <p:cNvSpPr>
            <a:spLocks/>
          </p:cNvSpPr>
          <p:nvPr/>
        </p:nvSpPr>
        <p:spPr bwMode="auto">
          <a:xfrm>
            <a:off x="2209800" y="3429000"/>
            <a:ext cx="1524000" cy="1295400"/>
          </a:xfrm>
          <a:custGeom>
            <a:avLst/>
            <a:gdLst/>
            <a:ahLst/>
            <a:cxnLst>
              <a:cxn ang="0">
                <a:pos x="575" y="575"/>
              </a:cxn>
              <a:cxn ang="0">
                <a:pos x="515" y="570"/>
              </a:cxn>
              <a:cxn ang="0">
                <a:pos x="484" y="562"/>
              </a:cxn>
              <a:cxn ang="0">
                <a:pos x="455" y="553"/>
              </a:cxn>
              <a:cxn ang="0">
                <a:pos x="424" y="540"/>
              </a:cxn>
              <a:cxn ang="0">
                <a:pos x="393" y="521"/>
              </a:cxn>
              <a:cxn ang="0">
                <a:pos x="364" y="498"/>
              </a:cxn>
              <a:cxn ang="0">
                <a:pos x="303" y="432"/>
              </a:cxn>
              <a:cxn ang="0">
                <a:pos x="242" y="338"/>
              </a:cxn>
              <a:cxn ang="0">
                <a:pos x="182" y="224"/>
              </a:cxn>
              <a:cxn ang="0">
                <a:pos x="151" y="167"/>
              </a:cxn>
              <a:cxn ang="0">
                <a:pos x="120" y="114"/>
              </a:cxn>
              <a:cxn ang="0">
                <a:pos x="91" y="67"/>
              </a:cxn>
              <a:cxn ang="0">
                <a:pos x="60" y="31"/>
              </a:cxn>
              <a:cxn ang="0">
                <a:pos x="30" y="8"/>
              </a:cxn>
              <a:cxn ang="0">
                <a:pos x="0" y="0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533400" y="48006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1066800" y="4267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7" name="Rectangle 55"/>
          <p:cNvSpPr>
            <a:spLocks noChangeArrowheads="1"/>
          </p:cNvSpPr>
          <p:nvPr/>
        </p:nvSpPr>
        <p:spPr bwMode="auto">
          <a:xfrm flipH="1">
            <a:off x="457200" y="3962400"/>
            <a:ext cx="1066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209800" y="3429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9929" name="Line 57"/>
          <p:cNvSpPr>
            <a:spLocks noChangeShapeType="1"/>
          </p:cNvSpPr>
          <p:nvPr/>
        </p:nvSpPr>
        <p:spPr bwMode="auto">
          <a:xfrm>
            <a:off x="1447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1066800" y="51054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-t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1" name="Line 59"/>
          <p:cNvSpPr>
            <a:spLocks noChangeShapeType="1"/>
          </p:cNvSpPr>
          <p:nvPr/>
        </p:nvSpPr>
        <p:spPr bwMode="auto">
          <a:xfrm>
            <a:off x="1447800" y="5029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1371600" y="50292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33" name="Line 61"/>
          <p:cNvSpPr>
            <a:spLocks noChangeShapeType="1"/>
          </p:cNvSpPr>
          <p:nvPr/>
        </p:nvSpPr>
        <p:spPr bwMode="auto">
          <a:xfrm>
            <a:off x="304800" y="5029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1981200" y="5257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  <a:endParaRPr lang="el-GR" baseline="-25000">
              <a:cs typeface="Arial" charset="0"/>
            </a:endParaRPr>
          </a:p>
        </p:txBody>
      </p: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2667000" y="51054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28956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7" name="Freeform 65"/>
          <p:cNvSpPr>
            <a:spLocks/>
          </p:cNvSpPr>
          <p:nvPr/>
        </p:nvSpPr>
        <p:spPr bwMode="auto">
          <a:xfrm>
            <a:off x="3048000" y="4237038"/>
            <a:ext cx="204788" cy="41116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249"/>
              </a:cxn>
            </a:cxnLst>
            <a:rect l="0" t="0" r="r" b="b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 flipH="1">
            <a:off x="2971800" y="3962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 flipH="1">
            <a:off x="838200" y="5486400"/>
            <a:ext cx="12192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-2.3060</a:t>
            </a:r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 flipH="1">
            <a:off x="2438400" y="5486400"/>
            <a:ext cx="9906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2.3060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 flipH="1">
            <a:off x="3429000" y="5486400"/>
            <a:ext cx="838200" cy="4127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3.329</a:t>
            </a:r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 flipH="1">
            <a:off x="228600" y="3276600"/>
            <a:ext cx="16764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10- 2 = 8</a:t>
            </a:r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2895600" y="5029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flipV="1">
            <a:off x="3581400" y="4800600"/>
            <a:ext cx="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sz="half" idx="1"/>
          </p:nvPr>
        </p:nvSpPr>
        <p:spPr>
          <a:xfrm>
            <a:off x="6248400" y="21336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FF1DB0B8-A2F7-41FD-9000-7EF24A186244}" type="slidenum">
              <a:rPr lang="en-US" altLang="zh-TW"/>
              <a:pPr/>
              <a:t>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Scatterplot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447800" y="2286000"/>
          <a:ext cx="5715000" cy="3883025"/>
        </p:xfrm>
        <a:graphic>
          <a:graphicData uri="http://schemas.openxmlformats.org/presentationml/2006/ole">
            <p:oleObj spid="_x0000_s1027" name="Chart" r:id="rId3" imgW="5562600" imgH="3781552" progId="Excel.Sheet.8">
              <p:embed/>
            </p:oleObj>
          </a:graphicData>
        </a:graphic>
      </p:graphicFrame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5791200" cy="1174750"/>
          </a:xfrm>
          <a:noFill/>
          <a:ln/>
        </p:spPr>
        <p:txBody>
          <a:bodyPr lIns="85342" tIns="42672" rIns="85342" bIns="42672"/>
          <a:lstStyle/>
          <a:p>
            <a:r>
              <a:rPr lang="en-US" altLang="zh-TW">
                <a:ea typeface="新細明體" charset="-120"/>
              </a:rPr>
              <a:t>House price model:  scatter plot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2A8BF5D-8B33-40BD-B29F-7A114EA3B9C4}" type="slidenum">
              <a:rPr lang="en-US" altLang="zh-TW"/>
              <a:pPr/>
              <a:t>20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2057400" cy="990600"/>
          </a:xfrm>
          <a:solidFill>
            <a:schemeClr val="accent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80902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8143875" y="3352800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8382000" y="2514600"/>
            <a:ext cx="22860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7620000" y="20574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P-Value</a:t>
            </a:r>
            <a:endParaRPr lang="en-US" altLang="zh-TW" sz="2400" baseline="-25000" dirty="0">
              <a:ea typeface="新細明體" charset="-120"/>
            </a:endParaRPr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2743200" y="4800600"/>
            <a:ext cx="5638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There is sufficient evidence that square footage affects house price.</a:t>
            </a: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2743200" y="4038600"/>
            <a:ext cx="5943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, since p-value &lt;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α</a:t>
            </a:r>
            <a:endParaRPr lang="el-GR" sz="28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5C173E5-AF66-408A-9BDF-2C00F7EB6F5F}" type="slidenum">
              <a:rPr lang="en-US" altLang="zh-TW"/>
              <a:pPr/>
              <a:t>21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1905000"/>
          </a:xfrm>
          <a:noFill/>
          <a:ln/>
        </p:spPr>
        <p:txBody>
          <a:bodyPr lIns="85342" tIns="42672" rIns="85342" bIns="42672">
            <a:normAutofit fontScale="47500" lnSpcReduction="20000"/>
          </a:bodyPr>
          <a:lstStyle/>
          <a:p>
            <a:r>
              <a:rPr lang="en-US" altLang="zh-TW">
                <a:ea typeface="新細明體" charset="-120"/>
              </a:rPr>
              <a:t>F Test statistic:</a:t>
            </a: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			where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   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962400" y="1676400"/>
          <a:ext cx="1755775" cy="1066800"/>
        </p:xfrm>
        <a:graphic>
          <a:graphicData uri="http://schemas.openxmlformats.org/presentationml/2006/ole">
            <p:oleObj spid="_x0000_s22532" name="Equation" r:id="rId3" imgW="647419" imgH="393529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973513" y="3270250"/>
          <a:ext cx="1881187" cy="1485900"/>
        </p:xfrm>
        <a:graphic>
          <a:graphicData uri="http://schemas.openxmlformats.org/presentationml/2006/ole">
            <p:oleObj spid="_x0000_s22533" name="Equation" r:id="rId4" imgW="1028254" imgH="812447" progId="Equation.3">
              <p:embed/>
            </p:oleObj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7848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where F follows an F distribution with  k  numerator degrees of freedom and (n - k - 1)  denominator degrees of freedom 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(k = the number of independent variables in the regression model)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9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3AE91E8B-2471-4480-A9DE-4F5691CCE6BA}" type="slidenum">
              <a:rPr lang="en-US" altLang="zh-TW"/>
              <a:pPr/>
              <a:t>22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F-Test for Significance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83044" name="Group 100"/>
          <p:cNvGraphicFramePr>
            <a:graphicFrameLocks noGrp="1"/>
          </p:cNvGraphicFramePr>
          <p:nvPr/>
        </p:nvGraphicFramePr>
        <p:xfrm>
          <a:off x="609600" y="2209800"/>
          <a:ext cx="8229600" cy="3250566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33" name="Object 89"/>
          <p:cNvGraphicFramePr>
            <a:graphicFrameLocks noChangeAspect="1"/>
          </p:cNvGraphicFramePr>
          <p:nvPr/>
        </p:nvGraphicFramePr>
        <p:xfrm>
          <a:off x="3581400" y="2514600"/>
          <a:ext cx="4702175" cy="787400"/>
        </p:xfrm>
        <a:graphic>
          <a:graphicData uri="http://schemas.openxmlformats.org/presentationml/2006/ole">
            <p:oleObj spid="_x0000_s23555" name="Equation" r:id="rId3" imgW="2336800" imgH="393700" progId="Equation.3">
              <p:embed/>
            </p:oleObj>
          </a:graphicData>
        </a:graphic>
      </p:graphicFrame>
      <p:sp>
        <p:nvSpPr>
          <p:cNvPr id="83034" name="Line 90"/>
          <p:cNvSpPr>
            <a:spLocks noChangeShapeType="1"/>
          </p:cNvSpPr>
          <p:nvPr/>
        </p:nvSpPr>
        <p:spPr bwMode="auto">
          <a:xfrm flipV="1">
            <a:off x="3200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5" name="Line 91"/>
          <p:cNvSpPr>
            <a:spLocks noChangeShapeType="1"/>
          </p:cNvSpPr>
          <p:nvPr/>
        </p:nvSpPr>
        <p:spPr bwMode="auto">
          <a:xfrm flipV="1">
            <a:off x="6324600" y="31242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6" name="Line 92"/>
          <p:cNvSpPr>
            <a:spLocks noChangeShapeType="1"/>
          </p:cNvSpPr>
          <p:nvPr/>
        </p:nvSpPr>
        <p:spPr bwMode="auto">
          <a:xfrm flipV="1">
            <a:off x="7772400" y="419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9" name="Text Box 95"/>
          <p:cNvSpPr txBox="1">
            <a:spLocks noChangeArrowheads="1"/>
          </p:cNvSpPr>
          <p:nvPr/>
        </p:nvSpPr>
        <p:spPr bwMode="auto">
          <a:xfrm>
            <a:off x="3581400" y="3505200"/>
            <a:ext cx="23622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With 1 and 8 degrees of freedom</a:t>
            </a:r>
          </a:p>
        </p:txBody>
      </p:sp>
      <p:sp>
        <p:nvSpPr>
          <p:cNvPr id="83040" name="Text Box 96"/>
          <p:cNvSpPr txBox="1">
            <a:spLocks noChangeArrowheads="1"/>
          </p:cNvSpPr>
          <p:nvPr/>
        </p:nvSpPr>
        <p:spPr bwMode="auto">
          <a:xfrm>
            <a:off x="7543800" y="3581400"/>
            <a:ext cx="12954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P-value for the F-Test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2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0E66C7B1-FAB8-4992-88AA-0B4B873ED525}" type="slidenum">
              <a:rPr lang="en-US" altLang="zh-TW"/>
              <a:pPr/>
              <a:t>23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81000" y="1752600"/>
            <a:ext cx="2209800" cy="914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848100" cy="18288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  <a:p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ea typeface="新細明體" charset="-120"/>
              </a:rPr>
              <a:t> = .05</a:t>
            </a:r>
          </a:p>
          <a:p>
            <a:r>
              <a:rPr lang="en-US" altLang="zh-TW" sz="2400" dirty="0">
                <a:ea typeface="新細明體" charset="-120"/>
              </a:rPr>
              <a:t>df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= 1      df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= 8 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Test Statistic: 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Decision: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 b="1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Conclusion: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 latinLnBrk="1"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648200" y="3733800"/>
            <a:ext cx="37338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Reject H</a:t>
            </a:r>
            <a:r>
              <a:rPr lang="en-US" altLang="zh-TW" sz="2800" baseline="-25000" dirty="0">
                <a:ea typeface="新細明體" charset="-120"/>
              </a:rPr>
              <a:t>0</a:t>
            </a:r>
            <a:r>
              <a:rPr lang="en-US" altLang="zh-TW" sz="2800" dirty="0">
                <a:ea typeface="新細明體" charset="-120"/>
              </a:rPr>
              <a:t> at  </a:t>
            </a:r>
            <a:r>
              <a:rPr lang="en-US" altLang="zh-TW" sz="2800" b="1" dirty="0">
                <a:latin typeface="Symbol" pitchFamily="18" charset="2"/>
                <a:ea typeface="新細明體" charset="-120"/>
              </a:rPr>
              <a:t></a:t>
            </a:r>
            <a:r>
              <a:rPr lang="en-US" altLang="zh-TW" sz="2800" dirty="0">
                <a:ea typeface="新細明體" charset="-120"/>
              </a:rPr>
              <a:t> = 0.05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495800" y="5257800"/>
            <a:ext cx="41148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There is sufficient evidence that house size affects selling price</a:t>
            </a:r>
          </a:p>
        </p:txBody>
      </p:sp>
      <p:sp>
        <p:nvSpPr>
          <p:cNvPr id="85001" name="Freeform 9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/>
            <a:ahLst/>
            <a:cxnLst>
              <a:cxn ang="0">
                <a:pos x="4" y="154"/>
              </a:cxn>
              <a:cxn ang="0">
                <a:pos x="0" y="0"/>
              </a:cxn>
              <a:cxn ang="0">
                <a:pos x="83" y="39"/>
              </a:cxn>
              <a:cxn ang="0">
                <a:pos x="154" y="61"/>
              </a:cxn>
              <a:cxn ang="0">
                <a:pos x="209" y="76"/>
              </a:cxn>
              <a:cxn ang="0">
                <a:pos x="283" y="91"/>
              </a:cxn>
              <a:cxn ang="0">
                <a:pos x="428" y="111"/>
              </a:cxn>
              <a:cxn ang="0">
                <a:pos x="592" y="126"/>
              </a:cxn>
              <a:cxn ang="0">
                <a:pos x="979" y="141"/>
              </a:cxn>
              <a:cxn ang="0">
                <a:pos x="980" y="154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2"/>
              </a:cxn>
              <a:cxn ang="0">
                <a:pos x="3387" y="1022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0</a:t>
            </a:r>
            <a:r>
              <a:rPr lang="en-US" altLang="zh-TW" sz="3600" b="1">
                <a:ea typeface="新細明體" charset="-120"/>
              </a:rPr>
              <a:t> </a:t>
            </a:r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/>
            <a:ahLst/>
            <a:cxnLst>
              <a:cxn ang="0">
                <a:pos x="0" y="1011"/>
              </a:cxn>
              <a:cxn ang="0">
                <a:pos x="162" y="837"/>
              </a:cxn>
              <a:cxn ang="0">
                <a:pos x="714" y="3"/>
              </a:cxn>
              <a:cxn ang="0">
                <a:pos x="1728" y="855"/>
              </a:cxn>
              <a:cxn ang="0">
                <a:pos x="3492" y="99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  <a:sym typeface="Symbol" pitchFamily="18" charset="2"/>
              </a:rPr>
              <a:t> = .05</a:t>
            </a:r>
            <a:endParaRPr lang="en-US" altLang="zh-TW" sz="2000" baseline="-25000">
              <a:ea typeface="新細明體" charset="-120"/>
              <a:sym typeface="Symbol" pitchFamily="18" charset="2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600200" y="6019800"/>
            <a:ext cx="152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F</a:t>
            </a:r>
            <a:r>
              <a:rPr lang="en-US" altLang="zh-TW" sz="2000" b="1" baseline="-25000">
                <a:ea typeface="新細明體" charset="-120"/>
                <a:sym typeface="Symbol" pitchFamily="18" charset="2"/>
              </a:rPr>
              <a:t>.05 </a:t>
            </a:r>
            <a:r>
              <a:rPr lang="en-US" altLang="zh-TW" sz="2000" b="1">
                <a:ea typeface="新細明體" charset="-120"/>
              </a:rPr>
              <a:t>= 5.32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4759325" y="2209800"/>
          <a:ext cx="2613025" cy="855663"/>
        </p:xfrm>
        <a:graphic>
          <a:graphicData uri="http://schemas.openxmlformats.org/presentationml/2006/ole">
            <p:oleObj spid="_x0000_s24579" name="Equation" r:id="rId3" imgW="1180588" imgH="393529" progId="Equation.3">
              <p:embed/>
            </p:oleObj>
          </a:graphicData>
        </a:graphic>
      </p:graphicFrame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4290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3429000" y="2743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1447800" y="3886200"/>
            <a:ext cx="18288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Critical Value:  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000" b="1" baseline="-25000">
                <a:latin typeface="Times New Roman" pitchFamily="18" charset="0"/>
                <a:ea typeface="新細明體" charset="-120"/>
                <a:sym typeface="Symbol" pitchFamily="18" charset="2"/>
              </a:rPr>
              <a:t> </a:t>
            </a:r>
            <a:r>
              <a:rPr lang="en-US" altLang="zh-TW" sz="2000" b="1">
                <a:latin typeface="Times New Roman" pitchFamily="18" charset="0"/>
                <a:ea typeface="新細明體" charset="-120"/>
              </a:rPr>
              <a:t>= 5.32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F</a:t>
            </a:r>
          </a:p>
        </p:txBody>
      </p:sp>
      <p:sp>
        <p:nvSpPr>
          <p:cNvPr id="85021" name="AutoShape 29"/>
          <p:cNvSpPr>
            <a:spLocks/>
          </p:cNvSpPr>
          <p:nvPr/>
        </p:nvSpPr>
        <p:spPr bwMode="auto">
          <a:xfrm rot="162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3A652F6-2F65-4BA8-8A67-8290623FD5E1}" type="slidenum">
              <a:rPr lang="en-US" altLang="zh-TW"/>
              <a:pPr/>
              <a:t>24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Confidence Interval Estimate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for the Slope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447800" y="1905000"/>
            <a:ext cx="64770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Confidence Interval Estimate of the Slope: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04800" y="3352800"/>
            <a:ext cx="4505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Excel Printout for House Prices: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5800" y="5181600"/>
            <a:ext cx="69342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At the 95% level of confidence, the confidence interval for the slope is (0.0337, 0.1858)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657600" y="2438400"/>
          <a:ext cx="2390775" cy="793750"/>
        </p:xfrm>
        <a:graphic>
          <a:graphicData uri="http://schemas.openxmlformats.org/presentationml/2006/ole">
            <p:oleObj spid="_x0000_s25603" name="Equation" r:id="rId3" imgW="723586" imgH="241195" progId="Equation.3">
              <p:embed/>
            </p:oleObj>
          </a:graphicData>
        </a:graphic>
      </p:graphicFrame>
      <p:graphicFrame>
        <p:nvGraphicFramePr>
          <p:cNvPr id="86024" name="Group 8"/>
          <p:cNvGraphicFramePr>
            <a:graphicFrameLocks noGrp="1"/>
          </p:cNvGraphicFramePr>
          <p:nvPr/>
        </p:nvGraphicFramePr>
        <p:xfrm>
          <a:off x="304800" y="37338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35052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7762875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0" name="Oval 44"/>
          <p:cNvSpPr>
            <a:spLocks noChangeArrowheads="1"/>
          </p:cNvSpPr>
          <p:nvPr/>
        </p:nvSpPr>
        <p:spPr bwMode="auto">
          <a:xfrm>
            <a:off x="6248400" y="36576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2057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 flipH="1">
            <a:off x="6400800" y="2667000"/>
            <a:ext cx="11430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n - 2</a:t>
            </a:r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2895600" y="3124200"/>
            <a:ext cx="914400" cy="1143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V="1">
            <a:off x="4267200" y="3048000"/>
            <a:ext cx="121920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5" name="Oval 49"/>
          <p:cNvSpPr>
            <a:spLocks noChangeArrowheads="1"/>
          </p:cNvSpPr>
          <p:nvPr/>
        </p:nvSpPr>
        <p:spPr bwMode="auto">
          <a:xfrm>
            <a:off x="6629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8C1035C-2994-4036-8F90-B92335C4CCF8}" type="slidenum">
              <a:rPr lang="en-US" altLang="zh-TW"/>
              <a:pPr/>
              <a:t>25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Confidence Interval Estimate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for the Slope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143000" y="3505200"/>
            <a:ext cx="7543800" cy="1184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Since the units of the house price variable is $1000s, you are 95% confident that the mean change in sales price is between $33.74 and $185.80 per square foot of house size</a:t>
            </a:r>
          </a:p>
        </p:txBody>
      </p:sp>
      <p:graphicFrame>
        <p:nvGraphicFramePr>
          <p:cNvPr id="87084" name="Group 44"/>
          <p:cNvGraphicFramePr>
            <a:graphicFrameLocks noGrp="1"/>
          </p:cNvGraphicFramePr>
          <p:nvPr/>
        </p:nvGraphicFramePr>
        <p:xfrm>
          <a:off x="381000" y="21336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079" name="Oval 39"/>
          <p:cNvSpPr>
            <a:spLocks noChangeArrowheads="1"/>
          </p:cNvSpPr>
          <p:nvPr/>
        </p:nvSpPr>
        <p:spPr bwMode="auto">
          <a:xfrm>
            <a:off x="6696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0" name="Oval 40"/>
          <p:cNvSpPr>
            <a:spLocks noChangeArrowheads="1"/>
          </p:cNvSpPr>
          <p:nvPr/>
        </p:nvSpPr>
        <p:spPr bwMode="auto">
          <a:xfrm>
            <a:off x="7839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1" name="Oval 41"/>
          <p:cNvSpPr>
            <a:spLocks noChangeArrowheads="1"/>
          </p:cNvSpPr>
          <p:nvPr/>
        </p:nvSpPr>
        <p:spPr bwMode="auto">
          <a:xfrm>
            <a:off x="6324600" y="20574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2" name="Oval 42"/>
          <p:cNvSpPr>
            <a:spLocks noChangeArrowheads="1"/>
          </p:cNvSpPr>
          <p:nvPr/>
        </p:nvSpPr>
        <p:spPr bwMode="auto">
          <a:xfrm>
            <a:off x="2133600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1219200" y="5029200"/>
            <a:ext cx="7470775" cy="115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This 95% confidence interval does not include 0.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Conclusion: There is a significant relationship between house price and square feet at the .05 level of significance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748B63C-38C7-488D-B7FA-02CE5E5C390B}" type="slidenum">
              <a:rPr lang="en-US" altLang="zh-TW"/>
              <a:pPr/>
              <a:t>26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Estimating Mean Values and Predicting Individual Values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8001000" y="5943600"/>
            <a:ext cx="923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ea typeface="新細明體" charset="-120"/>
              </a:rPr>
              <a:t>X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2133600" y="4724400"/>
            <a:ext cx="1143000" cy="457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2057400" y="3395663"/>
            <a:ext cx="1371600" cy="6429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685800" y="4114800"/>
            <a:ext cx="1603375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Y = b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+b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685800" y="3886200"/>
            <a:ext cx="1063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Symbol" pitchFamily="18" charset="2"/>
                <a:ea typeface="新細明體" charset="-120"/>
              </a:rPr>
              <a:t>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457200" y="2438400"/>
            <a:ext cx="1600200" cy="1308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Confidence Interval for the mean of Y, given X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228600" y="5257800"/>
            <a:ext cx="2895600" cy="758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Prediction Interval for an individual Y</a:t>
            </a: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,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given X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2362200" y="4267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2438400" y="1828800"/>
            <a:ext cx="64770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Goal:  Form intervals around Y to express uncertainty about the value of Y for a given X</a:t>
            </a:r>
            <a:r>
              <a:rPr lang="en-US" altLang="zh-TW" sz="2400" baseline="-2500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3670300" y="3146425"/>
            <a:ext cx="0" cy="274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3670300" y="5891213"/>
            <a:ext cx="45942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3871913" y="3529013"/>
            <a:ext cx="4699000" cy="1724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335338" y="2890838"/>
            <a:ext cx="563562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ea typeface="新細明體" charset="-120"/>
              </a:rPr>
              <a:t>Y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6489700" y="2827338"/>
            <a:ext cx="0" cy="306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6080125" y="5878513"/>
            <a:ext cx="7445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   </a:t>
            </a:r>
            <a:r>
              <a:rPr lang="en-US" altLang="zh-TW" sz="2800">
                <a:ea typeface="新細明體" charset="-120"/>
              </a:rPr>
              <a:t>X</a:t>
            </a:r>
            <a:r>
              <a:rPr lang="en-US" altLang="zh-TW" sz="2800" baseline="-25000">
                <a:ea typeface="新細明體" charset="-120"/>
              </a:rPr>
              <a:t>i</a:t>
            </a:r>
          </a:p>
        </p:txBody>
      </p:sp>
      <p:sp>
        <p:nvSpPr>
          <p:cNvPr id="90123" name="Freeform 11"/>
          <p:cNvSpPr>
            <a:spLocks/>
          </p:cNvSpPr>
          <p:nvPr/>
        </p:nvSpPr>
        <p:spPr bwMode="auto">
          <a:xfrm>
            <a:off x="3200400" y="3465513"/>
            <a:ext cx="187325" cy="1468437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158" y="4"/>
              </a:cxn>
              <a:cxn ang="0">
                <a:pos x="123" y="23"/>
              </a:cxn>
              <a:cxn ang="0">
                <a:pos x="106" y="50"/>
              </a:cxn>
              <a:cxn ang="0">
                <a:pos x="96" y="86"/>
              </a:cxn>
              <a:cxn ang="0">
                <a:pos x="96" y="440"/>
              </a:cxn>
              <a:cxn ang="0">
                <a:pos x="88" y="476"/>
              </a:cxn>
              <a:cxn ang="0">
                <a:pos x="71" y="503"/>
              </a:cxn>
              <a:cxn ang="0">
                <a:pos x="35" y="521"/>
              </a:cxn>
              <a:cxn ang="0">
                <a:pos x="0" y="526"/>
              </a:cxn>
              <a:cxn ang="0">
                <a:pos x="35" y="535"/>
              </a:cxn>
              <a:cxn ang="0">
                <a:pos x="71" y="553"/>
              </a:cxn>
              <a:cxn ang="0">
                <a:pos x="88" y="580"/>
              </a:cxn>
              <a:cxn ang="0">
                <a:pos x="96" y="616"/>
              </a:cxn>
              <a:cxn ang="0">
                <a:pos x="96" y="965"/>
              </a:cxn>
              <a:cxn ang="0">
                <a:pos x="106" y="1002"/>
              </a:cxn>
              <a:cxn ang="0">
                <a:pos x="123" y="1029"/>
              </a:cxn>
              <a:cxn ang="0">
                <a:pos x="158" y="1047"/>
              </a:cxn>
              <a:cxn ang="0">
                <a:pos x="193" y="1056"/>
              </a:cxn>
            </a:cxnLst>
            <a:rect l="0" t="0" r="r" b="b"/>
            <a:pathLst>
              <a:path w="194" h="1057">
                <a:moveTo>
                  <a:pt x="193" y="0"/>
                </a:moveTo>
                <a:lnTo>
                  <a:pt x="158" y="4"/>
                </a:lnTo>
                <a:lnTo>
                  <a:pt x="123" y="23"/>
                </a:lnTo>
                <a:lnTo>
                  <a:pt x="106" y="50"/>
                </a:lnTo>
                <a:lnTo>
                  <a:pt x="96" y="86"/>
                </a:lnTo>
                <a:lnTo>
                  <a:pt x="96" y="440"/>
                </a:lnTo>
                <a:lnTo>
                  <a:pt x="88" y="476"/>
                </a:lnTo>
                <a:lnTo>
                  <a:pt x="71" y="503"/>
                </a:lnTo>
                <a:lnTo>
                  <a:pt x="35" y="521"/>
                </a:lnTo>
                <a:lnTo>
                  <a:pt x="0" y="526"/>
                </a:lnTo>
                <a:lnTo>
                  <a:pt x="35" y="535"/>
                </a:lnTo>
                <a:lnTo>
                  <a:pt x="71" y="553"/>
                </a:lnTo>
                <a:lnTo>
                  <a:pt x="88" y="580"/>
                </a:lnTo>
                <a:lnTo>
                  <a:pt x="96" y="616"/>
                </a:lnTo>
                <a:lnTo>
                  <a:pt x="96" y="965"/>
                </a:lnTo>
                <a:lnTo>
                  <a:pt x="106" y="1002"/>
                </a:lnTo>
                <a:lnTo>
                  <a:pt x="123" y="1029"/>
                </a:lnTo>
                <a:lnTo>
                  <a:pt x="158" y="1047"/>
                </a:lnTo>
                <a:lnTo>
                  <a:pt x="193" y="1056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125" name="Freeform 13"/>
          <p:cNvSpPr>
            <a:spLocks/>
          </p:cNvSpPr>
          <p:nvPr/>
        </p:nvSpPr>
        <p:spPr bwMode="auto">
          <a:xfrm flipH="1">
            <a:off x="3402013" y="3913188"/>
            <a:ext cx="201612" cy="638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5"/>
              </a:cxn>
              <a:cxn ang="0">
                <a:pos x="70" y="22"/>
              </a:cxn>
              <a:cxn ang="0">
                <a:pos x="97" y="38"/>
              </a:cxn>
              <a:cxn ang="0">
                <a:pos x="97" y="64"/>
              </a:cxn>
              <a:cxn ang="0">
                <a:pos x="97" y="313"/>
              </a:cxn>
              <a:cxn ang="0">
                <a:pos x="110" y="338"/>
              </a:cxn>
              <a:cxn ang="0">
                <a:pos x="124" y="355"/>
              </a:cxn>
              <a:cxn ang="0">
                <a:pos x="153" y="368"/>
              </a:cxn>
              <a:cxn ang="0">
                <a:pos x="193" y="372"/>
              </a:cxn>
              <a:cxn ang="0">
                <a:pos x="153" y="377"/>
              </a:cxn>
              <a:cxn ang="0">
                <a:pos x="124" y="389"/>
              </a:cxn>
              <a:cxn ang="0">
                <a:pos x="110" y="410"/>
              </a:cxn>
              <a:cxn ang="0">
                <a:pos x="97" y="431"/>
              </a:cxn>
              <a:cxn ang="0">
                <a:pos x="97" y="664"/>
              </a:cxn>
              <a:cxn ang="0">
                <a:pos x="97" y="685"/>
              </a:cxn>
              <a:cxn ang="0">
                <a:pos x="70" y="706"/>
              </a:cxn>
              <a:cxn ang="0">
                <a:pos x="41" y="719"/>
              </a:cxn>
              <a:cxn ang="0">
                <a:pos x="0" y="723"/>
              </a:cxn>
            </a:cxnLst>
            <a:rect l="0" t="0" r="r" b="b"/>
            <a:pathLst>
              <a:path w="194" h="724">
                <a:moveTo>
                  <a:pt x="0" y="0"/>
                </a:moveTo>
                <a:lnTo>
                  <a:pt x="41" y="5"/>
                </a:lnTo>
                <a:lnTo>
                  <a:pt x="70" y="22"/>
                </a:lnTo>
                <a:lnTo>
                  <a:pt x="97" y="38"/>
                </a:lnTo>
                <a:lnTo>
                  <a:pt x="97" y="64"/>
                </a:lnTo>
                <a:lnTo>
                  <a:pt x="97" y="313"/>
                </a:lnTo>
                <a:lnTo>
                  <a:pt x="110" y="338"/>
                </a:lnTo>
                <a:lnTo>
                  <a:pt x="124" y="355"/>
                </a:lnTo>
                <a:lnTo>
                  <a:pt x="153" y="368"/>
                </a:lnTo>
                <a:lnTo>
                  <a:pt x="193" y="372"/>
                </a:lnTo>
                <a:lnTo>
                  <a:pt x="153" y="377"/>
                </a:lnTo>
                <a:lnTo>
                  <a:pt x="124" y="389"/>
                </a:lnTo>
                <a:lnTo>
                  <a:pt x="110" y="410"/>
                </a:lnTo>
                <a:lnTo>
                  <a:pt x="97" y="431"/>
                </a:lnTo>
                <a:lnTo>
                  <a:pt x="97" y="664"/>
                </a:lnTo>
                <a:lnTo>
                  <a:pt x="97" y="685"/>
                </a:lnTo>
                <a:lnTo>
                  <a:pt x="70" y="706"/>
                </a:lnTo>
                <a:lnTo>
                  <a:pt x="41" y="719"/>
                </a:lnTo>
                <a:lnTo>
                  <a:pt x="0" y="723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129" name="Freeform 17"/>
          <p:cNvSpPr>
            <a:spLocks/>
          </p:cNvSpPr>
          <p:nvPr/>
        </p:nvSpPr>
        <p:spPr bwMode="auto">
          <a:xfrm>
            <a:off x="4633913" y="4422775"/>
            <a:ext cx="3533775" cy="1355725"/>
          </a:xfrm>
          <a:custGeom>
            <a:avLst/>
            <a:gdLst/>
            <a:ahLst/>
            <a:cxnLst>
              <a:cxn ang="0">
                <a:pos x="0" y="1019"/>
              </a:cxn>
              <a:cxn ang="0">
                <a:pos x="972" y="460"/>
              </a:cxn>
              <a:cxn ang="0">
                <a:pos x="2364" y="65"/>
              </a:cxn>
              <a:cxn ang="0">
                <a:pos x="3654" y="71"/>
              </a:cxn>
            </a:cxnLst>
            <a:rect l="0" t="0" r="r" b="b"/>
            <a:pathLst>
              <a:path w="3654" h="1019">
                <a:moveTo>
                  <a:pt x="0" y="1019"/>
                </a:moveTo>
                <a:cubicBezTo>
                  <a:pt x="162" y="926"/>
                  <a:pt x="578" y="619"/>
                  <a:pt x="972" y="460"/>
                </a:cubicBezTo>
                <a:cubicBezTo>
                  <a:pt x="1366" y="301"/>
                  <a:pt x="1917" y="130"/>
                  <a:pt x="2364" y="65"/>
                </a:cubicBezTo>
                <a:cubicBezTo>
                  <a:pt x="2811" y="0"/>
                  <a:pt x="3385" y="70"/>
                  <a:pt x="3654" y="7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0" name="Freeform 18"/>
          <p:cNvSpPr>
            <a:spLocks/>
          </p:cNvSpPr>
          <p:nvPr/>
        </p:nvSpPr>
        <p:spPr bwMode="auto">
          <a:xfrm>
            <a:off x="5189538" y="4951413"/>
            <a:ext cx="2768600" cy="828675"/>
          </a:xfrm>
          <a:custGeom>
            <a:avLst/>
            <a:gdLst/>
            <a:ahLst/>
            <a:cxnLst>
              <a:cxn ang="0">
                <a:pos x="0" y="623"/>
              </a:cxn>
              <a:cxn ang="0">
                <a:pos x="315" y="317"/>
              </a:cxn>
              <a:cxn ang="0">
                <a:pos x="742" y="77"/>
              </a:cxn>
              <a:cxn ang="0">
                <a:pos x="1273" y="5"/>
              </a:cxn>
              <a:cxn ang="0">
                <a:pos x="1980" y="47"/>
              </a:cxn>
            </a:cxnLst>
            <a:rect l="0" t="0" r="r" b="b"/>
            <a:pathLst>
              <a:path w="1980" h="623">
                <a:moveTo>
                  <a:pt x="0" y="623"/>
                </a:moveTo>
                <a:cubicBezTo>
                  <a:pt x="53" y="572"/>
                  <a:pt x="191" y="408"/>
                  <a:pt x="315" y="317"/>
                </a:cubicBezTo>
                <a:cubicBezTo>
                  <a:pt x="439" y="226"/>
                  <a:pt x="582" y="129"/>
                  <a:pt x="742" y="77"/>
                </a:cubicBezTo>
                <a:cubicBezTo>
                  <a:pt x="902" y="25"/>
                  <a:pt x="1067" y="10"/>
                  <a:pt x="1273" y="5"/>
                </a:cubicBezTo>
                <a:cubicBezTo>
                  <a:pt x="1479" y="0"/>
                  <a:pt x="1833" y="38"/>
                  <a:pt x="1980" y="47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1" name="Freeform 19"/>
          <p:cNvSpPr>
            <a:spLocks/>
          </p:cNvSpPr>
          <p:nvPr/>
        </p:nvSpPr>
        <p:spPr bwMode="auto">
          <a:xfrm>
            <a:off x="4433888" y="2743200"/>
            <a:ext cx="2860675" cy="1296988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869" y="953"/>
              </a:cxn>
              <a:cxn ang="0">
                <a:pos x="1667" y="779"/>
              </a:cxn>
              <a:cxn ang="0">
                <a:pos x="2315" y="461"/>
              </a:cxn>
              <a:cxn ang="0">
                <a:pos x="2958" y="0"/>
              </a:cxn>
            </a:cxnLst>
            <a:rect l="0" t="0" r="r" b="b"/>
            <a:pathLst>
              <a:path w="2958" h="975">
                <a:moveTo>
                  <a:pt x="0" y="912"/>
                </a:moveTo>
                <a:cubicBezTo>
                  <a:pt x="145" y="919"/>
                  <a:pt x="591" y="975"/>
                  <a:pt x="869" y="953"/>
                </a:cubicBezTo>
                <a:cubicBezTo>
                  <a:pt x="1147" y="931"/>
                  <a:pt x="1426" y="861"/>
                  <a:pt x="1667" y="779"/>
                </a:cubicBezTo>
                <a:cubicBezTo>
                  <a:pt x="1908" y="697"/>
                  <a:pt x="2100" y="591"/>
                  <a:pt x="2315" y="461"/>
                </a:cubicBezTo>
                <a:cubicBezTo>
                  <a:pt x="2530" y="331"/>
                  <a:pt x="2824" y="96"/>
                  <a:pt x="2958" y="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2" name="Freeform 20"/>
          <p:cNvSpPr>
            <a:spLocks/>
          </p:cNvSpPr>
          <p:nvPr/>
        </p:nvSpPr>
        <p:spPr bwMode="auto">
          <a:xfrm>
            <a:off x="4073525" y="2943225"/>
            <a:ext cx="3462338" cy="1624013"/>
          </a:xfrm>
          <a:custGeom>
            <a:avLst/>
            <a:gdLst/>
            <a:ahLst/>
            <a:cxnLst>
              <a:cxn ang="0">
                <a:pos x="0" y="1221"/>
              </a:cxn>
              <a:cxn ang="0">
                <a:pos x="1166" y="1133"/>
              </a:cxn>
              <a:cxn ang="0">
                <a:pos x="2534" y="714"/>
              </a:cxn>
              <a:cxn ang="0">
                <a:pos x="3580" y="0"/>
              </a:cxn>
            </a:cxnLst>
            <a:rect l="0" t="0" r="r" b="b"/>
            <a:pathLst>
              <a:path w="3580" h="1221">
                <a:moveTo>
                  <a:pt x="0" y="1221"/>
                </a:moveTo>
                <a:cubicBezTo>
                  <a:pt x="194" y="1207"/>
                  <a:pt x="744" y="1217"/>
                  <a:pt x="1166" y="1133"/>
                </a:cubicBezTo>
                <a:cubicBezTo>
                  <a:pt x="1588" y="1049"/>
                  <a:pt x="2132" y="903"/>
                  <a:pt x="2534" y="714"/>
                </a:cubicBezTo>
                <a:cubicBezTo>
                  <a:pt x="2936" y="526"/>
                  <a:pt x="3362" y="149"/>
                  <a:pt x="3580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 flipH="1" flipV="1">
            <a:off x="3703638" y="4295775"/>
            <a:ext cx="27860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5" name="Oval 23"/>
          <p:cNvSpPr>
            <a:spLocks noChangeArrowheads="1"/>
          </p:cNvSpPr>
          <p:nvPr/>
        </p:nvSpPr>
        <p:spPr bwMode="auto">
          <a:xfrm>
            <a:off x="6423025" y="4232275"/>
            <a:ext cx="133350" cy="1270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 flipH="1">
            <a:off x="3703638" y="3463925"/>
            <a:ext cx="2786062" cy="1588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3703638" y="4954588"/>
            <a:ext cx="2786062" cy="1587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3703638" y="4613275"/>
            <a:ext cx="2786062" cy="15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H="1">
            <a:off x="3703638" y="3911600"/>
            <a:ext cx="2786062" cy="15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8501063" y="3184525"/>
            <a:ext cx="238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Y</a:t>
            </a:r>
            <a:endParaRPr lang="en-US" altLang="zh-TW" sz="2000" baseline="-25000">
              <a:ea typeface="新細明體" charset="-120"/>
            </a:endParaRP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8534400" y="2971800"/>
            <a:ext cx="3349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Symbol" pitchFamily="18" charset="2"/>
                <a:ea typeface="新細明體" charset="-120"/>
              </a:rPr>
              <a:t>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C9D5097-6FAD-41B6-8673-3D26431890DD}" type="slidenum">
              <a:rPr lang="en-US" altLang="zh-TW"/>
              <a:pPr/>
              <a:t>27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Confidence Interval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Average Y, Given X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43000" y="1905000"/>
            <a:ext cx="73914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Confidence interval estimate for the mean value of Y  given a particular X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486400" y="4419600"/>
            <a:ext cx="3505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Size of interval varies according to distance away from mean,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X    </a:t>
            </a:r>
            <a:endParaRPr lang="en-US" altLang="zh-TW" b="1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514600" y="2971800"/>
          <a:ext cx="5181600" cy="1473200"/>
        </p:xfrm>
        <a:graphic>
          <a:graphicData uri="http://schemas.openxmlformats.org/presentationml/2006/ole">
            <p:oleObj spid="_x0000_s28676" name="Equation" r:id="rId3" imgW="2044700" imgH="584200" progId="Equation.3">
              <p:embed/>
            </p:oleObj>
          </a:graphicData>
        </a:graphic>
      </p:graphicFrame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8001000" y="4724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1145" name="AutoShape 9"/>
          <p:cNvSpPr>
            <a:spLocks/>
          </p:cNvSpPr>
          <p:nvPr/>
        </p:nvSpPr>
        <p:spPr bwMode="auto">
          <a:xfrm rot="5400000">
            <a:off x="56769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zh-TW" altLang="zh-TW" sz="2400"/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1852613" y="5270500"/>
          <a:ext cx="4908550" cy="1000125"/>
        </p:xfrm>
        <a:graphic>
          <a:graphicData uri="http://schemas.openxmlformats.org/presentationml/2006/ole">
            <p:oleObj spid="_x0000_s28677" name="Equation" r:id="rId4" imgW="2362200" imgH="482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BFFC3FA4-E5CC-4395-9C91-C828EE5D421E}" type="slidenum">
              <a:rPr lang="en-US" altLang="zh-TW"/>
              <a:pPr/>
              <a:t>28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Prediction Interval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an Individual Y, Given X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8163" y="20574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914400" y="2133600"/>
            <a:ext cx="77724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Prediction interval estimate for an individual value of Y  given a particular X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V="1">
            <a:off x="5562600" y="4800600"/>
            <a:ext cx="0" cy="685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581400" y="5511800"/>
            <a:ext cx="5257800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This extra term adds to the interval width to reflect the added uncertainty for an individual case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443163" y="3371850"/>
          <a:ext cx="4570412" cy="1281113"/>
        </p:xfrm>
        <a:graphic>
          <a:graphicData uri="http://schemas.openxmlformats.org/presentationml/2006/ole">
            <p:oleObj spid="_x0000_s29699" name="Equation" r:id="rId3" imgW="1803400" imgH="508000" progId="Equation.3">
              <p:embed/>
            </p:oleObj>
          </a:graphicData>
        </a:graphic>
      </p:graphicFrame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410200" y="4114800"/>
            <a:ext cx="381000" cy="685800"/>
          </a:xfrm>
          <a:prstGeom prst="ellipse">
            <a:avLst/>
          </a:prstGeom>
          <a:noFill/>
          <a:ln w="1905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32DED87-F9EE-427D-AE68-A3563449394E}" type="slidenum">
              <a:rPr lang="en-US" altLang="zh-TW"/>
              <a:pPr/>
              <a:t>29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Estimation of Mean Values: Example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09600" y="25908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Find the 95% confidence interval for the mean price of 2,000 square-foot houses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85800" y="3657600"/>
            <a:ext cx="5562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Predicted Price Y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 = 317.85 ($1,000s)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8194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Symbol" pitchFamily="18" charset="2"/>
                <a:ea typeface="新細明體" charset="-120"/>
              </a:rPr>
              <a:t></a:t>
            </a:r>
          </a:p>
        </p:txBody>
      </p:sp>
      <p:graphicFrame>
        <p:nvGraphicFramePr>
          <p:cNvPr id="931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0725" name="Equation" r:id="rId3" imgW="162105" imgH="275422" progId="Equation.3">
              <p:embed/>
            </p:oleObj>
          </a:graphicData>
        </a:graphic>
      </p:graphicFrame>
      <p:graphicFrame>
        <p:nvGraphicFramePr>
          <p:cNvPr id="9319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0726" name="Equation" r:id="rId4" imgW="162105" imgH="275422" progId="Equation.3">
              <p:embed/>
            </p:oleObj>
          </a:graphicData>
        </a:graphic>
      </p:graphicFrame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371600" y="1828800"/>
            <a:ext cx="678656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Confidence Interval Estimate for </a:t>
            </a:r>
            <a:r>
              <a:rPr lang="el-GR" sz="2800" dirty="0">
                <a:latin typeface="Times New Roman" pitchFamily="18" charset="0"/>
                <a:cs typeface="Arial" charset="0"/>
              </a:rPr>
              <a:t>μ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Y|X=X</a:t>
            </a:r>
            <a:endParaRPr lang="en-US" altLang="zh-TW" sz="2400" i="1" baseline="-25000" dirty="0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295400" y="4267200"/>
          <a:ext cx="6567488" cy="1160463"/>
        </p:xfrm>
        <a:graphic>
          <a:graphicData uri="http://schemas.openxmlformats.org/presentationml/2006/ole">
            <p:oleObj spid="_x0000_s30727" name="Equation" r:id="rId5" imgW="3009900" imgH="533400" progId="Equation.3">
              <p:embed/>
            </p:oleObj>
          </a:graphicData>
        </a:graphic>
      </p:graphicFrame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33400" y="54864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The confidence interval endpoints are 280.66 and 354.90, or from $280,660 to $354,900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7010400" y="21336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0A5CF38-B7E9-4C01-A487-7E29D218CA69}" type="slidenum">
              <a:rPr lang="en-US" altLang="zh-TW"/>
              <a:pPr/>
              <a:t>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Using Excel</a:t>
            </a:r>
          </a:p>
        </p:txBody>
      </p:sp>
      <p:pic>
        <p:nvPicPr>
          <p:cNvPr id="41988" name="Picture 4" descr="1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28800"/>
            <a:ext cx="6172200" cy="4524375"/>
          </a:xfrm>
          <a:prstGeom prst="rect">
            <a:avLst/>
          </a:prstGeom>
          <a:noFill/>
        </p:spPr>
      </p:pic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057400" cy="20574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85342" tIns="42672" rIns="85342" bIns="42672"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Tools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--------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 Data Analysis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--------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 Regression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522826F7-1372-4F8C-84BA-527ED252CEC2}" type="slidenum">
              <a:rPr lang="en-US" altLang="zh-TW"/>
              <a:pPr/>
              <a:t>30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Estimation of Individual Values: Example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09600" y="26670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Find the 95% prediction interval for an individual house with 2,000 square feet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36576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Predicted Price Y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 = 317.85 ($1,000s)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7432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Symbol" pitchFamily="18" charset="2"/>
                <a:ea typeface="新細明體" charset="-120"/>
              </a:rPr>
              <a:t></a:t>
            </a:r>
          </a:p>
        </p:txBody>
      </p:sp>
      <p:graphicFrame>
        <p:nvGraphicFramePr>
          <p:cNvPr id="962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1749" name="Equation" r:id="rId3" imgW="162105" imgH="275422" progId="Equation.3">
              <p:embed/>
            </p:oleObj>
          </a:graphicData>
        </a:graphic>
      </p:graphicFrame>
      <p:graphicFrame>
        <p:nvGraphicFramePr>
          <p:cNvPr id="962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p:oleObj spid="_x0000_s31750" name="Equation" r:id="rId4" imgW="162105" imgH="275422" progId="Equation.3">
              <p:embed/>
            </p:oleObj>
          </a:graphicData>
        </a:graphic>
      </p:graphicFrame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600200" y="1905000"/>
            <a:ext cx="6176963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Prediction Interval Estimate for Y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X=X</a:t>
            </a:r>
            <a:endParaRPr lang="en-US" altLang="zh-TW" sz="2400" i="1" baseline="-25000" dirty="0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990600" y="4191000"/>
          <a:ext cx="7121525" cy="1160463"/>
        </p:xfrm>
        <a:graphic>
          <a:graphicData uri="http://schemas.openxmlformats.org/presentationml/2006/ole">
            <p:oleObj spid="_x0000_s31751" name="Equation" r:id="rId5" imgW="3263900" imgH="533400" progId="Equation.3">
              <p:embed/>
            </p:oleObj>
          </a:graphicData>
        </a:graphic>
      </p:graphicFrame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685800" y="5486400"/>
            <a:ext cx="79248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 prediction interval endpoints are 215.50 and 420.07, or from $215,500 to $420,070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934200" y="22098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0" y="2133600"/>
            <a:ext cx="66294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3276600"/>
          </a:xfrm>
          <a:noFill/>
          <a:ln/>
        </p:spPr>
        <p:txBody>
          <a:bodyPr lIns="85342" tIns="42672" rIns="85342" bIns="42672"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Hypotheses </a:t>
            </a:r>
          </a:p>
          <a:p>
            <a:pPr lvl="1"/>
            <a:r>
              <a:rPr lang="en-US" altLang="zh-TW" dirty="0">
                <a:ea typeface="新細明體" charset="-120"/>
              </a:rPr>
              <a:t>	H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l-GR" dirty="0"/>
              <a:t>ρ</a:t>
            </a:r>
            <a:r>
              <a:rPr lang="en-US" altLang="zh-TW" dirty="0">
                <a:ea typeface="新細明體" charset="-120"/>
              </a:rPr>
              <a:t> = 0 	(no correlation between X and Y) </a:t>
            </a:r>
          </a:p>
          <a:p>
            <a:pPr lvl="1"/>
            <a:r>
              <a:rPr lang="en-US" altLang="zh-TW" dirty="0">
                <a:ea typeface="新細明體" charset="-120"/>
              </a:rPr>
              <a:t>	H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l-GR" dirty="0"/>
              <a:t>ρ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≠ 0 	(correlation exists)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Test statistic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</a:rPr>
              <a:t> 					(with n – 2 degrees of freedom)</a:t>
            </a:r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ECC0BD3E-0016-4728-9873-E9CB5A342821}" type="slidenum">
              <a:rPr lang="en-US" altLang="zh-TW"/>
              <a:pPr/>
              <a:t>31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3152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071670" y="4286256"/>
          <a:ext cx="2133600" cy="1876425"/>
        </p:xfrm>
        <a:graphic>
          <a:graphicData uri="http://schemas.openxmlformats.org/presentationml/2006/ole">
            <p:oleObj spid="_x0000_s32772" name="Equation" r:id="rId3" imgW="736600" imgH="647700" progId="Equation.3">
              <p:embed/>
            </p:oleObj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5486400" y="4724400"/>
          <a:ext cx="1960563" cy="1589088"/>
        </p:xfrm>
        <a:graphic>
          <a:graphicData uri="http://schemas.openxmlformats.org/presentationml/2006/ole">
            <p:oleObj spid="_x0000_s32773" name="Equation" r:id="rId4" imgW="1143000" imgH="9271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783696F-3970-4415-A644-A400B8A54C33}" type="slidenum">
              <a:rPr lang="en-US" altLang="zh-TW"/>
              <a:pPr/>
              <a:t>32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2390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828800" y="1905000"/>
            <a:ext cx="6172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charset="-120"/>
              </a:rPr>
              <a:t>Is there evidence of a linear relationship between square feet and house price at the .05 level of significance?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590800" y="3200400"/>
            <a:ext cx="38862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: </a:t>
            </a:r>
            <a:r>
              <a:rPr lang="el-GR" sz="23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ρ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 0    (No correlation)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: </a:t>
            </a:r>
            <a:r>
              <a:rPr lang="el-GR" sz="23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ρ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cs typeface="Arial" charset="0"/>
              </a:rPr>
              <a:t>≠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0    (correlation exists)</a:t>
            </a:r>
            <a:endParaRPr lang="en-US" altLang="zh-TW" sz="2300" b="1" dirty="0">
              <a:solidFill>
                <a:schemeClr val="tx2"/>
              </a:solidFill>
              <a:latin typeface="Times New Roman" pitchFamily="18" charset="0"/>
              <a:ea typeface="新細明體" charset="-12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2300" i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  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=.05 ,   </a:t>
            </a:r>
            <a:r>
              <a:rPr lang="en-US" altLang="zh-TW" sz="2300" dirty="0" err="1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df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10 - 2  = 8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316163" y="4800600"/>
          <a:ext cx="4865687" cy="1541463"/>
        </p:xfrm>
        <a:graphic>
          <a:graphicData uri="http://schemas.openxmlformats.org/presentationml/2006/ole">
            <p:oleObj spid="_x0000_s33795" name="Equation" r:id="rId3" imgW="2044700" imgH="64770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7860591-6B68-4BFB-924B-A3AE37589C3D}" type="slidenum">
              <a:rPr lang="en-US" altLang="zh-TW"/>
              <a:pPr/>
              <a:t>33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2390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648200" y="4267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57200" y="4267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76" name="Freeform 8"/>
          <p:cNvSpPr>
            <a:spLocks/>
          </p:cNvSpPr>
          <p:nvPr/>
        </p:nvSpPr>
        <p:spPr bwMode="auto">
          <a:xfrm flipH="1">
            <a:off x="4572000" y="3810000"/>
            <a:ext cx="842963" cy="228600"/>
          </a:xfrm>
          <a:custGeom>
            <a:avLst/>
            <a:gdLst/>
            <a:ahLst/>
            <a:cxnLst>
              <a:cxn ang="0">
                <a:pos x="9" y="177"/>
              </a:cxn>
              <a:cxn ang="0">
                <a:pos x="0" y="132"/>
              </a:cxn>
              <a:cxn ang="0">
                <a:pos x="258" y="114"/>
              </a:cxn>
              <a:cxn ang="0">
                <a:pos x="423" y="66"/>
              </a:cxn>
              <a:cxn ang="0">
                <a:pos x="504" y="48"/>
              </a:cxn>
              <a:cxn ang="0">
                <a:pos x="582" y="0"/>
              </a:cxn>
              <a:cxn ang="0">
                <a:pos x="582" y="183"/>
              </a:cxn>
              <a:cxn ang="0">
                <a:pos x="9" y="182"/>
              </a:cxn>
              <a:cxn ang="0">
                <a:pos x="9" y="177"/>
              </a:cxn>
            </a:cxnLst>
            <a:rect l="0" t="0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7" name="Freeform 9"/>
          <p:cNvSpPr>
            <a:spLocks/>
          </p:cNvSpPr>
          <p:nvPr/>
        </p:nvSpPr>
        <p:spPr bwMode="auto">
          <a:xfrm>
            <a:off x="685800" y="3810000"/>
            <a:ext cx="833438" cy="228600"/>
          </a:xfrm>
          <a:custGeom>
            <a:avLst/>
            <a:gdLst/>
            <a:ahLst/>
            <a:cxnLst>
              <a:cxn ang="0">
                <a:pos x="9" y="177"/>
              </a:cxn>
              <a:cxn ang="0">
                <a:pos x="0" y="132"/>
              </a:cxn>
              <a:cxn ang="0">
                <a:pos x="258" y="114"/>
              </a:cxn>
              <a:cxn ang="0">
                <a:pos x="423" y="66"/>
              </a:cxn>
              <a:cxn ang="0">
                <a:pos x="504" y="48"/>
              </a:cxn>
              <a:cxn ang="0">
                <a:pos x="582" y="0"/>
              </a:cxn>
              <a:cxn ang="0">
                <a:pos x="582" y="183"/>
              </a:cxn>
              <a:cxn ang="0">
                <a:pos x="9" y="182"/>
              </a:cxn>
              <a:cxn ang="0">
                <a:pos x="9" y="177"/>
              </a:cxn>
            </a:cxnLst>
            <a:rect l="0" t="0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>
            <a:off x="762000" y="2667000"/>
            <a:ext cx="2362200" cy="1295400"/>
          </a:xfrm>
          <a:custGeom>
            <a:avLst/>
            <a:gdLst/>
            <a:ahLst/>
            <a:cxnLst>
              <a:cxn ang="0">
                <a:pos x="0" y="575"/>
              </a:cxn>
              <a:cxn ang="0">
                <a:pos x="63" y="570"/>
              </a:cxn>
              <a:cxn ang="0">
                <a:pos x="95" y="562"/>
              </a:cxn>
              <a:cxn ang="0">
                <a:pos x="127" y="553"/>
              </a:cxn>
              <a:cxn ang="0">
                <a:pos x="158" y="540"/>
              </a:cxn>
              <a:cxn ang="0">
                <a:pos x="190" y="521"/>
              </a:cxn>
              <a:cxn ang="0">
                <a:pos x="222" y="498"/>
              </a:cxn>
              <a:cxn ang="0">
                <a:pos x="284" y="432"/>
              </a:cxn>
              <a:cxn ang="0">
                <a:pos x="347" y="338"/>
              </a:cxn>
              <a:cxn ang="0">
                <a:pos x="410" y="224"/>
              </a:cxn>
              <a:cxn ang="0">
                <a:pos x="441" y="167"/>
              </a:cxn>
              <a:cxn ang="0">
                <a:pos x="473" y="114"/>
              </a:cxn>
              <a:cxn ang="0">
                <a:pos x="505" y="67"/>
              </a:cxn>
              <a:cxn ang="0">
                <a:pos x="535" y="31"/>
              </a:cxn>
              <a:cxn ang="0">
                <a:pos x="567" y="8"/>
              </a:cxn>
              <a:cxn ang="0">
                <a:pos x="599" y="0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9" name="Freeform 11"/>
          <p:cNvSpPr>
            <a:spLocks/>
          </p:cNvSpPr>
          <p:nvPr/>
        </p:nvSpPr>
        <p:spPr bwMode="auto">
          <a:xfrm>
            <a:off x="3124200" y="2667000"/>
            <a:ext cx="2209800" cy="1295400"/>
          </a:xfrm>
          <a:custGeom>
            <a:avLst/>
            <a:gdLst/>
            <a:ahLst/>
            <a:cxnLst>
              <a:cxn ang="0">
                <a:pos x="575" y="575"/>
              </a:cxn>
              <a:cxn ang="0">
                <a:pos x="515" y="570"/>
              </a:cxn>
              <a:cxn ang="0">
                <a:pos x="484" y="562"/>
              </a:cxn>
              <a:cxn ang="0">
                <a:pos x="455" y="553"/>
              </a:cxn>
              <a:cxn ang="0">
                <a:pos x="424" y="540"/>
              </a:cxn>
              <a:cxn ang="0">
                <a:pos x="393" y="521"/>
              </a:cxn>
              <a:cxn ang="0">
                <a:pos x="364" y="498"/>
              </a:cxn>
              <a:cxn ang="0">
                <a:pos x="303" y="432"/>
              </a:cxn>
              <a:cxn ang="0">
                <a:pos x="242" y="338"/>
              </a:cxn>
              <a:cxn ang="0">
                <a:pos x="182" y="224"/>
              </a:cxn>
              <a:cxn ang="0">
                <a:pos x="151" y="167"/>
              </a:cxn>
              <a:cxn ang="0">
                <a:pos x="120" y="114"/>
              </a:cxn>
              <a:cxn ang="0">
                <a:pos x="91" y="67"/>
              </a:cxn>
              <a:cxn ang="0">
                <a:pos x="60" y="31"/>
              </a:cxn>
              <a:cxn ang="0">
                <a:pos x="30" y="8"/>
              </a:cxn>
              <a:cxn ang="0">
                <a:pos x="0" y="0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533400" y="40386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990600" y="35052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 flipH="1">
            <a:off x="457200" y="3200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124200" y="2667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15240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43434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-t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1524000" y="4267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362200" y="42672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81000" y="4267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2895600" y="4495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  <a:endParaRPr lang="el-GR" baseline="-25000">
              <a:cs typeface="Arial" charset="0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343400" y="43434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45720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4572000" y="4267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648200" y="35052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 flipH="1">
            <a:off x="4191000" y="3200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 flipH="1">
            <a:off x="990600" y="4800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-2.3060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 flipH="1">
            <a:off x="3962400" y="47244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2.3060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 flipH="1">
            <a:off x="5181600" y="48768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hlink"/>
                </a:solidFill>
                <a:ea typeface="新細明體" charset="-120"/>
              </a:rPr>
              <a:t>3.329</a:t>
            </a: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5486400" y="4267200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 flipH="1">
            <a:off x="381000" y="25908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zh-TW" altLang="zh-TW" sz="1600"/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 flipH="1">
            <a:off x="304800" y="2514600"/>
            <a:ext cx="1752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charset="-120"/>
              </a:rPr>
              <a:t>d.f. = 10- 2 = 8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6248400" y="3276600"/>
            <a:ext cx="2590800" cy="227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Conclusion:</a:t>
            </a:r>
            <a:br>
              <a:rPr lang="en-US" altLang="zh-TW" sz="2400" dirty="0">
                <a:latin typeface="Times New Roman" pitchFamily="18" charset="0"/>
                <a:ea typeface="新細明體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There is evidence of a linear association at the 5% level of significance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248400" y="2286000"/>
            <a:ext cx="1914525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Decision:</a:t>
            </a:r>
            <a:br>
              <a:rPr lang="en-US" altLang="zh-TW" sz="2400" dirty="0">
                <a:latin typeface="Times New Roman" pitchFamily="18" charset="0"/>
                <a:ea typeface="新細明體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Reject H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8288430-5163-4271-8F4B-DE1DCE790F36}" type="slidenum">
              <a:rPr lang="en-US" altLang="zh-TW"/>
              <a:pPr/>
              <a:t>34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3883025"/>
          </a:xfrm>
          <a:noFill/>
          <a:ln/>
        </p:spPr>
        <p:txBody>
          <a:bodyPr lIns="85342" tIns="42672" rIns="85342" bIns="42672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ea typeface="新細明體" charset="-120"/>
              </a:rPr>
              <a:t>residual</a:t>
            </a:r>
            <a:r>
              <a:rPr lang="en-US" altLang="zh-TW" sz="2400" dirty="0">
                <a:ea typeface="新細明體" charset="-120"/>
              </a:rPr>
              <a:t> for observation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b="1" dirty="0" err="1">
                <a:ea typeface="新細明體" charset="-120"/>
              </a:rPr>
              <a:t>e</a:t>
            </a:r>
            <a:r>
              <a:rPr lang="en-US" altLang="zh-TW" sz="2400" b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is the difference between its observed and predicted value</a:t>
            </a:r>
          </a:p>
          <a:p>
            <a:r>
              <a:rPr lang="en-US" altLang="zh-TW" sz="2400" dirty="0">
                <a:ea typeface="新細明體" charset="-120"/>
              </a:rPr>
              <a:t>Check the assumptions of regression by examining the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for </a:t>
            </a:r>
            <a:r>
              <a:rPr lang="en-US" altLang="zh-TW" sz="2400" u="sng" dirty="0">
                <a:ea typeface="新細明體" charset="-120"/>
              </a:rPr>
              <a:t>L</a:t>
            </a:r>
            <a:r>
              <a:rPr lang="en-US" altLang="zh-TW" sz="2400" dirty="0">
                <a:ea typeface="新細明體" charset="-120"/>
              </a:rPr>
              <a:t>inearity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ndependence assumption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ormal distribution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</a:t>
            </a:r>
            <a:r>
              <a:rPr lang="en-US" altLang="zh-TW" sz="2400" u="sng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qual variance for all levels of X</a:t>
            </a:r>
          </a:p>
          <a:p>
            <a:r>
              <a:rPr lang="en-US" altLang="zh-TW" sz="2400" dirty="0">
                <a:ea typeface="新細明體" charset="-120"/>
              </a:rPr>
              <a:t>Graphical Analysis of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plot residuals vs. X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643306" y="1357298"/>
          <a:ext cx="1773238" cy="692150"/>
        </p:xfrm>
        <a:graphic>
          <a:graphicData uri="http://schemas.openxmlformats.org/presentationml/2006/ole">
            <p:oleObj spid="_x0000_s34819" name="Equation" r:id="rId3" imgW="647419" imgH="25389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3AF6E6FE-7754-4A59-B27E-0D7407493D94}" type="slidenum">
              <a:rPr lang="en-US" altLang="zh-TW"/>
              <a:pPr/>
              <a:t>35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Linearity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676400" y="5791200"/>
            <a:ext cx="1843088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Not Linear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248400" y="5791200"/>
            <a:ext cx="12620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Linear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Arc 10"/>
          <p:cNvSpPr>
            <a:spLocks/>
          </p:cNvSpPr>
          <p:nvPr/>
        </p:nvSpPr>
        <p:spPr bwMode="auto">
          <a:xfrm rot="12394748">
            <a:off x="1117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5" name="Arc 11"/>
          <p:cNvSpPr>
            <a:spLocks/>
          </p:cNvSpPr>
          <p:nvPr/>
        </p:nvSpPr>
        <p:spPr bwMode="auto">
          <a:xfrm rot="12394774">
            <a:off x="1295400" y="5059363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 rot="162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4" name="Oval 40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5" name="Oval 41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6" name="Oval 42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7" name="Oval 43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8" name="Oval 44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9" name="Oval 45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0" name="Oval 46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2" name="Oval 48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3" name="Oval 49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5" name="Oval 51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6" name="Oval 52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7" name="Oval 53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8" name="Oval 54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9" name="Oval 55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0" name="Oval 56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1" name="Oval 57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2" name="Oval 58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3" name="Oval 59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4" name="Oval 60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5" name="Oval 61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6" name="Oval 62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0" name="Oval 66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1" name="Oval 67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2" name="Oval 68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3" name="Oval 69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4" name="Oval 70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5" name="Oval 71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6" name="Oval 72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7" name="Oval 73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8" name="Oval 74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9" name="Oval 75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0" name="Oval 76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1" name="Oval 77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2" name="Oval 78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3" name="Oval 79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4" name="Oval 80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5" name="Oval 81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6" name="Oval 82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7" name="Oval 83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8" name="Oval 84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9" name="Oval 85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0" name="Oval 86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1" name="Text Box 87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73" name="Line 89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4" name="Line 90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5" name="Oval 91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6" name="Oval 92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7" name="Oval 93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8" name="Oval 94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9" name="Oval 95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0" name="Oval 96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1" name="Oval 97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2" name="Oval 98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3" name="Oval 99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4" name="Oval 100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5" name="Oval 101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6" name="Oval 102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7" name="Oval 103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8" name="Oval 104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9" name="Oval 105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0" name="Oval 106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7691" name="Oval 107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2" name="Oval 108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3" name="Oval 109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4" name="Oval 110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5" name="Oval 111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97" name="Rectangle 113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9" name="Oval 115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700" name="Rectangle 116"/>
          <p:cNvSpPr>
            <a:spLocks noChangeArrowheads="1"/>
          </p:cNvSpPr>
          <p:nvPr/>
        </p:nvSpPr>
        <p:spPr bwMode="auto">
          <a:xfrm rot="162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E09431A-91CA-46AB-B9DB-8A79A39AB2B8}" type="slidenum">
              <a:rPr lang="en-US" altLang="zh-TW"/>
              <a:pPr/>
              <a:t>36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Independence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219200" y="2133600"/>
            <a:ext cx="26670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Times New Roman" pitchFamily="18" charset="0"/>
                <a:ea typeface="新細明體" charset="-120"/>
              </a:rPr>
              <a:t>Not Independent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638800" y="2133600"/>
            <a:ext cx="21336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Independent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8" name="Oval 40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9" name="Oval 41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0" name="Oval 42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1" name="Oval 43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3" name="Oval 45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5" name="Oval 47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7" name="Oval 49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 rot="16200000">
            <a:off x="77787" y="342106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 rot="16200000">
            <a:off x="4344987" y="40370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3" name="Rectangle 55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5" name="Oval 57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7" name="Oval 59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8" name="Oval 60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9" name="Oval 61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0" name="Oval 62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1" name="Oval 63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2" name="Oval 64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6" name="Oval 68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7" name="Rectangle 69"/>
          <p:cNvSpPr>
            <a:spLocks noChangeArrowheads="1"/>
          </p:cNvSpPr>
          <p:nvPr/>
        </p:nvSpPr>
        <p:spPr bwMode="auto">
          <a:xfrm rot="16200000">
            <a:off x="77787" y="53324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78" name="Freeform 70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/>
            <a:ahLst/>
            <a:cxnLst>
              <a:cxn ang="0">
                <a:pos x="11" y="388"/>
              </a:cxn>
              <a:cxn ang="0">
                <a:pos x="65" y="352"/>
              </a:cxn>
              <a:cxn ang="0">
                <a:pos x="401" y="16"/>
              </a:cxn>
              <a:cxn ang="0">
                <a:pos x="833" y="400"/>
              </a:cxn>
              <a:cxn ang="0">
                <a:pos x="1217" y="16"/>
              </a:cxn>
              <a:cxn ang="0">
                <a:pos x="1697" y="304"/>
              </a:cxn>
              <a:cxn ang="0">
                <a:pos x="2081" y="160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79" name="Freeform 71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/>
            <a:ahLst/>
            <a:cxnLst>
              <a:cxn ang="0">
                <a:pos x="11" y="397"/>
              </a:cxn>
              <a:cxn ang="0">
                <a:pos x="65" y="359"/>
              </a:cxn>
              <a:cxn ang="0">
                <a:pos x="401" y="23"/>
              </a:cxn>
              <a:cxn ang="0">
                <a:pos x="833" y="407"/>
              </a:cxn>
              <a:cxn ang="0">
                <a:pos x="1217" y="23"/>
              </a:cxn>
              <a:cxn ang="0">
                <a:pos x="1703" y="271"/>
              </a:cxn>
              <a:cxn ang="0">
                <a:pos x="2141" y="79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7244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55D7A29A-31A0-47C4-9905-A78D4FBE5305}" type="slidenum">
              <a:rPr lang="en-US" altLang="zh-TW"/>
              <a:pPr/>
              <a:t>37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Checking for Normality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7010400" cy="3581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Examine the Stem-and-Leaf Display of the Residuals</a:t>
            </a:r>
          </a:p>
          <a:p>
            <a:r>
              <a:rPr lang="en-US" altLang="zh-TW" dirty="0">
                <a:ea typeface="新細明體" charset="-120"/>
              </a:rPr>
              <a:t>Examine the Box-and-Whisker Plot of the Residuals</a:t>
            </a:r>
          </a:p>
          <a:p>
            <a:r>
              <a:rPr lang="en-US" altLang="zh-TW" dirty="0">
                <a:ea typeface="新細明體" charset="-120"/>
              </a:rPr>
              <a:t>Examine the Histogram of the Residuals</a:t>
            </a:r>
          </a:p>
          <a:p>
            <a:r>
              <a:rPr lang="en-US" altLang="zh-TW" dirty="0">
                <a:ea typeface="新細明體" charset="-120"/>
              </a:rPr>
              <a:t>Construct a Normal Probability Plot of the Residuals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93AD4655-2291-4A52-9755-23AFCF885B87}" type="slidenum">
              <a:rPr lang="en-US" altLang="zh-TW"/>
              <a:pPr/>
              <a:t>38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Residual Analysis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Equal Variance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43000" y="5867400"/>
            <a:ext cx="33575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Unequal variance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791200" y="5867400"/>
            <a:ext cx="2974975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Equal variance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8" name="Oval 26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0" name="Oval 38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1" name="Oval 39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2" name="Oval 40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3" name="Oval 41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4" name="Oval 42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5" name="Oval 43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6" name="Oval 44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7" name="Oval 45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8" name="Oval 46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9" name="Oval 47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0" name="Oval 48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1" name="Oval 49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2" name="Oval 50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3" name="Oval 51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5" name="Oval 53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6" name="Oval 54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7" name="Oval 55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8" name="Oval 56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9" name="Oval 57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2" name="Line 60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4" name="Oval 62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5" name="Oval 63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7" name="Oval 65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8" name="Oval 66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9" name="Oval 67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1" name="Oval 69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2" name="Oval 70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3" name="Oval 71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4" name="Oval 72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5" name="Oval 73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6" name="Oval 74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7" name="Oval 75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9" name="Oval 77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0" name="Oval 78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1" name="Oval 79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2" name="Oval 80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3" name="Text Box 81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5" name="Line 83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9" name="Line 87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1" name="Oval 89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2" name="Oval 90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3" name="Oval 91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4" name="Oval 92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5" name="Oval 93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6" name="Oval 94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7" name="Oval 95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9728" name="Oval 96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9" name="Oval 97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0" name="Oval 98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1" name="Oval 99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2" name="Oval 100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3" name="Oval 101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4" name="Oval 102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5" name="Oval 103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6" name="Oval 104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7" name="Oval 105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8" name="Oval 106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9" name="Text Box 107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新細明體" charset="-120"/>
              </a:rPr>
              <a:t>Y</a:t>
            </a:r>
          </a:p>
        </p:txBody>
      </p:sp>
      <p:sp>
        <p:nvSpPr>
          <p:cNvPr id="69740" name="Oval 108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1" name="Line 109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2" name="Line 110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 rot="16200000">
            <a:off x="-746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 rot="16200000">
            <a:off x="43449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5" name="Line 113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3765124-006B-4473-9784-A0663F021A6D}" type="slidenum">
              <a:rPr lang="en-US" altLang="zh-TW"/>
              <a:pPr/>
              <a:t>39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Residual Output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581400" y="1752600"/>
          <a:ext cx="5334000" cy="3840163"/>
        </p:xfrm>
        <a:graphic>
          <a:graphicData uri="http://schemas.openxmlformats.org/presentationml/2006/ole">
            <p:oleObj spid="_x0000_s35843" name="Chart" r:id="rId3" imgW="4638502" imgH="3400517" progId="Excel.Sheet.8">
              <p:embed/>
            </p:oleObj>
          </a:graphicData>
        </a:graphic>
      </p:graphicFrame>
      <p:graphicFrame>
        <p:nvGraphicFramePr>
          <p:cNvPr id="71731" name="Group 51"/>
          <p:cNvGraphicFramePr>
            <a:graphicFrameLocks noGrp="1"/>
          </p:cNvGraphicFramePr>
          <p:nvPr/>
        </p:nvGraphicFramePr>
        <p:xfrm>
          <a:off x="228600" y="1981200"/>
          <a:ext cx="3048000" cy="4069080"/>
        </p:xfrm>
        <a:graphic>
          <a:graphicData uri="http://schemas.openxmlformats.org/drawingml/2006/table">
            <a:tbl>
              <a:tblPr/>
              <a:tblGrid>
                <a:gridCol w="533400"/>
                <a:gridCol w="1295400"/>
                <a:gridCol w="1219200"/>
              </a:tblGrid>
              <a:tr h="1619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 OUTPUT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Predicted House Price 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Residuals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251.92316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-6.923162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273.87671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38.12329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-5.853484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304.06284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3.937162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218.99284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-19.99284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268.38832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-49.38832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356.20251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48.79749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367.17929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-43.17929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254.6674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64.33264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-29.85348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3733800" y="5715000"/>
            <a:ext cx="5181600" cy="60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Does not appear to violate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any regression assumptions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2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822EFB1-3C87-4EF2-AED1-DFAA35F905ED}" type="slidenum">
              <a:rPr lang="en-US" altLang="zh-TW"/>
              <a:pPr/>
              <a:t>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44162" name="Group 130"/>
          <p:cNvGraphicFramePr>
            <a:graphicFrameLocks noGrp="1"/>
          </p:cNvGraphicFramePr>
          <p:nvPr/>
        </p:nvGraphicFramePr>
        <p:xfrm>
          <a:off x="762000" y="1905000"/>
          <a:ext cx="8001000" cy="4318000"/>
        </p:xfrm>
        <a:graphic>
          <a:graphicData uri="http://schemas.openxmlformats.org/drawingml/2006/table">
            <a:tbl>
              <a:tblPr/>
              <a:tblGrid>
                <a:gridCol w="1555750"/>
                <a:gridCol w="1036638"/>
                <a:gridCol w="1408112"/>
                <a:gridCol w="1049338"/>
                <a:gridCol w="769937"/>
                <a:gridCol w="1217613"/>
                <a:gridCol w="963612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54" name="Oval 122"/>
          <p:cNvSpPr>
            <a:spLocks noChangeArrowheads="1"/>
          </p:cNvSpPr>
          <p:nvPr/>
        </p:nvSpPr>
        <p:spPr bwMode="auto">
          <a:xfrm>
            <a:off x="457200" y="5181600"/>
            <a:ext cx="3124200" cy="13716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155" name="Line 123"/>
          <p:cNvSpPr>
            <a:spLocks noChangeShapeType="1"/>
          </p:cNvSpPr>
          <p:nvPr/>
        </p:nvSpPr>
        <p:spPr bwMode="auto">
          <a:xfrm flipV="1">
            <a:off x="2438400" y="2667000"/>
            <a:ext cx="1752600" cy="25146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4156" name="Text Box 124"/>
          <p:cNvSpPr txBox="1">
            <a:spLocks noChangeArrowheads="1"/>
          </p:cNvSpPr>
          <p:nvPr/>
        </p:nvSpPr>
        <p:spPr bwMode="auto">
          <a:xfrm>
            <a:off x="33528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regression equation is:</a:t>
            </a:r>
          </a:p>
        </p:txBody>
      </p:sp>
      <p:graphicFrame>
        <p:nvGraphicFramePr>
          <p:cNvPr id="44160" name="Object 128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86000"/>
          <a:ext cx="5486400" cy="347663"/>
        </p:xfrm>
        <a:graphic>
          <a:graphicData uri="http://schemas.openxmlformats.org/presentationml/2006/ole">
            <p:oleObj spid="_x0000_s2051" name="Equation" r:id="rId3" imgW="3200400" imgH="20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9F3FE7E5-3DCF-4B0F-B3FC-1A24728843AE}" type="slidenum">
              <a:rPr lang="en-US" altLang="zh-TW"/>
              <a:pPr/>
              <a:t>40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Measuring Autocorrelation: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Durbin-Watson Statistic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133600"/>
            <a:ext cx="7010400" cy="2819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altLang="zh-TW" dirty="0">
                <a:ea typeface="新細明體" charset="-120"/>
              </a:rPr>
              <a:t>Used when data are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collected over time</a:t>
            </a:r>
            <a:r>
              <a:rPr lang="en-US" altLang="zh-TW" dirty="0">
                <a:ea typeface="新細明體" charset="-120"/>
              </a:rPr>
              <a:t> to detect if autocorrelation is present</a:t>
            </a:r>
          </a:p>
          <a:p>
            <a:pPr>
              <a:spcBef>
                <a:spcPct val="60000"/>
              </a:spcBef>
            </a:pPr>
            <a:r>
              <a:rPr lang="en-US" altLang="zh-TW" dirty="0">
                <a:ea typeface="新細明體" charset="-120"/>
              </a:rPr>
              <a:t>Autocorrelation exists if residuals in one time period are related to residuals in another period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2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6F5E311-C2AF-4FE4-AAB2-B54F917552F9}" type="slidenum">
              <a:rPr lang="en-US" altLang="zh-TW"/>
              <a:pPr/>
              <a:t>41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Autocorrelation</a:t>
            </a:r>
          </a:p>
        </p:txBody>
      </p:sp>
      <p:sp>
        <p:nvSpPr>
          <p:cNvPr id="73732" name="Freeform 4"/>
          <p:cNvSpPr>
            <a:spLocks/>
          </p:cNvSpPr>
          <p:nvPr/>
        </p:nvSpPr>
        <p:spPr bwMode="auto">
          <a:xfrm>
            <a:off x="4800600" y="3352800"/>
            <a:ext cx="2166938" cy="1122363"/>
          </a:xfrm>
          <a:custGeom>
            <a:avLst/>
            <a:gdLst/>
            <a:ahLst/>
            <a:cxnLst>
              <a:cxn ang="0">
                <a:pos x="0" y="486"/>
              </a:cxn>
              <a:cxn ang="0">
                <a:pos x="318" y="64"/>
              </a:cxn>
              <a:cxn ang="0">
                <a:pos x="626" y="852"/>
              </a:cxn>
              <a:cxn ang="0">
                <a:pos x="952" y="424"/>
              </a:cxn>
              <a:cxn ang="0">
                <a:pos x="1264" y="0"/>
              </a:cxn>
              <a:cxn ang="0">
                <a:pos x="1566" y="592"/>
              </a:cxn>
            </a:cxnLst>
            <a:rect l="0" t="0" r="r" b="b"/>
            <a:pathLst>
              <a:path w="1566" h="852">
                <a:moveTo>
                  <a:pt x="0" y="486"/>
                </a:moveTo>
                <a:lnTo>
                  <a:pt x="318" y="64"/>
                </a:lnTo>
                <a:lnTo>
                  <a:pt x="626" y="852"/>
                </a:lnTo>
                <a:lnTo>
                  <a:pt x="952" y="424"/>
                </a:lnTo>
                <a:lnTo>
                  <a:pt x="1264" y="0"/>
                </a:lnTo>
                <a:lnTo>
                  <a:pt x="1566" y="592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990600"/>
          </a:xfrm>
          <a:noFill/>
          <a:ln/>
        </p:spPr>
        <p:txBody>
          <a:bodyPr lIns="85342" tIns="42672" rIns="85342" bIns="42672"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Autocorrelation is correlation of the errors (residuals) over time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914400" y="51816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Violates the regression assumption that residuals are statistically independent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429000" y="2362200"/>
          <a:ext cx="4483100" cy="3035300"/>
        </p:xfrm>
        <a:graphic>
          <a:graphicData uri="http://schemas.openxmlformats.org/presentationml/2006/ole">
            <p:oleObj spid="_x0000_s36867" name="Chart" r:id="rId3" imgW="4000454" imgH="2714717" progId="Excel.Sheet.8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81000" y="34290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Here, residuals suggest a cyclic pattern, not random</a:t>
            </a:r>
            <a:endParaRPr lang="en-US" altLang="zh-TW" sz="2800">
              <a:solidFill>
                <a:schemeClr val="tx2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800600" y="3733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5638800" y="4343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5791200" y="4038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6172200" y="3733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6705600" y="3810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69342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76E900C8-EFBF-4B06-A705-B453915C96D4}" type="slidenum">
              <a:rPr lang="en-US" altLang="zh-TW"/>
              <a:pPr/>
              <a:t>42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Start with a scatter plot of X on Y to observe possible relationship</a:t>
            </a:r>
          </a:p>
          <a:p>
            <a:r>
              <a:rPr lang="en-US" altLang="zh-TW" dirty="0">
                <a:ea typeface="新細明體" charset="-120"/>
              </a:rPr>
              <a:t>Perform residual analysis to check the assumptions</a:t>
            </a:r>
          </a:p>
          <a:p>
            <a:pPr lvl="1"/>
            <a:r>
              <a:rPr lang="en-US" altLang="zh-TW" dirty="0">
                <a:ea typeface="新細明體" charset="-120"/>
              </a:rPr>
              <a:t>Plot the residuals vs. X to check for violations of assumptions such as equal variance</a:t>
            </a:r>
          </a:p>
          <a:p>
            <a:pPr lvl="1"/>
            <a:r>
              <a:rPr lang="en-US" altLang="zh-TW" dirty="0">
                <a:ea typeface="新細明體" charset="-120"/>
              </a:rPr>
              <a:t>Use a histogram, stem-and-leaf display, box-and-whisker plot, or normal probability plot of the residuals to uncover possible non-normality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F7B13DC-3EF8-4DAF-9F63-836AEBE48F43}" type="slidenum">
              <a:rPr lang="en-US" altLang="zh-TW"/>
              <a:pPr/>
              <a:t>43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there is violation of any assumption, use alternative methods or models</a:t>
            </a:r>
          </a:p>
          <a:p>
            <a:r>
              <a:rPr lang="en-US" altLang="zh-TW">
                <a:ea typeface="新細明體" charset="-120"/>
              </a:rPr>
              <a:t>If there is no evidence of assumption violation, then test for the significance of the regression coefficients and construct confidence intervals and prediction intervals</a:t>
            </a:r>
          </a:p>
          <a:p>
            <a:r>
              <a:rPr lang="en-US" altLang="zh-TW" dirty="0">
                <a:ea typeface="新細明體" charset="-120"/>
              </a:rPr>
              <a:t>Avoid making predictions or forecasts outside the relevant range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F81CE629-5A50-4518-9BD5-C8A45258DF23}" type="slidenum">
              <a:rPr lang="en-US" altLang="zh-TW"/>
              <a:pPr/>
              <a:t>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Graphical Representation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438400" y="2514600"/>
          <a:ext cx="4876800" cy="3314700"/>
        </p:xfrm>
        <a:graphic>
          <a:graphicData uri="http://schemas.openxmlformats.org/presentationml/2006/ole">
            <p:oleObj spid="_x0000_s3076" name="Chart" r:id="rId3" imgW="5562600" imgH="3781552" progId="Excel.Sheet.8">
              <p:embed/>
            </p:oleObj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057400" y="5715000"/>
            <a:ext cx="60198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68488"/>
            <a:ext cx="8077200" cy="722312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House price model:  scatter plot and regression line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209800" y="5943600"/>
          <a:ext cx="5735638" cy="365125"/>
        </p:xfrm>
        <a:graphic>
          <a:graphicData uri="http://schemas.openxmlformats.org/presentationml/2006/ole">
            <p:oleObj spid="_x0000_s3077" name="Equation" r:id="rId4" imgW="3200400" imgH="203200" progId="Equation.3">
              <p:embed/>
            </p:oleObj>
          </a:graphicData>
        </a:graphic>
      </p:graphicFrame>
      <p:sp>
        <p:nvSpPr>
          <p:cNvPr id="45064" name="Line 8"/>
          <p:cNvSpPr>
            <a:spLocks noChangeShapeType="1"/>
          </p:cNvSpPr>
          <p:nvPr/>
        </p:nvSpPr>
        <p:spPr bwMode="auto">
          <a:xfrm flipH="1">
            <a:off x="30480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239000" y="3124200"/>
            <a:ext cx="1371600" cy="71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Slope </a:t>
            </a:r>
          </a:p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0.10977</a:t>
            </a:r>
            <a:endParaRPr lang="en-US" altLang="zh-TW" sz="2000" baseline="-250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295400" y="4724400"/>
            <a:ext cx="1219200" cy="68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Intercept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98.248  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62484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6629400" y="3048000"/>
            <a:ext cx="609600" cy="457200"/>
          </a:xfrm>
          <a:custGeom>
            <a:avLst/>
            <a:gdLst/>
            <a:ahLst/>
            <a:cxnLst>
              <a:cxn ang="0">
                <a:pos x="384" y="288"/>
              </a:cxn>
              <a:cxn ang="0">
                <a:pos x="96" y="240"/>
              </a:cxn>
              <a:cxn ang="0">
                <a:pos x="0" y="0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514600" y="4572000"/>
            <a:ext cx="762000" cy="635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336"/>
              </a:cxn>
              <a:cxn ang="0">
                <a:pos x="480" y="0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8F01E16-2B7B-4346-9E2A-5CA0BF549C46}" type="slidenum">
              <a:rPr lang="en-US" altLang="zh-TW"/>
              <a:pPr/>
              <a:t>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0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891490" cy="3139321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dirty="0">
                <a:ea typeface="新細明體" charset="-120"/>
              </a:rPr>
              <a:t>b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is the estimated mean value of Y when the value of X is zero (if X = 0 is in the range of observed X values)</a:t>
            </a:r>
          </a:p>
          <a:p>
            <a:r>
              <a:rPr lang="en-US" altLang="zh-TW" dirty="0">
                <a:ea typeface="新細明體" charset="-120"/>
              </a:rPr>
              <a:t>Because the square footage of the house cannot be 0, the Y intercept has no practical application.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33400" y="2057400"/>
          <a:ext cx="8001000" cy="509588"/>
        </p:xfrm>
        <a:graphic>
          <a:graphicData uri="http://schemas.openxmlformats.org/presentationml/2006/ole">
            <p:oleObj spid="_x0000_s4099" name="Equation" r:id="rId3" imgW="3200400" imgH="20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53C0FF3-A9DF-475B-87A1-6B7F9639DBCF}" type="slidenum">
              <a:rPr lang="en-US" altLang="zh-TW"/>
              <a:pPr/>
              <a:t>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1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105804" cy="2326791"/>
          </a:xfrm>
          <a:noFill/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sz="2800" dirty="0">
                <a:ea typeface="新細明體" charset="-120"/>
              </a:rPr>
              <a:t>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measures the mean change in the average value of Y as a result of a one-unit change in X</a:t>
            </a:r>
          </a:p>
          <a:p>
            <a:r>
              <a:rPr lang="en-US" altLang="zh-TW" sz="2800" dirty="0">
                <a:ea typeface="新細明體" charset="-120"/>
              </a:rPr>
              <a:t>Here, 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= .10977 tells us that the mean value of a house increases by .10977($1000) = $109.77, on average, for each additional one square foot of size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09600" y="2133600"/>
          <a:ext cx="8001000" cy="509588"/>
        </p:xfrm>
        <a:graphic>
          <a:graphicData uri="http://schemas.openxmlformats.org/presentationml/2006/ole">
            <p:oleObj spid="_x0000_s5123" name="Equation" r:id="rId3" imgW="3200400" imgH="20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A3EA44D-8FBF-4EC6-A4F3-476E77F24538}" type="slidenum">
              <a:rPr lang="en-US" altLang="zh-TW"/>
              <a:pPr/>
              <a:t>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Making Predictions</a:t>
            </a:r>
            <a:endParaRPr lang="en-US" altLang="zh-TW" baseline="-25000">
              <a:ea typeface="新細明體" charset="-12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76400" y="2743200"/>
          <a:ext cx="5791200" cy="2111375"/>
        </p:xfrm>
        <a:graphic>
          <a:graphicData uri="http://schemas.openxmlformats.org/presentationml/2006/ole">
            <p:oleObj spid="_x0000_s6147" name="Equation" r:id="rId3" imgW="2438400" imgH="876300" progId="Equation.3">
              <p:embed/>
            </p:oleObj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62000" y="1981200"/>
            <a:ext cx="76200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 the price for a house with 2000 square feet: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85800" y="5105400"/>
            <a:ext cx="7924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 predicted price for a house with 2000 square feet is 317.85($1,000s) = $317,850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6CB2249-E3A6-4E49-8064-37FE0B8745D5}" type="slidenum">
              <a:rPr lang="en-US" altLang="zh-TW"/>
              <a:pPr/>
              <a:t>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400" y="3543300"/>
          <a:ext cx="4876800" cy="3314700"/>
        </p:xfrm>
        <a:graphic>
          <a:graphicData uri="http://schemas.openxmlformats.org/presentationml/2006/ole">
            <p:oleObj spid="_x0000_s7171" name="Chart" r:id="rId3" imgW="5562600" imgH="3781552" progId="Excel.Sheet.8">
              <p:embed/>
            </p:oleObj>
          </a:graphicData>
        </a:graphic>
      </p:graphicFrame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1027113"/>
          </a:xfrm>
          <a:noFill/>
          <a:ln/>
        </p:spPr>
        <p:txBody>
          <a:bodyPr lIns="85342" tIns="42672" rIns="85342" bIns="42672"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When using a regression model for prediction, only predict within the relevant range of data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762000" y="49149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3962400" y="34671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2860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1148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4" name="AutoShape 10"/>
          <p:cNvSpPr>
            <a:spLocks/>
          </p:cNvSpPr>
          <p:nvPr/>
        </p:nvSpPr>
        <p:spPr bwMode="auto">
          <a:xfrm rot="5400000">
            <a:off x="3048000" y="27432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057400" y="2743200"/>
            <a:ext cx="22860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Relevant range for interpolation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334000" y="4343400"/>
            <a:ext cx="2286000" cy="1311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Do not try to extrapolate beyond the range of observed X’s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 flipV="1">
            <a:off x="4724400" y="3886200"/>
            <a:ext cx="609600" cy="1143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600200" y="5029200"/>
            <a:ext cx="37338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000"/>
        </a:solidFill>
        <a:ln w="12700">
          <a:noFill/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2598</Words>
  <Application>Microsoft Office PowerPoint</Application>
  <PresentationFormat>如螢幕大小 (4:3)</PresentationFormat>
  <Paragraphs>711</Paragraphs>
  <Slides>43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46" baseType="lpstr">
      <vt:lpstr>Office 佈景主題</vt:lpstr>
      <vt:lpstr>Chart</vt:lpstr>
      <vt:lpstr>Equation</vt:lpstr>
      <vt:lpstr>Linear Regression Example Data</vt:lpstr>
      <vt:lpstr>Linear Regression Example Scatterplot</vt:lpstr>
      <vt:lpstr>Linear Regression Example Using Excel</vt:lpstr>
      <vt:lpstr>Linear Regression Example Excel Output</vt:lpstr>
      <vt:lpstr>Linear Regression Example Graphical Representation</vt:lpstr>
      <vt:lpstr>Linear Regression Example Interpretation of b0</vt:lpstr>
      <vt:lpstr>Linear Regression Example Interpretation of b1</vt:lpstr>
      <vt:lpstr>Linear Regression Example Making Predictions</vt:lpstr>
      <vt:lpstr>Linear Regression Example Making Predictions</vt:lpstr>
      <vt:lpstr>Measures of Variation</vt:lpstr>
      <vt:lpstr>Coefficient of Determination, r2</vt:lpstr>
      <vt:lpstr>Linear Regression Example Coefficient of Determination, r2</vt:lpstr>
      <vt:lpstr>Standard Error of Estimate</vt:lpstr>
      <vt:lpstr>Linear Regression Example Standard Error of Estimate</vt:lpstr>
      <vt:lpstr>Comparing Standard Errors</vt:lpstr>
      <vt:lpstr>Inferences About the Slope:  t Test</vt:lpstr>
      <vt:lpstr>Inferences About the Slope:  t Test Example</vt:lpstr>
      <vt:lpstr>Inferences About the Slope:  t Test Example</vt:lpstr>
      <vt:lpstr>Inferences About the Slope:  t Test Example</vt:lpstr>
      <vt:lpstr>Inferences About the Slope:  t Test Example</vt:lpstr>
      <vt:lpstr>F-Test for Significance</vt:lpstr>
      <vt:lpstr>F-Test for Significance Excel Output</vt:lpstr>
      <vt:lpstr>F-Test for Significance</vt:lpstr>
      <vt:lpstr>Confidence Interval Estimate  for the Slope</vt:lpstr>
      <vt:lpstr>Confidence Interval Estimate  for the Slope</vt:lpstr>
      <vt:lpstr>Estimating Mean Values and Predicting Individual Values</vt:lpstr>
      <vt:lpstr>Confidence Interval for  the Average Y, Given X</vt:lpstr>
      <vt:lpstr>Prediction Interval for  an Individual Y, Given X</vt:lpstr>
      <vt:lpstr>Estimation of Mean Values: Example</vt:lpstr>
      <vt:lpstr>Estimation of Individual Values: Example</vt:lpstr>
      <vt:lpstr>t Test for a Correlation Coefficient</vt:lpstr>
      <vt:lpstr>t Test for a Correlation Coefficient</vt:lpstr>
      <vt:lpstr>t Test for a Correlation Coefficient</vt:lpstr>
      <vt:lpstr>Residual Analysis</vt:lpstr>
      <vt:lpstr>Residual Analysis for Linearity</vt:lpstr>
      <vt:lpstr>Residual Analysis for Independence</vt:lpstr>
      <vt:lpstr>Checking for Normality</vt:lpstr>
      <vt:lpstr>Residual Analysis for  Equal Variance</vt:lpstr>
      <vt:lpstr>Linear Regression Example Excel Residual Output</vt:lpstr>
      <vt:lpstr>Measuring Autocorrelation: The Durbin-Watson Statistic</vt:lpstr>
      <vt:lpstr>Autocorrelation</vt:lpstr>
      <vt:lpstr>Strategies for Avoiding  the Pitfalls of Regression</vt:lpstr>
      <vt:lpstr>Strategies for Avoiding  the Pitfalls of Regression</vt:lpstr>
    </vt:vector>
  </TitlesOfParts>
  <Company>nccu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Example Data</dc:title>
  <dc:creator>Hsienming Lien</dc:creator>
  <cp:lastModifiedBy>hmlien</cp:lastModifiedBy>
  <cp:revision>6</cp:revision>
  <dcterms:created xsi:type="dcterms:W3CDTF">2010-05-05T02:59:10Z</dcterms:created>
  <dcterms:modified xsi:type="dcterms:W3CDTF">2012-05-09T05:16:48Z</dcterms:modified>
</cp:coreProperties>
</file>